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Lst>
  <p:notesMasterIdLst>
    <p:notesMasterId r:id="rId39"/>
  </p:notesMasterIdLst>
  <p:handoutMasterIdLst>
    <p:handoutMasterId r:id="rId40"/>
  </p:handoutMasterIdLst>
  <p:sldIdLst>
    <p:sldId id="1027" r:id="rId3"/>
    <p:sldId id="2147309099" r:id="rId4"/>
    <p:sldId id="2147307611" r:id="rId5"/>
    <p:sldId id="2147472610" r:id="rId6"/>
    <p:sldId id="2147472196" r:id="rId7"/>
    <p:sldId id="1147" r:id="rId8"/>
    <p:sldId id="2147307572" r:id="rId9"/>
    <p:sldId id="2147307823" r:id="rId10"/>
    <p:sldId id="2147308222" r:id="rId11"/>
    <p:sldId id="1226" r:id="rId12"/>
    <p:sldId id="1960225887" r:id="rId13"/>
    <p:sldId id="2147471800" r:id="rId14"/>
    <p:sldId id="2147307454" r:id="rId15"/>
    <p:sldId id="9956" r:id="rId16"/>
    <p:sldId id="2076137472" r:id="rId17"/>
    <p:sldId id="437" r:id="rId18"/>
    <p:sldId id="10009" r:id="rId19"/>
    <p:sldId id="440" r:id="rId20"/>
    <p:sldId id="10002" r:id="rId21"/>
    <p:sldId id="458" r:id="rId22"/>
    <p:sldId id="10011" r:id="rId23"/>
    <p:sldId id="10027" r:id="rId24"/>
    <p:sldId id="3602" r:id="rId25"/>
    <p:sldId id="2147472611" r:id="rId26"/>
    <p:sldId id="10029" r:id="rId27"/>
    <p:sldId id="2076137520" r:id="rId28"/>
    <p:sldId id="2147309412" r:id="rId29"/>
    <p:sldId id="3579" r:id="rId30"/>
    <p:sldId id="10006" r:id="rId31"/>
    <p:sldId id="2147309312" r:id="rId32"/>
    <p:sldId id="230716941" r:id="rId33"/>
    <p:sldId id="2147310053" r:id="rId34"/>
    <p:sldId id="2147471939" r:id="rId35"/>
    <p:sldId id="2147471937" r:id="rId36"/>
    <p:sldId id="2147470631" r:id="rId37"/>
    <p:sldId id="2147309091" r:id="rId38"/>
  </p:sldIdLst>
  <p:sldSz cx="12188825"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311EB32-0E2A-4EE8-9F81-BBC9F259CBCA}">
          <p14:sldIdLst>
            <p14:sldId id="1027"/>
            <p14:sldId id="2147309099"/>
            <p14:sldId id="2147307611"/>
            <p14:sldId id="2147472610"/>
            <p14:sldId id="2147472196"/>
          </p14:sldIdLst>
        </p14:section>
        <p14:section name="Why Operations" id="{FA1003A2-D8B2-4AC6-9424-D904FC5122B4}">
          <p14:sldIdLst>
            <p14:sldId id="1147"/>
            <p14:sldId id="2147307572"/>
            <p14:sldId id="2147307823"/>
            <p14:sldId id="2147308222"/>
            <p14:sldId id="1226"/>
            <p14:sldId id="1960225887"/>
            <p14:sldId id="2147471800"/>
            <p14:sldId id="2147307454"/>
            <p14:sldId id="9956"/>
            <p14:sldId id="2076137472"/>
          </p14:sldIdLst>
        </p14:section>
        <p14:section name="Workload Optimization" id="{5A45FFD2-5CF0-46B7-ACAE-3DF488D73A10}">
          <p14:sldIdLst>
            <p14:sldId id="437"/>
            <p14:sldId id="10009"/>
          </p14:sldIdLst>
        </p14:section>
        <p14:section name="Capacity and Cost" id="{7D0D2F41-6BAF-4542-8FEF-F93D68336CFE}">
          <p14:sldIdLst>
            <p14:sldId id="440"/>
            <p14:sldId id="10002"/>
          </p14:sldIdLst>
        </p14:section>
        <p14:section name="Troubleshooting" id="{91E9C2DD-0CB2-48A1-A609-1AA6DFE2D309}">
          <p14:sldIdLst>
            <p14:sldId id="458"/>
            <p14:sldId id="10011"/>
          </p14:sldIdLst>
        </p14:section>
        <p14:section name="Compliance" id="{9BC92836-4F09-46F1-938A-4DD1B452FE8C}">
          <p14:sldIdLst>
            <p14:sldId id="10027"/>
            <p14:sldId id="3602"/>
            <p14:sldId id="2147472611"/>
          </p14:sldIdLst>
        </p14:section>
        <p14:section name="Extensibility" id="{7F6AEB1E-1579-4738-B0DC-4A24FEAC872C}">
          <p14:sldIdLst>
            <p14:sldId id="10029"/>
            <p14:sldId id="2076137520"/>
            <p14:sldId id="2147309412"/>
            <p14:sldId id="3579"/>
            <p14:sldId id="10006"/>
          </p14:sldIdLst>
        </p14:section>
        <p14:section name="Integration" id="{E9E71441-AFE1-493E-AA37-942BD5759997}">
          <p14:sldIdLst>
            <p14:sldId id="2147309312"/>
            <p14:sldId id="230716941"/>
            <p14:sldId id="2147310053"/>
            <p14:sldId id="2147471939"/>
            <p14:sldId id="2147471937"/>
          </p14:sldIdLst>
        </p14:section>
        <p14:section name="Summary and Ending" id="{B6430EBD-617C-4B20-9444-9CC1B349961A}">
          <p14:sldIdLst>
            <p14:sldId id="2147470631"/>
            <p14:sldId id="21473090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81407" autoAdjust="0"/>
  </p:normalViewPr>
  <p:slideViewPr>
    <p:cSldViewPr snapToGrid="0">
      <p:cViewPr varScale="1">
        <p:scale>
          <a:sx n="77" d="100"/>
          <a:sy n="77" d="100"/>
        </p:scale>
        <p:origin x="108" y="732"/>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3/29/2023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3/29/2023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baseline="0"/>
              <a:t>Click to add notes</a:t>
            </a:r>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71193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DA9006-7055-4F1A-B77C-11ADC7E58B8C}" type="slidenum">
              <a:rPr lang="en-IE" smtClean="0"/>
              <a:t>10</a:t>
            </a:fld>
            <a:endParaRPr lang="en-IE"/>
          </a:p>
        </p:txBody>
      </p:sp>
    </p:spTree>
    <p:extLst>
      <p:ext uri="{BB962C8B-B14F-4D97-AF65-F5344CB8AC3E}">
        <p14:creationId xmlns:p14="http://schemas.microsoft.com/office/powerpoint/2010/main" val="153044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HOW IS VMWARE CLOUD MANAGEMET STITCHED TOGETHER TODAY?</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78252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don’t want to move from the tools they know, because they know the value of the rich data that has been logged in the disparate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incredible amount of dataset’s </a:t>
            </a:r>
          </a:p>
          <a:p>
            <a:r>
              <a:rPr lang="en-US" dirty="0"/>
              <a:t>Lot of history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48526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How do I maintain efficient operations</a:t>
            </a:r>
          </a:p>
          <a:p>
            <a:r>
              <a:rPr lang="en-US" dirty="0">
                <a:solidFill>
                  <a:schemeClr val="bg1"/>
                </a:solidFill>
              </a:rPr>
              <a:t>How do I enable governance and consistency</a:t>
            </a:r>
          </a:p>
          <a:p>
            <a:r>
              <a:rPr lang="en-US" dirty="0">
                <a:solidFill>
                  <a:schemeClr val="bg1"/>
                </a:solidFill>
              </a:rPr>
              <a:t>How do I minimize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solidFill>
                  <a:schemeClr val="bg1"/>
                </a:solidFill>
              </a:rPr>
              <a:t>..and </a:t>
            </a:r>
            <a:r>
              <a:rPr lang="en-US" dirty="0">
                <a:solidFill>
                  <a:schemeClr val="bg1"/>
                </a:solidFill>
              </a:rPr>
              <a:t>enable governance and 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Performance Optimization -  </a:t>
            </a:r>
            <a:r>
              <a:rPr kumimoji="0" lang="en-US" sz="1200" b="0" i="0" u="none" strike="noStrike" kern="1200" cap="none" spc="0" normalizeH="0" baseline="0" noProof="0" dirty="0">
                <a:ln>
                  <a:noFill/>
                </a:ln>
                <a:solidFill>
                  <a:prstClr val="white">
                    <a:lumMod val="50000"/>
                  </a:prstClr>
                </a:solidFill>
                <a:effectLst/>
                <a:uLnTx/>
                <a:uFillTx/>
              </a:rPr>
              <a:t>Continuously optimize</a:t>
            </a:r>
            <a:r>
              <a:rPr kumimoji="0" lang="en-US" sz="1200" b="0" i="0" u="none" strike="noStrike" kern="1200" cap="none" spc="0" normalizeH="0" baseline="0" noProof="0" dirty="0">
                <a:ln>
                  <a:noFill/>
                </a:ln>
                <a:solidFill>
                  <a:srgbClr val="717074"/>
                </a:solidFill>
                <a:effectLst/>
                <a:uLnTx/>
                <a:uFillTx/>
              </a:rPr>
              <a:t> app performance </a:t>
            </a:r>
            <a:r>
              <a:rPr lang="en-US" sz="1200" dirty="0">
                <a:solidFill>
                  <a:prstClr val="white">
                    <a:lumMod val="50000"/>
                  </a:prstClr>
                </a:solidFill>
              </a:rPr>
              <a:t>with</a:t>
            </a:r>
            <a:r>
              <a:rPr kumimoji="0" lang="en-US" sz="1200" b="0" i="0" u="none" strike="noStrike" kern="1200" cap="none" spc="0" normalizeH="0" baseline="0" noProof="0" dirty="0">
                <a:ln>
                  <a:noFill/>
                </a:ln>
                <a:solidFill>
                  <a:srgbClr val="717074"/>
                </a:solidFill>
                <a:effectLst/>
                <a:uLnTx/>
                <a:uFillTx/>
              </a:rPr>
              <a:t> automatic workload placement and balancing based on business and operational intent</a:t>
            </a:r>
            <a:endParaRPr kumimoji="0" lang="en-US" sz="1200" b="0" i="0" u="none" strike="noStrike" kern="1200" cap="none" spc="0" normalizeH="0" baseline="0" noProof="0" dirty="0">
              <a:ln>
                <a:noFill/>
              </a:ln>
              <a:solidFill>
                <a:prstClr val="white">
                  <a:lumMod val="50000"/>
                </a:prstClr>
              </a:solidFill>
              <a:effectLst/>
              <a:uLnTx/>
              <a:uFillTx/>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Efficient Capacity Management </a:t>
            </a:r>
            <a:r>
              <a:rPr lang="en-US" dirty="0"/>
              <a:t>– </a:t>
            </a:r>
            <a:r>
              <a:rPr lang="en-US" sz="1200" dirty="0">
                <a:solidFill>
                  <a:prstClr val="white">
                    <a:lumMod val="50000"/>
                  </a:prstClr>
                </a:solidFill>
              </a:rPr>
              <a:t>Run infrastructure like a public cloud — optimal consolidation, proactive planning, and procurement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Intelligent Remediation </a:t>
            </a:r>
            <a:r>
              <a:rPr lang="en-US" dirty="0"/>
              <a:t>- </a:t>
            </a:r>
            <a:r>
              <a:rPr lang="en-US" sz="1200" dirty="0">
                <a:solidFill>
                  <a:prstClr val="white">
                    <a:lumMod val="50000"/>
                  </a:prstClr>
                </a:solidFill>
              </a:rPr>
              <a:t>Predict, prevent, and troubleshoot across hybrid and multi-cloud,  from apps to infrastructure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Integrated Configuration and Compliance </a:t>
            </a:r>
            <a:r>
              <a:rPr lang="en-US" dirty="0"/>
              <a:t>- </a:t>
            </a:r>
            <a:r>
              <a:rPr lang="en-US" sz="1200" dirty="0">
                <a:solidFill>
                  <a:prstClr val="white">
                    <a:lumMod val="50000"/>
                  </a:prstClr>
                </a:solidFill>
              </a:rPr>
              <a:t>Reduce risk and enforce IT and regulatory standards with integrated compliance and automated remediation</a:t>
            </a:r>
          </a:p>
          <a:p>
            <a:pPr marL="171450" indent="-171450">
              <a:buFont typeface="Arial" panose="020B0604020202020204" pitchFamily="34" charset="0"/>
              <a:buChar char="•"/>
            </a:pPr>
            <a:r>
              <a:rPr lang="en-US" b="1" dirty="0"/>
              <a:t>Flexible Deployment </a:t>
            </a:r>
            <a:r>
              <a:rPr lang="en-US" dirty="0"/>
              <a:t>– Available as on-premises software or as a VMware cloud service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21125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81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59692">
              <a:defRPr/>
            </a:pPr>
            <a:r>
              <a:rPr lang="en-US" b="0" dirty="0"/>
              <a:t>vRealize Operations Cloud </a:t>
            </a:r>
          </a:p>
          <a:p>
            <a:pPr marL="292442" indent="-292442" defTabSz="1559692">
              <a:buFont typeface="Arial" panose="020B0604020202020204" pitchFamily="34" charset="0"/>
              <a:buChar char="•"/>
              <a:defRPr/>
            </a:pPr>
            <a:r>
              <a:rPr lang="en-US" b="0" dirty="0"/>
              <a:t>Has a common user interface as on-prem, and you can see the same quick start page.</a:t>
            </a:r>
          </a:p>
          <a:p>
            <a:pPr marL="292442" indent="-292442" defTabSz="1559692">
              <a:buFont typeface="Arial" panose="020B0604020202020204" pitchFamily="34" charset="0"/>
              <a:buChar char="•"/>
              <a:defRPr/>
            </a:pPr>
            <a:r>
              <a:rPr lang="en-US" b="0" dirty="0"/>
              <a:t>Feature parity with on-prem</a:t>
            </a:r>
          </a:p>
          <a:p>
            <a:pPr marL="292442" indent="-292442" defTabSz="1559692">
              <a:buFont typeface="Arial" panose="020B0604020202020204" pitchFamily="34" charset="0"/>
              <a:buChar char="•"/>
              <a:defRPr/>
            </a:pPr>
            <a:r>
              <a:rPr lang="en-US" b="0" dirty="0"/>
              <a:t>Same features as the 8.1 release for the </a:t>
            </a:r>
            <a:r>
              <a:rPr lang="en-US" b="0" u="sng" dirty="0"/>
              <a:t>enterprise</a:t>
            </a:r>
            <a:r>
              <a:rPr lang="en-US" b="0" dirty="0"/>
              <a:t> edition</a:t>
            </a:r>
            <a:r>
              <a:rPr lang="en-US" b="1" dirty="0"/>
              <a:t>. </a:t>
            </a:r>
          </a:p>
          <a:p>
            <a:pPr marL="292442" indent="-292442" defTabSz="1559692">
              <a:buFont typeface="Arial" panose="020B0604020202020204" pitchFamily="34" charset="0"/>
              <a:buChar char="•"/>
              <a:defRPr/>
            </a:pPr>
            <a:r>
              <a:rPr lang="en-US" b="0" dirty="0"/>
              <a:t>PLUS = Support tab to reach out, get the product guide, Q&amp;A, etc.</a:t>
            </a:r>
          </a:p>
          <a:p>
            <a:pPr marL="292442" indent="-292442" defTabSz="1559692">
              <a:buFont typeface="Arial" panose="020B0604020202020204" pitchFamily="34" charset="0"/>
              <a:buChar char="•"/>
              <a:defRPr/>
            </a:pPr>
            <a:endParaRPr lang="en-US" b="1"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15</a:t>
            </a:fld>
            <a:endParaRPr lang="en-US"/>
          </a:p>
        </p:txBody>
      </p:sp>
    </p:spTree>
    <p:extLst>
      <p:ext uri="{BB962C8B-B14F-4D97-AF65-F5344CB8AC3E}">
        <p14:creationId xmlns:p14="http://schemas.microsoft.com/office/powerpoint/2010/main" val="165701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lnSpc>
                <a:spcPct val="90000"/>
              </a:lnSpc>
              <a:buFont typeface="Arial" charset="0"/>
              <a:buChar char="•"/>
            </a:pPr>
            <a:r>
              <a:rPr lang="en-US" sz="1200"/>
              <a:t>My environment is growing like crazy! Can I achieve automated resolution of VM performance issues without having to deal with them </a:t>
            </a:r>
            <a:r>
              <a:rPr lang="en-US" sz="1200" err="1"/>
              <a:t>vm</a:t>
            </a:r>
            <a:r>
              <a:rPr lang="en-US" sz="1200"/>
              <a:t> by </a:t>
            </a:r>
            <a:r>
              <a:rPr lang="en-US" sz="1200" err="1"/>
              <a:t>vm</a:t>
            </a:r>
            <a:r>
              <a:rPr lang="en-US" sz="1200"/>
              <a:t>? This is the </a:t>
            </a:r>
            <a:r>
              <a:rPr lang="en-US" sz="1200" err="1"/>
              <a:t>marketingApp</a:t>
            </a:r>
            <a:r>
              <a:rPr lang="en-US" sz="1200"/>
              <a:t> VM – it spikes every Mon-Wed – just learn its behavior and keep it happy</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DevOps are deploying VMs at much faster rate, Clusters get filled up fast, How do I ensure that VMs don</a:t>
            </a:r>
            <a:r>
              <a:rPr lang="uk-UA" sz="1200"/>
              <a:t>’</a:t>
            </a:r>
            <a:r>
              <a:rPr lang="en-US" sz="1200"/>
              <a:t>t get deployed to clusters that are full or facing perf issues?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do I ensure that clusters don</a:t>
            </a:r>
            <a:r>
              <a:rPr lang="uk-UA" sz="1200"/>
              <a:t>’</a:t>
            </a:r>
            <a:r>
              <a:rPr lang="en-US" sz="1200"/>
              <a:t>t get filled up beyond a target utilization level that will ensure there are enough resources for all?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If clusters and datastores do get full, How can my team build confidence to move VMs around that will guarantee that the VMs and the applications get the resources they want?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Budget cuts are happening, I must ensure Windows and Oracle license costs are contained. Can I limit their movement to a few set of clusters that I pay for?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 have an upcoming new project and need to free up production clusters, can I stack up to fit the VMs to minimal possible hardware to free up space to put new project VMs? </a:t>
            </a:r>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2683657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nb-NO" dirty="0"/>
              <a:t>RECOMMENDATIONS</a:t>
            </a:r>
          </a:p>
          <a:p>
            <a:pPr marL="171450" indent="-171450">
              <a:buFont typeface="Wingdings" panose="05000000000000000000" pitchFamily="2" charset="2"/>
              <a:buChar char="q"/>
            </a:pPr>
            <a:r>
              <a:rPr lang="nb-NO" dirty="0"/>
              <a:t>RIGHTSIZING</a:t>
            </a:r>
          </a:p>
          <a:p>
            <a:pPr marL="171450" indent="-171450">
              <a:buFont typeface="Wingdings" panose="05000000000000000000" pitchFamily="2" charset="2"/>
              <a:buChar char="q"/>
            </a:pPr>
            <a:r>
              <a:rPr lang="nb-NO" dirty="0"/>
              <a:t>WLP</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17</a:t>
            </a:fld>
            <a:endParaRPr lang="en-US" dirty="0"/>
          </a:p>
        </p:txBody>
      </p:sp>
    </p:spTree>
    <p:extLst>
      <p:ext uri="{BB962C8B-B14F-4D97-AF65-F5344CB8AC3E}">
        <p14:creationId xmlns:p14="http://schemas.microsoft.com/office/powerpoint/2010/main" val="1550426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And there are</a:t>
            </a:r>
            <a:r>
              <a:rPr lang="en-US" baseline="0"/>
              <a:t> more questions. You actually know all these questions. In fact, you’ve probably been asked before, and have been wondering about the answers.</a:t>
            </a:r>
          </a:p>
          <a:p>
            <a:endParaRPr lang="en-US" baseline="0"/>
          </a:p>
          <a:p>
            <a:r>
              <a:rPr lang="en-SG" baseline="0"/>
              <a:t>How bad is the over-provisioning? </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Which VMs can be right-sized, without impacting performance? </a:t>
            </a:r>
          </a:p>
          <a:p>
            <a:endParaRPr lang="en-US" baseline="0"/>
          </a:p>
          <a:p>
            <a:pPr>
              <a:lnSpc>
                <a:spcPct val="100000"/>
              </a:lnSpc>
            </a:pPr>
            <a:r>
              <a:rPr lang="en-US"/>
              <a:t>Does any VM abuse the </a:t>
            </a:r>
            <a:r>
              <a:rPr lang="en-US">
                <a:solidFill>
                  <a:srgbClr val="FF0000"/>
                </a:solidFill>
              </a:rPr>
              <a:t>shared</a:t>
            </a:r>
            <a:r>
              <a:rPr lang="en-US"/>
              <a:t> IaaS platform? </a:t>
            </a:r>
          </a:p>
          <a:p>
            <a:pPr lvl="1">
              <a:lnSpc>
                <a:spcPct val="100000"/>
              </a:lnSpc>
              <a:spcBef>
                <a:spcPts val="1200"/>
              </a:spcBef>
            </a:pPr>
            <a:r>
              <a:rPr lang="en-US"/>
              <a:t>Anyone can be running </a:t>
            </a:r>
            <a:r>
              <a:rPr lang="en-US" err="1"/>
              <a:t>IOmeter</a:t>
            </a:r>
            <a:r>
              <a:rPr lang="en-US"/>
              <a:t> without you knowing it. Later we’ll show you one real life example.</a:t>
            </a:r>
          </a:p>
          <a:p>
            <a:pPr>
              <a:lnSpc>
                <a:spcPct val="100000"/>
              </a:lnSpc>
            </a:pPr>
            <a:endParaRPr lang="en-US"/>
          </a:p>
          <a:p>
            <a:pPr>
              <a:lnSpc>
                <a:spcPct val="100000"/>
              </a:lnSpc>
            </a:pPr>
            <a:r>
              <a:rPr lang="en-US"/>
              <a:t>How healthy is your vSphere environment?</a:t>
            </a:r>
          </a:p>
          <a:p>
            <a:pPr lvl="1"/>
            <a:r>
              <a:rPr lang="en-SG"/>
              <a:t>What vSphere </a:t>
            </a:r>
            <a:r>
              <a:rPr lang="en-SG">
                <a:solidFill>
                  <a:srgbClr val="FF0000"/>
                </a:solidFill>
              </a:rPr>
              <a:t>alarms</a:t>
            </a:r>
            <a:r>
              <a:rPr lang="en-SG"/>
              <a:t> are we getting? </a:t>
            </a:r>
          </a:p>
          <a:p>
            <a:pPr lvl="1"/>
            <a:r>
              <a:rPr lang="en-SG"/>
              <a:t>When do they happen? How often do they happen? Are you getting alarms at unexpected places?</a:t>
            </a:r>
          </a:p>
          <a:p>
            <a:pPr>
              <a:lnSpc>
                <a:spcPct val="100000"/>
              </a:lnSpc>
            </a:pPr>
            <a:endParaRPr lang="en-US"/>
          </a:p>
          <a:p>
            <a:pPr>
              <a:lnSpc>
                <a:spcPct val="100000"/>
              </a:lnSpc>
            </a:pPr>
            <a:r>
              <a:rPr lang="en-US"/>
              <a:t>Your IaaS platform is </a:t>
            </a:r>
            <a:r>
              <a:rPr lang="en-US" err="1"/>
              <a:t>healthly</a:t>
            </a:r>
            <a:r>
              <a:rPr lang="en-US"/>
              <a:t> and performing.</a:t>
            </a:r>
          </a:p>
          <a:p>
            <a:pPr lvl="1">
              <a:lnSpc>
                <a:spcPct val="100000"/>
              </a:lnSpc>
              <a:spcBef>
                <a:spcPts val="1200"/>
              </a:spcBef>
            </a:pPr>
            <a:r>
              <a:rPr lang="en-US"/>
              <a:t>Sure. What does the </a:t>
            </a:r>
            <a:r>
              <a:rPr lang="en-US">
                <a:solidFill>
                  <a:srgbClr val="FF0000"/>
                </a:solidFill>
              </a:rPr>
              <a:t>logs</a:t>
            </a:r>
            <a:r>
              <a:rPr lang="en-US"/>
              <a:t> say? Any early warning buried deep in the million lines of logs?</a:t>
            </a:r>
          </a:p>
          <a:p>
            <a:pPr lvl="1">
              <a:lnSpc>
                <a:spcPct val="100000"/>
              </a:lnSpc>
              <a:spcBef>
                <a:spcPts val="1200"/>
              </a:spcBef>
            </a:pPr>
            <a:r>
              <a:rPr lang="en-US"/>
              <a:t>Most VMware admin/architect do not read the logs. Do you understand what the logs say?</a:t>
            </a:r>
          </a:p>
          <a:p>
            <a:pPr lvl="1">
              <a:lnSpc>
                <a:spcPct val="100000"/>
              </a:lnSpc>
              <a:spcBef>
                <a:spcPts val="1200"/>
              </a:spcBef>
            </a:pPr>
            <a:r>
              <a:rPr lang="en-US"/>
              <a:t>Knowing what your logs say give you comfort level that your SDDC is operating well. Definitely a good thing to do before going for that 2 week vacation ;-)</a:t>
            </a:r>
          </a:p>
          <a:p>
            <a:pPr>
              <a:lnSpc>
                <a:spcPct val="100000"/>
              </a:lnSpc>
            </a:pPr>
            <a:endParaRPr lang="en-US"/>
          </a:p>
          <a:p>
            <a:pPr>
              <a:lnSpc>
                <a:spcPct val="100000"/>
              </a:lnSpc>
            </a:pPr>
            <a:r>
              <a:rPr lang="en-US"/>
              <a:t>Who makes what changes to what objects in vSphere and when?</a:t>
            </a:r>
            <a:endParaRPr lang="en-US" baseline="0"/>
          </a:p>
          <a:p>
            <a:pPr>
              <a:lnSpc>
                <a:spcPct val="100000"/>
              </a:lnSpc>
            </a:pPr>
            <a:r>
              <a:rPr lang="en-US" baseline="0"/>
              <a:t>This is a common auditor question. It includes additional questions such as who issue what CLI command to which ESXi</a:t>
            </a:r>
          </a:p>
          <a:p>
            <a:pPr>
              <a:lnSpc>
                <a:spcPct val="100000"/>
              </a:lnSpc>
            </a:pPr>
            <a:endParaRPr lang="en-US" baseline="0"/>
          </a:p>
          <a:p>
            <a:r>
              <a:rPr lang="en-US" baseline="0"/>
              <a:t>In the next session, we will begin answering all these questions, and more. By the end of the day, you should have the solution and dashboards to answer them all.</a:t>
            </a:r>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3880008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cs typeface="Arial" pitchFamily="34" charset="0"/>
              </a:rPr>
              <a:t>Custom VM profiles to visualize capacity based on unique sizing requirements</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19</a:t>
            </a:fld>
            <a:endParaRPr lang="en-US" dirty="0"/>
          </a:p>
        </p:txBody>
      </p:sp>
    </p:spTree>
    <p:extLst>
      <p:ext uri="{BB962C8B-B14F-4D97-AF65-F5344CB8AC3E}">
        <p14:creationId xmlns:p14="http://schemas.microsoft.com/office/powerpoint/2010/main" val="1828870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7E9EA"/>
                </a:solidFill>
                <a:effectLst/>
                <a:latin typeface="TwitterChirp"/>
              </a:rPr>
              <a:t>Here we are</a:t>
            </a:r>
          </a:p>
          <a:p>
            <a:r>
              <a:rPr lang="en-US" b="0" i="0" dirty="0">
                <a:solidFill>
                  <a:srgbClr val="E7E9EA"/>
                </a:solidFill>
                <a:effectLst/>
                <a:latin typeface="TwitterChirp"/>
              </a:rPr>
              <a:t>NEXT: Let’s have a slow start and a look at WHY we should have VROPS/AO</a:t>
            </a:r>
          </a:p>
          <a:p>
            <a:endParaRPr lang="en-US" b="0" i="0" dirty="0">
              <a:solidFill>
                <a:srgbClr val="E7E9EA"/>
              </a:solidFill>
              <a:effectLst/>
              <a:latin typeface="TwitterChirp"/>
            </a:endParaRPr>
          </a:p>
          <a:p>
            <a:endParaRPr lang="en-US" b="0" i="0" dirty="0">
              <a:solidFill>
                <a:srgbClr val="E7E9EA"/>
              </a:solidFill>
              <a:effectLst/>
              <a:latin typeface="TwitterChirp"/>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595894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None/>
            </a:pPr>
            <a:r>
              <a:rPr lang="en-US"/>
              <a:t>What does it take to run production operations</a:t>
            </a:r>
          </a:p>
          <a:p>
            <a:pPr marL="457200" indent="-457200">
              <a:buFont typeface="+mj-lt"/>
              <a:buAutoNum type="arabicPeriod"/>
            </a:pPr>
            <a:r>
              <a:rPr lang="en-US"/>
              <a:t>Be able to proactively monitor how your environment is doing. Are there critical issues that need your attention around: Performance, Out of Capacity, Misconfigurations, Failures</a:t>
            </a:r>
          </a:p>
          <a:p>
            <a:pPr marL="457200" indent="-457200">
              <a:buFont typeface="+mj-lt"/>
              <a:buAutoNum type="arabicPeriod"/>
            </a:pPr>
            <a:r>
              <a:rPr lang="en-US"/>
              <a:t>Be able to quickly pinpoint or prove innocence for why a ‘production </a:t>
            </a:r>
            <a:r>
              <a:rPr lang="en-US" err="1"/>
              <a:t>Vm</a:t>
            </a:r>
            <a:r>
              <a:rPr lang="en-US"/>
              <a:t> is slow’</a:t>
            </a:r>
          </a:p>
          <a:p>
            <a:pPr marL="457200" indent="-457200">
              <a:buFont typeface="+mj-lt"/>
              <a:buAutoNum type="arabicPeriod"/>
            </a:pPr>
            <a:r>
              <a:rPr lang="en-US"/>
              <a:t>Be able to Proactively ensure VMs don</a:t>
            </a:r>
            <a:r>
              <a:rPr lang="uk-UA"/>
              <a:t>’</a:t>
            </a:r>
            <a:r>
              <a:rPr lang="en-US"/>
              <a:t>t face contention when underlying clusters run out of capacity by setting policies to automatically balance them around</a:t>
            </a:r>
          </a:p>
          <a:p>
            <a:pPr marL="457200" indent="-457200">
              <a:buFont typeface="+mj-lt"/>
              <a:buAutoNum type="arabicPeriod"/>
            </a:pPr>
            <a:r>
              <a:rPr lang="en-US"/>
              <a:t>Be able to assess total, used, remaining &amp; reclaimable capacity and plan for upcoming projects</a:t>
            </a:r>
          </a:p>
          <a:p>
            <a:pPr marL="457200" indent="-457200">
              <a:buFont typeface="+mj-lt"/>
              <a:buAutoNum type="arabicPeriod"/>
            </a:pPr>
            <a:r>
              <a:rPr lang="en-US"/>
              <a:t>How do you do the above like an expert and for your production environment ? </a:t>
            </a:r>
          </a:p>
          <a:p>
            <a:pPr marL="285750" indent="-285750">
              <a:lnSpc>
                <a:spcPct val="90000"/>
              </a:lnSpc>
              <a:buFont typeface="Arial" charset="0"/>
              <a:buChar char="•"/>
            </a:pPr>
            <a:endParaRPr lang="en-US" sz="1200"/>
          </a:p>
          <a:p>
            <a:pPr marL="285750" indent="-285750">
              <a:lnSpc>
                <a:spcPct val="90000"/>
              </a:lnSpc>
              <a:buFont typeface="Arial" charset="0"/>
              <a:buChar char="•"/>
            </a:pPr>
            <a:endParaRPr lang="en-US" sz="1200"/>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is my entire globally distributed environment doing? Is it serving the </a:t>
            </a:r>
            <a:r>
              <a:rPr lang="en-US" sz="1200" err="1"/>
              <a:t>Vms</a:t>
            </a:r>
            <a:r>
              <a:rPr lang="en-US" sz="1200"/>
              <a:t> and the Applications as needed?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Are there critical Applications who’s performance is being impacted due to infrastructure issues?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Are there hotspots creating bottlenecks? Are there outliers creating pressure?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Is the production environment configured to best practices to deliver the right performance and efficiency?</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can I make my team become experts at monitoring/troubleshooting </a:t>
            </a:r>
            <a:r>
              <a:rPr lang="en-US" sz="1200" err="1"/>
              <a:t>vSAN</a:t>
            </a:r>
            <a:r>
              <a:rPr lang="en-US" sz="1200"/>
              <a:t> as I adopt it into production?</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can I/my team collaborate with other teams and during war room situations to quickly Troubleshoot to pinpoint issues or eliminate layers of infra.</a:t>
            </a:r>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857060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solidFill>
                <a:cs typeface="Arial" pitchFamily="34" charset="0"/>
              </a:rPr>
              <a:t>Custom Properties for enhanced process automation, reports, views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chemeClr val="tx2"/>
                </a:solidFill>
                <a:cs typeface="Arial" pitchFamily="34" charset="0"/>
              </a:rPr>
              <a:t>Flowgate</a:t>
            </a:r>
            <a:r>
              <a:rPr lang="en-US" sz="1200" b="1" dirty="0">
                <a:solidFill>
                  <a:schemeClr val="tx2"/>
                </a:solidFill>
                <a:cs typeface="Arial" pitchFamily="34" charset="0"/>
              </a:rPr>
              <a:t> management pack for facility systems and IT data</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676687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None/>
            </a:pPr>
            <a:r>
              <a:rPr lang="en-US" dirty="0"/>
              <a:t>What does it take to run production operations</a:t>
            </a:r>
          </a:p>
          <a:p>
            <a:pPr marL="457200" indent="-457200">
              <a:buFont typeface="+mj-lt"/>
              <a:buAutoNum type="arabicPeriod"/>
            </a:pPr>
            <a:r>
              <a:rPr lang="en-US" dirty="0"/>
              <a:t>Be able to proactively monitor how your environment is doing. Are there critical issues that need your attention around: Performance, Out of Capacity, Misconfigurations, Failures</a:t>
            </a:r>
          </a:p>
          <a:p>
            <a:pPr marL="457200" indent="-457200">
              <a:buFont typeface="+mj-lt"/>
              <a:buAutoNum type="arabicPeriod"/>
            </a:pPr>
            <a:r>
              <a:rPr lang="en-US" dirty="0"/>
              <a:t>Be able to quickly pinpoint or prove innocence for why a ‘production </a:t>
            </a:r>
            <a:r>
              <a:rPr lang="en-US" dirty="0" err="1"/>
              <a:t>Vm</a:t>
            </a:r>
            <a:r>
              <a:rPr lang="en-US" dirty="0"/>
              <a:t> is slow’</a:t>
            </a:r>
          </a:p>
          <a:p>
            <a:pPr marL="457200" indent="-457200">
              <a:buFont typeface="+mj-lt"/>
              <a:buAutoNum type="arabicPeriod"/>
            </a:pPr>
            <a:r>
              <a:rPr lang="en-US" dirty="0"/>
              <a:t>Be able to Proactively ensure VMs don</a:t>
            </a:r>
            <a:r>
              <a:rPr lang="uk-UA" dirty="0"/>
              <a:t>’</a:t>
            </a:r>
            <a:r>
              <a:rPr lang="en-US" dirty="0"/>
              <a:t>t face contention when underlying clusters run out of capacity by setting policies to automatically balance them around</a:t>
            </a:r>
          </a:p>
          <a:p>
            <a:pPr marL="457200" indent="-457200">
              <a:buFont typeface="+mj-lt"/>
              <a:buAutoNum type="arabicPeriod"/>
            </a:pPr>
            <a:r>
              <a:rPr lang="en-US" dirty="0"/>
              <a:t>Be able to assess total, used, remaining &amp; reclaimable capacity and plan for upcoming projects</a:t>
            </a:r>
          </a:p>
          <a:p>
            <a:pPr marL="457200" indent="-457200">
              <a:buFont typeface="+mj-lt"/>
              <a:buAutoNum type="arabicPeriod"/>
            </a:pPr>
            <a:r>
              <a:rPr lang="en-US" dirty="0"/>
              <a:t>How do you do the above like an expert and for your production environment ? </a:t>
            </a:r>
          </a:p>
          <a:p>
            <a:pPr marL="285750" indent="-285750">
              <a:lnSpc>
                <a:spcPct val="90000"/>
              </a:lnSpc>
              <a:buFont typeface="Arial" charset="0"/>
              <a:buChar char="•"/>
            </a:pPr>
            <a:endParaRPr lang="en-US" sz="1200" dirty="0"/>
          </a:p>
          <a:p>
            <a:pPr marL="285750" indent="-285750">
              <a:lnSpc>
                <a:spcPct val="90000"/>
              </a:lnSpc>
              <a:buFont typeface="Arial" charset="0"/>
              <a:buChar char="•"/>
            </a:pPr>
            <a:endParaRPr lang="en-US" sz="1200" dirty="0"/>
          </a:p>
          <a:p>
            <a:pPr marL="285750" indent="-285750">
              <a:lnSpc>
                <a:spcPct val="90000"/>
              </a:lnSpc>
              <a:buFont typeface="Wingdings" panose="05000000000000000000" pitchFamily="2" charset="2"/>
              <a:buChar char="q"/>
            </a:pPr>
            <a:r>
              <a:rPr lang="en-US" sz="1200" dirty="0"/>
              <a:t>How is my entire globally distributed environment doing? Is it serving the </a:t>
            </a:r>
            <a:r>
              <a:rPr lang="en-US" sz="1200" dirty="0" err="1"/>
              <a:t>Vms</a:t>
            </a:r>
            <a:r>
              <a:rPr lang="en-US" sz="1200" dirty="0"/>
              <a:t> and the Applications as needed? </a:t>
            </a:r>
          </a:p>
          <a:p>
            <a:pPr marL="285750" indent="-285750">
              <a:lnSpc>
                <a:spcPct val="90000"/>
              </a:lnSpc>
              <a:buFont typeface="Wingdings" panose="05000000000000000000" pitchFamily="2" charset="2"/>
              <a:buChar char="q"/>
            </a:pPr>
            <a:r>
              <a:rPr lang="en-US" sz="1200" dirty="0"/>
              <a:t>Are there critical Applications who’s performance is being impacted due to infrastructure issues? </a:t>
            </a:r>
          </a:p>
          <a:p>
            <a:pPr marL="285750" indent="-285750">
              <a:lnSpc>
                <a:spcPct val="90000"/>
              </a:lnSpc>
              <a:buFont typeface="Wingdings" panose="05000000000000000000" pitchFamily="2" charset="2"/>
              <a:buChar char="q"/>
            </a:pPr>
            <a:r>
              <a:rPr lang="en-US" sz="1200" dirty="0"/>
              <a:t>Are there hotspots creating bottlenecks? Are there outliers creating pressure?  </a:t>
            </a:r>
          </a:p>
          <a:p>
            <a:pPr marL="285750" indent="-285750">
              <a:lnSpc>
                <a:spcPct val="90000"/>
              </a:lnSpc>
              <a:buFont typeface="Wingdings" panose="05000000000000000000" pitchFamily="2" charset="2"/>
              <a:buChar char="q"/>
            </a:pPr>
            <a:r>
              <a:rPr lang="en-US" sz="1200" dirty="0"/>
              <a:t>Is the production environment configured to best practices to deliver the right performance and efficiency?</a:t>
            </a:r>
          </a:p>
          <a:p>
            <a:pPr marL="285750" indent="-285750">
              <a:lnSpc>
                <a:spcPct val="90000"/>
              </a:lnSpc>
              <a:buFont typeface="Wingdings" panose="05000000000000000000" pitchFamily="2" charset="2"/>
              <a:buChar char="q"/>
            </a:pPr>
            <a:r>
              <a:rPr lang="en-US" sz="1200" dirty="0"/>
              <a:t>How can I make my team become experts at monitoring/troubleshooting </a:t>
            </a:r>
            <a:r>
              <a:rPr lang="en-US" sz="1200" dirty="0" err="1"/>
              <a:t>vSAN</a:t>
            </a:r>
            <a:r>
              <a:rPr lang="en-US" sz="1200" dirty="0"/>
              <a:t> as I adopt it into production?</a:t>
            </a:r>
          </a:p>
          <a:p>
            <a:pPr marL="285750" indent="-285750">
              <a:lnSpc>
                <a:spcPct val="90000"/>
              </a:lnSpc>
              <a:buFont typeface="Wingdings" panose="05000000000000000000" pitchFamily="2" charset="2"/>
              <a:buChar char="q"/>
            </a:pPr>
            <a:r>
              <a:rPr lang="en-US" sz="1200" dirty="0"/>
              <a:t>How can I/my team collaborate with other teams and during war room situations to quickly Troubleshoot to pinpoint issues or eliminate layers of infra.</a:t>
            </a:r>
          </a:p>
          <a:p>
            <a:endParaRPr lang="en-SG" dirty="0"/>
          </a:p>
          <a:p>
            <a:r>
              <a:rPr lang="en-SG" b="1" dirty="0"/>
              <a:t>SUSTAINABILITY</a:t>
            </a:r>
          </a:p>
          <a:p>
            <a:pPr marL="171450" indent="-171450">
              <a:buFont typeface="Wingdings" panose="05000000000000000000" pitchFamily="2" charset="2"/>
              <a:buChar char="q"/>
            </a:pPr>
            <a:r>
              <a:rPr lang="en-SG" dirty="0"/>
              <a:t>GREENSCORE</a:t>
            </a:r>
          </a:p>
          <a:p>
            <a:pPr marL="171450" indent="-171450">
              <a:buFont typeface="Wingdings" panose="05000000000000000000" pitchFamily="2" charset="2"/>
              <a:buChar char="q"/>
            </a:pPr>
            <a:r>
              <a:rPr lang="en-SG" dirty="0"/>
              <a:t>POWER CONSUMPTION</a:t>
            </a:r>
          </a:p>
          <a:p>
            <a:pPr marL="171450" indent="-171450">
              <a:buFont typeface="Wingdings" panose="05000000000000000000" pitchFamily="2" charset="2"/>
              <a:buChar char="q"/>
            </a:pPr>
            <a:r>
              <a:rPr lang="en-SG" dirty="0"/>
              <a:t>CARBON FOOTPRINT</a:t>
            </a:r>
          </a:p>
          <a:p>
            <a:pPr marL="171450" indent="-171450">
              <a:buFont typeface="Wingdings" panose="05000000000000000000" pitchFamily="2" charset="2"/>
              <a:buChar char="q"/>
            </a:pPr>
            <a:r>
              <a:rPr lang="en-SG" dirty="0"/>
              <a:t>ENVIRONMENTAL IMPACT</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1085858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solidFill>
                <a:cs typeface="Arial" pitchFamily="34" charset="0"/>
              </a:rPr>
              <a:t>Import/Export of custom compliance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Metropolis" panose="00000500000000000000" pitchFamily="2" charset="0"/>
              </a:rPr>
              <a:t>Display score cards that help you proactively detect compliance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Metropolis" panose="00000500000000000000" pitchFamily="2" charset="0"/>
              </a:rPr>
              <a:t>The compliance benchmarks are measured against a set of standard rules, regulatory best practices, or custom alert definitions.</a:t>
            </a:r>
          </a:p>
          <a:p>
            <a:pPr algn="l"/>
            <a:endParaRPr lang="en-US" b="1" i="0" dirty="0">
              <a:solidFill>
                <a:srgbClr val="333333"/>
              </a:solidFill>
              <a:effectLst/>
              <a:latin typeface="Metropolis" panose="00000500000000000000" pitchFamily="2" charset="0"/>
            </a:endParaRPr>
          </a:p>
          <a:p>
            <a:pPr algn="l"/>
            <a:r>
              <a:rPr lang="en-US" b="1" i="0" dirty="0">
                <a:solidFill>
                  <a:srgbClr val="333333"/>
                </a:solidFill>
                <a:effectLst/>
                <a:latin typeface="Metropolis" panose="00000500000000000000" pitchFamily="2" charset="0"/>
              </a:rPr>
              <a:t>Compliance benchmarks </a:t>
            </a:r>
          </a:p>
          <a:p>
            <a:pPr algn="l"/>
            <a:endParaRPr lang="en-US" b="0" i="0" dirty="0">
              <a:solidFill>
                <a:srgbClr val="333333"/>
              </a:solidFill>
              <a:effectLst/>
              <a:latin typeface="Metropolis" panose="00000500000000000000" pitchFamily="2" charset="0"/>
            </a:endParaRPr>
          </a:p>
          <a:p>
            <a:pPr marL="171450" indent="-171450" algn="l">
              <a:buFont typeface="Wingdings" panose="05000000000000000000" pitchFamily="2" charset="2"/>
              <a:buChar char="q"/>
            </a:pPr>
            <a:r>
              <a:rPr lang="en-US" b="0" i="0" dirty="0">
                <a:solidFill>
                  <a:srgbClr val="333333"/>
                </a:solidFill>
                <a:effectLst/>
                <a:latin typeface="Metropolis" panose="00000500000000000000" pitchFamily="2" charset="0"/>
              </a:rPr>
              <a:t>Displays score cards based on alerts which are measured against the latest hardening </a:t>
            </a:r>
            <a:r>
              <a:rPr lang="en-US" b="0" i="0" dirty="0" err="1">
                <a:solidFill>
                  <a:srgbClr val="333333"/>
                </a:solidFill>
                <a:effectLst/>
                <a:latin typeface="Metropolis" panose="00000500000000000000" pitchFamily="2" charset="0"/>
              </a:rPr>
              <a:t>guides:vSphere</a:t>
            </a:r>
            <a:r>
              <a:rPr lang="en-US" b="0" i="0" dirty="0">
                <a:solidFill>
                  <a:srgbClr val="333333"/>
                </a:solidFill>
                <a:effectLst/>
                <a:latin typeface="Metropolis" panose="00000500000000000000" pitchFamily="2" charset="0"/>
              </a:rPr>
              <a:t> Security Configuration Guide</a:t>
            </a:r>
          </a:p>
          <a:p>
            <a:pPr marL="171450" indent="-171450" algn="l">
              <a:buFont typeface="Wingdings" panose="05000000000000000000" pitchFamily="2" charset="2"/>
              <a:buChar char="q"/>
            </a:pPr>
            <a:r>
              <a:rPr lang="en-US" b="0" i="0" dirty="0" err="1">
                <a:solidFill>
                  <a:srgbClr val="333333"/>
                </a:solidFill>
                <a:effectLst/>
                <a:latin typeface="Metropolis" panose="00000500000000000000" pitchFamily="2" charset="0"/>
              </a:rPr>
              <a:t>vSAN</a:t>
            </a:r>
            <a:r>
              <a:rPr lang="en-US" b="0" i="0" dirty="0">
                <a:solidFill>
                  <a:srgbClr val="333333"/>
                </a:solidFill>
                <a:effectLst/>
                <a:latin typeface="Metropolis" panose="00000500000000000000" pitchFamily="2" charset="0"/>
              </a:rPr>
              <a:t> Security Configuration Guide</a:t>
            </a:r>
          </a:p>
          <a:p>
            <a:pPr marL="171450" indent="-171450" algn="l">
              <a:buFont typeface="Wingdings" panose="05000000000000000000" pitchFamily="2" charset="2"/>
              <a:buChar char="q"/>
            </a:pPr>
            <a:r>
              <a:rPr lang="en-US" b="0" i="0" dirty="0">
                <a:solidFill>
                  <a:srgbClr val="333333"/>
                </a:solidFill>
                <a:effectLst/>
                <a:latin typeface="Metropolis" panose="00000500000000000000" pitchFamily="2" charset="0"/>
              </a:rPr>
              <a:t>NSX Security Configuration Guide</a:t>
            </a:r>
          </a:p>
          <a:p>
            <a:pPr algn="l"/>
            <a:endParaRPr lang="en-US" b="0" i="0" dirty="0">
              <a:solidFill>
                <a:srgbClr val="333333"/>
              </a:solidFill>
              <a:effectLst/>
              <a:latin typeface="Metropolis" panose="00000500000000000000" pitchFamily="2" charset="0"/>
            </a:endParaRPr>
          </a:p>
          <a:p>
            <a:pPr>
              <a:buFont typeface="Arial" panose="020B0604020202020204" pitchFamily="34" charset="0"/>
              <a:buNone/>
            </a:pPr>
            <a:r>
              <a:rPr lang="en-US" b="1" dirty="0"/>
              <a:t>Regulatory Benchmarks</a:t>
            </a:r>
          </a:p>
          <a:p>
            <a:pPr>
              <a:buFont typeface="Arial" panose="020B0604020202020204" pitchFamily="34" charset="0"/>
              <a:buNone/>
            </a:pPr>
            <a:r>
              <a:rPr lang="en-US" dirty="0"/>
              <a:t>Benchmarks for industry standard regulatory compliance requirements. </a:t>
            </a:r>
            <a:br>
              <a:rPr lang="en-US" dirty="0"/>
            </a:br>
            <a:endParaRPr lang="en-US" dirty="0"/>
          </a:p>
          <a:p>
            <a:pPr marL="171450" indent="-171450">
              <a:buFont typeface="Wingdings" panose="05000000000000000000" pitchFamily="2" charset="2"/>
              <a:buChar char="q"/>
            </a:pPr>
            <a:r>
              <a:rPr lang="en-US" dirty="0">
                <a:effectLst/>
              </a:rPr>
              <a:t>Health Insurance Portability and Accountability Act (HIPAA)</a:t>
            </a:r>
          </a:p>
          <a:p>
            <a:pPr marL="171450" indent="-171450">
              <a:buFont typeface="Wingdings" panose="05000000000000000000" pitchFamily="2" charset="2"/>
              <a:buChar char="q"/>
            </a:pPr>
            <a:r>
              <a:rPr lang="en-US" dirty="0">
                <a:effectLst/>
              </a:rPr>
              <a:t>Payment Card Industry Data Security Standard (PCI DSS) compliance standards</a:t>
            </a:r>
          </a:p>
          <a:p>
            <a:pPr marL="171450" indent="-171450">
              <a:buFont typeface="Wingdings" panose="05000000000000000000" pitchFamily="2" charset="2"/>
              <a:buChar char="q"/>
            </a:pPr>
            <a:r>
              <a:rPr lang="en-US" dirty="0">
                <a:effectLst/>
              </a:rPr>
              <a:t>CIS Security Standards</a:t>
            </a:r>
          </a:p>
          <a:p>
            <a:pPr marL="171450" indent="-171450">
              <a:buFont typeface="Wingdings" panose="05000000000000000000" pitchFamily="2" charset="2"/>
              <a:buChar char="q"/>
            </a:pPr>
            <a:r>
              <a:rPr lang="en-US" dirty="0">
                <a:effectLst/>
              </a:rPr>
              <a:t>Defense Information Systems Agency (DISA) Security Standards</a:t>
            </a:r>
          </a:p>
          <a:p>
            <a:pPr marL="171450" indent="-171450">
              <a:buFont typeface="Wingdings" panose="05000000000000000000" pitchFamily="2" charset="2"/>
              <a:buChar char="q"/>
            </a:pPr>
            <a:r>
              <a:rPr lang="en-US" dirty="0">
                <a:effectLst/>
              </a:rPr>
              <a:t>The Federal Information Security Management Act (FISMA) Security Standards</a:t>
            </a:r>
          </a:p>
          <a:p>
            <a:pPr marL="171450" indent="-171450">
              <a:buFont typeface="Wingdings" panose="05000000000000000000" pitchFamily="2" charset="2"/>
              <a:buChar char="q"/>
            </a:pPr>
            <a:r>
              <a:rPr lang="en-US" dirty="0">
                <a:effectLst/>
              </a:rPr>
              <a:t>International Organization for Standardization (ISO) Security Standards</a:t>
            </a:r>
          </a:p>
          <a:p>
            <a:pPr algn="l"/>
            <a:endParaRPr lang="en-US" b="0" i="0" dirty="0">
              <a:solidFill>
                <a:srgbClr val="333333"/>
              </a:solidFill>
              <a:effectLst/>
              <a:latin typeface="Metropolis" panose="00000500000000000000" pitchFamily="2" charset="0"/>
            </a:endParaRPr>
          </a:p>
          <a:p>
            <a:pPr algn="l"/>
            <a:endParaRPr lang="en-US" b="0" i="0" dirty="0">
              <a:solidFill>
                <a:srgbClr val="333333"/>
              </a:solidFill>
              <a:effectLst/>
              <a:latin typeface="Metropolis" panose="00000500000000000000" pitchFamily="2" charset="0"/>
            </a:endParaRPr>
          </a:p>
          <a:p>
            <a:pPr algn="l"/>
            <a:r>
              <a:rPr lang="en-US" b="1" i="0" dirty="0">
                <a:solidFill>
                  <a:srgbClr val="304351"/>
                </a:solidFill>
                <a:effectLst/>
                <a:latin typeface="Metropolis-Light"/>
              </a:rPr>
              <a:t>VMware Green Score </a:t>
            </a:r>
            <a:r>
              <a:rPr lang="en-US" b="0" i="0" dirty="0">
                <a:solidFill>
                  <a:srgbClr val="304351"/>
                </a:solidFill>
                <a:effectLst/>
                <a:latin typeface="Metropolis-Light"/>
              </a:rPr>
              <a:t>is what organizations can use to track where they are in their decarbonization or sustainability journey and how they progress over time. The latter is more important than the former as it’s about “improving yourself”</a:t>
            </a:r>
          </a:p>
          <a:p>
            <a:pPr algn="l"/>
            <a:endParaRPr lang="en-US" b="0" i="0" dirty="0">
              <a:solidFill>
                <a:srgbClr val="333333"/>
              </a:solidFill>
              <a:effectLst/>
              <a:latin typeface="Metropolis" panose="00000500000000000000" pitchFamily="2" charset="0"/>
            </a:endParaRPr>
          </a:p>
          <a:p>
            <a:pPr algn="l"/>
            <a:r>
              <a:rPr lang="en-US" b="1" i="0" dirty="0" err="1">
                <a:solidFill>
                  <a:srgbClr val="000000"/>
                </a:solidFill>
                <a:effectLst/>
                <a:latin typeface="Metropolis" panose="00000500000000000000" pitchFamily="2" charset="0"/>
              </a:rPr>
              <a:t>Greenscore</a:t>
            </a:r>
            <a:r>
              <a:rPr lang="en-US" b="1" i="0" dirty="0">
                <a:solidFill>
                  <a:srgbClr val="000000"/>
                </a:solidFill>
                <a:effectLst/>
                <a:latin typeface="Metropolis" panose="00000500000000000000" pitchFamily="2" charset="0"/>
              </a:rPr>
              <a:t> Details</a:t>
            </a:r>
          </a:p>
          <a:p>
            <a:pPr algn="l">
              <a:buFont typeface="Arial" panose="020B0604020202020204" pitchFamily="34" charset="0"/>
              <a:buNone/>
            </a:pPr>
            <a:r>
              <a:rPr lang="en-US" b="0" i="0" dirty="0" err="1">
                <a:solidFill>
                  <a:srgbClr val="333333"/>
                </a:solidFill>
                <a:effectLst/>
                <a:latin typeface="Metropolis" panose="00000500000000000000" pitchFamily="2" charset="0"/>
              </a:rPr>
              <a:t>Greenscore</a:t>
            </a:r>
            <a:r>
              <a:rPr lang="en-US" b="0" i="0" dirty="0">
                <a:solidFill>
                  <a:srgbClr val="333333"/>
                </a:solidFill>
                <a:effectLst/>
                <a:latin typeface="Metropolis" panose="00000500000000000000" pitchFamily="2" charset="0"/>
              </a:rPr>
              <a:t> is calculated based on five components: </a:t>
            </a:r>
          </a:p>
          <a:p>
            <a:pPr algn="l">
              <a:buFont typeface="Arial" panose="020B0604020202020204" pitchFamily="34" charset="0"/>
              <a:buNone/>
            </a:pPr>
            <a:endParaRPr lang="en-US" b="1" i="0" dirty="0">
              <a:solidFill>
                <a:srgbClr val="333333"/>
              </a:solidFill>
              <a:effectLst/>
              <a:latin typeface="Metropolis" panose="00000500000000000000" pitchFamily="2" charset="0"/>
            </a:endParaRPr>
          </a:p>
          <a:p>
            <a:pPr algn="l">
              <a:buFont typeface="Arial" panose="020B0604020202020204" pitchFamily="34" charset="0"/>
              <a:buNone/>
            </a:pPr>
            <a:r>
              <a:rPr lang="en-US" b="1" i="0" dirty="0">
                <a:solidFill>
                  <a:srgbClr val="333333"/>
                </a:solidFill>
                <a:effectLst/>
                <a:latin typeface="Metropolis" panose="00000500000000000000" pitchFamily="2" charset="0"/>
              </a:rPr>
              <a:t>Workload Efficiency</a:t>
            </a:r>
            <a:r>
              <a:rPr lang="en-US" b="0" i="0" dirty="0">
                <a:solidFill>
                  <a:srgbClr val="333333"/>
                </a:solidFill>
                <a:effectLst/>
                <a:latin typeface="Metropolis" panose="00000500000000000000" pitchFamily="2" charset="0"/>
              </a:rPr>
              <a:t>: Contributes to 22.5% weightage Efficiency = Wastage / (Wastage + Non Wastage).</a:t>
            </a:r>
          </a:p>
          <a:p>
            <a:pPr algn="l">
              <a:buFont typeface="Arial" panose="020B0604020202020204" pitchFamily="34" charset="0"/>
              <a:buChar char="•"/>
            </a:pPr>
            <a:r>
              <a:rPr lang="en-US" b="1" i="0" dirty="0">
                <a:solidFill>
                  <a:srgbClr val="333333"/>
                </a:solidFill>
                <a:effectLst/>
                <a:latin typeface="Metropolis" panose="00000500000000000000" pitchFamily="2" charset="0"/>
              </a:rPr>
              <a:t>Resource Utilization</a:t>
            </a:r>
            <a:r>
              <a:rPr lang="en-US" b="0" i="0" dirty="0">
                <a:solidFill>
                  <a:srgbClr val="333333"/>
                </a:solidFill>
                <a:effectLst/>
                <a:latin typeface="Metropolis" panose="00000500000000000000" pitchFamily="2" charset="0"/>
              </a:rPr>
              <a:t>: Contributes to 12.5% weightage based on the utilization of hardware from the absolute capacity without considering buffers and HA.</a:t>
            </a:r>
          </a:p>
          <a:p>
            <a:pPr algn="l">
              <a:buFont typeface="Arial" panose="020B0604020202020204" pitchFamily="34" charset="0"/>
              <a:buChar char="•"/>
            </a:pPr>
            <a:r>
              <a:rPr lang="en-US" b="1" i="0" dirty="0">
                <a:solidFill>
                  <a:srgbClr val="333333"/>
                </a:solidFill>
                <a:effectLst/>
                <a:latin typeface="Metropolis" panose="00000500000000000000" pitchFamily="2" charset="0"/>
              </a:rPr>
              <a:t>Virtualization</a:t>
            </a:r>
            <a:r>
              <a:rPr lang="en-US" b="0" i="0" dirty="0">
                <a:solidFill>
                  <a:srgbClr val="333333"/>
                </a:solidFill>
                <a:effectLst/>
                <a:latin typeface="Metropolis" panose="00000500000000000000" pitchFamily="2" charset="0"/>
              </a:rPr>
              <a:t>: Contributes to 15% weightage.</a:t>
            </a:r>
          </a:p>
          <a:p>
            <a:pPr algn="l">
              <a:buFont typeface="Arial" panose="020B0604020202020204" pitchFamily="34" charset="0"/>
              <a:buChar char="•"/>
            </a:pPr>
            <a:r>
              <a:rPr lang="en-US" b="1" i="0" dirty="0">
                <a:solidFill>
                  <a:srgbClr val="333333"/>
                </a:solidFill>
                <a:effectLst/>
                <a:latin typeface="Metropolis" panose="00000500000000000000" pitchFamily="2" charset="0"/>
              </a:rPr>
              <a:t>Power Source</a:t>
            </a:r>
            <a:r>
              <a:rPr lang="en-US" b="0" i="0" dirty="0">
                <a:solidFill>
                  <a:srgbClr val="333333"/>
                </a:solidFill>
                <a:effectLst/>
                <a:latin typeface="Metropolis" panose="00000500000000000000" pitchFamily="2" charset="0"/>
              </a:rPr>
              <a:t>: Contributes to 37.5% weightage. Scoring is based on the carbon intensity of the power source used.</a:t>
            </a:r>
          </a:p>
          <a:p>
            <a:pPr algn="l">
              <a:buFont typeface="Arial" panose="020B0604020202020204" pitchFamily="34" charset="0"/>
              <a:buChar char="•"/>
            </a:pPr>
            <a:r>
              <a:rPr lang="en-US" b="1" i="0" dirty="0">
                <a:solidFill>
                  <a:srgbClr val="333333"/>
                </a:solidFill>
                <a:effectLst/>
                <a:latin typeface="Metropolis" panose="00000500000000000000" pitchFamily="2" charset="0"/>
              </a:rPr>
              <a:t>Hardware Efficiency</a:t>
            </a:r>
            <a:r>
              <a:rPr lang="en-US" b="0" i="0" dirty="0">
                <a:solidFill>
                  <a:srgbClr val="333333"/>
                </a:solidFill>
                <a:effectLst/>
                <a:latin typeface="Metropolis" panose="00000500000000000000" pitchFamily="2" charset="0"/>
              </a:rPr>
              <a:t>: Contributes to 12.5% weightage, based on the fact that newer generation hardware will be more energy efficient.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dirty="0">
                <a:solidFill>
                  <a:srgbClr val="333333"/>
                </a:solidFill>
                <a:effectLst/>
                <a:latin typeface="Metropolis" panose="00000500000000000000" pitchFamily="2" charset="0"/>
              </a:rPr>
              <a:t>Each of these components has varying levels of impact on the carbon emissions within a datacenter and hence has a different weightage when contributing to a common </a:t>
            </a:r>
            <a:r>
              <a:rPr lang="en-US" b="0" i="0" dirty="0" err="1">
                <a:solidFill>
                  <a:srgbClr val="333333"/>
                </a:solidFill>
                <a:effectLst/>
                <a:latin typeface="Metropolis" panose="00000500000000000000" pitchFamily="2" charset="0"/>
              </a:rPr>
              <a:t>Greenscore</a:t>
            </a:r>
            <a:r>
              <a:rPr lang="en-US" b="0" i="0" dirty="0">
                <a:solidFill>
                  <a:srgbClr val="333333"/>
                </a:solidFill>
                <a:effectLst/>
                <a:latin typeface="Metropolis" panose="00000500000000000000" pitchFamily="2" charset="0"/>
              </a:rPr>
              <a:t>.</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336161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solidFill>
                <a:cs typeface="Arial" pitchFamily="34" charset="0"/>
              </a:rPr>
              <a:t>Import/Export of custom compliance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Metropolis" panose="00000500000000000000" pitchFamily="2" charset="0"/>
              </a:rPr>
              <a:t>Display score cards that help you proactively detect compliance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Metropolis" panose="00000500000000000000" pitchFamily="2" charset="0"/>
              </a:rPr>
              <a:t>The compliance benchmarks are measured against a set of standard rules, regulatory best practices, or custom alert definitions.</a:t>
            </a:r>
          </a:p>
          <a:p>
            <a:pPr algn="l"/>
            <a:endParaRPr lang="en-US" b="1" i="0" dirty="0">
              <a:solidFill>
                <a:srgbClr val="333333"/>
              </a:solidFill>
              <a:effectLst/>
              <a:latin typeface="Metropolis" panose="00000500000000000000" pitchFamily="2" charset="0"/>
            </a:endParaRPr>
          </a:p>
          <a:p>
            <a:pPr algn="l"/>
            <a:r>
              <a:rPr lang="en-US" b="1" i="0" dirty="0">
                <a:solidFill>
                  <a:srgbClr val="333333"/>
                </a:solidFill>
                <a:effectLst/>
                <a:latin typeface="Metropolis" panose="00000500000000000000" pitchFamily="2" charset="0"/>
              </a:rPr>
              <a:t>Compliance benchmarks </a:t>
            </a:r>
          </a:p>
          <a:p>
            <a:pPr algn="l"/>
            <a:endParaRPr lang="en-US" b="0" i="0" dirty="0">
              <a:solidFill>
                <a:srgbClr val="333333"/>
              </a:solidFill>
              <a:effectLst/>
              <a:latin typeface="Metropolis" panose="00000500000000000000" pitchFamily="2" charset="0"/>
            </a:endParaRPr>
          </a:p>
          <a:p>
            <a:pPr marL="171450" indent="-171450" algn="l">
              <a:buFont typeface="Wingdings" panose="05000000000000000000" pitchFamily="2" charset="2"/>
              <a:buChar char="q"/>
            </a:pPr>
            <a:r>
              <a:rPr lang="en-US" b="0" i="0" dirty="0">
                <a:solidFill>
                  <a:srgbClr val="333333"/>
                </a:solidFill>
                <a:effectLst/>
                <a:latin typeface="Metropolis" panose="00000500000000000000" pitchFamily="2" charset="0"/>
              </a:rPr>
              <a:t>Displays score cards based on alerts which are measured against the latest hardening </a:t>
            </a:r>
            <a:r>
              <a:rPr lang="en-US" b="0" i="0" dirty="0" err="1">
                <a:solidFill>
                  <a:srgbClr val="333333"/>
                </a:solidFill>
                <a:effectLst/>
                <a:latin typeface="Metropolis" panose="00000500000000000000" pitchFamily="2" charset="0"/>
              </a:rPr>
              <a:t>guides:vSphere</a:t>
            </a:r>
            <a:r>
              <a:rPr lang="en-US" b="0" i="0" dirty="0">
                <a:solidFill>
                  <a:srgbClr val="333333"/>
                </a:solidFill>
                <a:effectLst/>
                <a:latin typeface="Metropolis" panose="00000500000000000000" pitchFamily="2" charset="0"/>
              </a:rPr>
              <a:t> Security Configuration Guide</a:t>
            </a:r>
          </a:p>
          <a:p>
            <a:pPr marL="171450" indent="-171450" algn="l">
              <a:buFont typeface="Wingdings" panose="05000000000000000000" pitchFamily="2" charset="2"/>
              <a:buChar char="q"/>
            </a:pPr>
            <a:r>
              <a:rPr lang="en-US" b="0" i="0" dirty="0" err="1">
                <a:solidFill>
                  <a:srgbClr val="333333"/>
                </a:solidFill>
                <a:effectLst/>
                <a:latin typeface="Metropolis" panose="00000500000000000000" pitchFamily="2" charset="0"/>
              </a:rPr>
              <a:t>vSAN</a:t>
            </a:r>
            <a:r>
              <a:rPr lang="en-US" b="0" i="0" dirty="0">
                <a:solidFill>
                  <a:srgbClr val="333333"/>
                </a:solidFill>
                <a:effectLst/>
                <a:latin typeface="Metropolis" panose="00000500000000000000" pitchFamily="2" charset="0"/>
              </a:rPr>
              <a:t> Security Configuration Guide</a:t>
            </a:r>
          </a:p>
          <a:p>
            <a:pPr marL="171450" indent="-171450" algn="l">
              <a:buFont typeface="Wingdings" panose="05000000000000000000" pitchFamily="2" charset="2"/>
              <a:buChar char="q"/>
            </a:pPr>
            <a:r>
              <a:rPr lang="en-US" b="0" i="0" dirty="0">
                <a:solidFill>
                  <a:srgbClr val="333333"/>
                </a:solidFill>
                <a:effectLst/>
                <a:latin typeface="Metropolis" panose="00000500000000000000" pitchFamily="2" charset="0"/>
              </a:rPr>
              <a:t>NSX Security Configuration Guide</a:t>
            </a:r>
          </a:p>
          <a:p>
            <a:pPr algn="l"/>
            <a:endParaRPr lang="en-US" b="0" i="0" dirty="0">
              <a:solidFill>
                <a:srgbClr val="333333"/>
              </a:solidFill>
              <a:effectLst/>
              <a:latin typeface="Metropolis" panose="00000500000000000000" pitchFamily="2" charset="0"/>
            </a:endParaRPr>
          </a:p>
          <a:p>
            <a:pPr>
              <a:buFont typeface="Arial" panose="020B0604020202020204" pitchFamily="34" charset="0"/>
              <a:buNone/>
            </a:pPr>
            <a:r>
              <a:rPr lang="en-US" b="1" dirty="0"/>
              <a:t>Regulatory Benchmarks</a:t>
            </a:r>
          </a:p>
          <a:p>
            <a:pPr>
              <a:buFont typeface="Arial" panose="020B0604020202020204" pitchFamily="34" charset="0"/>
              <a:buNone/>
            </a:pPr>
            <a:r>
              <a:rPr lang="en-US" dirty="0"/>
              <a:t>Benchmarks for industry standard regulatory compliance requirements. </a:t>
            </a:r>
            <a:br>
              <a:rPr lang="en-US" dirty="0"/>
            </a:br>
            <a:endParaRPr lang="en-US" dirty="0"/>
          </a:p>
          <a:p>
            <a:pPr marL="171450" indent="-171450">
              <a:buFont typeface="Wingdings" panose="05000000000000000000" pitchFamily="2" charset="2"/>
              <a:buChar char="q"/>
            </a:pPr>
            <a:r>
              <a:rPr lang="en-US" dirty="0">
                <a:effectLst/>
              </a:rPr>
              <a:t>Health Insurance Portability and Accountability Act (HIPAA)</a:t>
            </a:r>
          </a:p>
          <a:p>
            <a:pPr marL="171450" indent="-171450">
              <a:buFont typeface="Wingdings" panose="05000000000000000000" pitchFamily="2" charset="2"/>
              <a:buChar char="q"/>
            </a:pPr>
            <a:r>
              <a:rPr lang="en-US" dirty="0">
                <a:effectLst/>
              </a:rPr>
              <a:t>Payment Card Industry Data Security Standard (PCI DSS) compliance standards</a:t>
            </a:r>
          </a:p>
          <a:p>
            <a:pPr marL="171450" indent="-171450">
              <a:buFont typeface="Wingdings" panose="05000000000000000000" pitchFamily="2" charset="2"/>
              <a:buChar char="q"/>
            </a:pPr>
            <a:r>
              <a:rPr lang="en-US" dirty="0">
                <a:effectLst/>
              </a:rPr>
              <a:t>CIS Security Standards</a:t>
            </a:r>
          </a:p>
          <a:p>
            <a:pPr marL="171450" indent="-171450">
              <a:buFont typeface="Wingdings" panose="05000000000000000000" pitchFamily="2" charset="2"/>
              <a:buChar char="q"/>
            </a:pPr>
            <a:r>
              <a:rPr lang="en-US" dirty="0">
                <a:effectLst/>
              </a:rPr>
              <a:t>Defense Information Systems Agency (DISA) Security Standards</a:t>
            </a:r>
          </a:p>
          <a:p>
            <a:pPr marL="171450" indent="-171450">
              <a:buFont typeface="Wingdings" panose="05000000000000000000" pitchFamily="2" charset="2"/>
              <a:buChar char="q"/>
            </a:pPr>
            <a:r>
              <a:rPr lang="en-US" dirty="0">
                <a:effectLst/>
              </a:rPr>
              <a:t>The Federal Information Security Management Act (FISMA) Security Standards</a:t>
            </a:r>
          </a:p>
          <a:p>
            <a:pPr marL="171450" indent="-171450">
              <a:buFont typeface="Wingdings" panose="05000000000000000000" pitchFamily="2" charset="2"/>
              <a:buChar char="q"/>
            </a:pPr>
            <a:r>
              <a:rPr lang="en-US" dirty="0">
                <a:effectLst/>
              </a:rPr>
              <a:t>International Organization for Standardization (ISO) Security Standards</a:t>
            </a:r>
          </a:p>
          <a:p>
            <a:pPr algn="l"/>
            <a:endParaRPr lang="en-US" b="0" i="0" dirty="0">
              <a:solidFill>
                <a:srgbClr val="333333"/>
              </a:solidFill>
              <a:effectLst/>
              <a:latin typeface="Metropolis" panose="00000500000000000000" pitchFamily="2" charset="0"/>
            </a:endParaRPr>
          </a:p>
          <a:p>
            <a:pPr algn="l"/>
            <a:endParaRPr lang="en-US" b="0" i="0" dirty="0">
              <a:solidFill>
                <a:srgbClr val="333333"/>
              </a:solidFill>
              <a:effectLst/>
              <a:latin typeface="Metropolis" panose="00000500000000000000" pitchFamily="2" charset="0"/>
            </a:endParaRPr>
          </a:p>
          <a:p>
            <a:pPr algn="l"/>
            <a:r>
              <a:rPr lang="en-US" b="1" i="0" dirty="0">
                <a:solidFill>
                  <a:srgbClr val="304351"/>
                </a:solidFill>
                <a:effectLst/>
                <a:latin typeface="Metropolis-Light"/>
              </a:rPr>
              <a:t>VMware Green Score </a:t>
            </a:r>
            <a:r>
              <a:rPr lang="en-US" b="0" i="0" dirty="0">
                <a:solidFill>
                  <a:srgbClr val="304351"/>
                </a:solidFill>
                <a:effectLst/>
                <a:latin typeface="Metropolis-Light"/>
              </a:rPr>
              <a:t>is what organizations can use to track where they are in their decarbonization or sustainability journey and how they progress over time. The latter is more important than the former as it’s about “improving yourself”</a:t>
            </a:r>
          </a:p>
          <a:p>
            <a:pPr algn="l"/>
            <a:endParaRPr lang="en-US" b="0" i="0" dirty="0">
              <a:solidFill>
                <a:srgbClr val="333333"/>
              </a:solidFill>
              <a:effectLst/>
              <a:latin typeface="Metropolis" panose="00000500000000000000" pitchFamily="2" charset="0"/>
            </a:endParaRPr>
          </a:p>
          <a:p>
            <a:pPr algn="l"/>
            <a:r>
              <a:rPr lang="en-US" b="1" i="0" dirty="0" err="1">
                <a:solidFill>
                  <a:srgbClr val="000000"/>
                </a:solidFill>
                <a:effectLst/>
                <a:latin typeface="Metropolis" panose="00000500000000000000" pitchFamily="2" charset="0"/>
              </a:rPr>
              <a:t>Greenscore</a:t>
            </a:r>
            <a:r>
              <a:rPr lang="en-US" b="1" i="0" dirty="0">
                <a:solidFill>
                  <a:srgbClr val="000000"/>
                </a:solidFill>
                <a:effectLst/>
                <a:latin typeface="Metropolis" panose="00000500000000000000" pitchFamily="2" charset="0"/>
              </a:rPr>
              <a:t> Details</a:t>
            </a:r>
          </a:p>
          <a:p>
            <a:pPr algn="l">
              <a:buFont typeface="Arial" panose="020B0604020202020204" pitchFamily="34" charset="0"/>
              <a:buNone/>
            </a:pPr>
            <a:r>
              <a:rPr lang="en-US" b="0" i="0" dirty="0" err="1">
                <a:solidFill>
                  <a:srgbClr val="333333"/>
                </a:solidFill>
                <a:effectLst/>
                <a:latin typeface="Metropolis" panose="00000500000000000000" pitchFamily="2" charset="0"/>
              </a:rPr>
              <a:t>Greenscore</a:t>
            </a:r>
            <a:r>
              <a:rPr lang="en-US" b="0" i="0" dirty="0">
                <a:solidFill>
                  <a:srgbClr val="333333"/>
                </a:solidFill>
                <a:effectLst/>
                <a:latin typeface="Metropolis" panose="00000500000000000000" pitchFamily="2" charset="0"/>
              </a:rPr>
              <a:t> is calculated based on five components: </a:t>
            </a:r>
          </a:p>
          <a:p>
            <a:pPr algn="l">
              <a:buFont typeface="Arial" panose="020B0604020202020204" pitchFamily="34" charset="0"/>
              <a:buNone/>
            </a:pPr>
            <a:endParaRPr lang="en-US" b="1" i="0" dirty="0">
              <a:solidFill>
                <a:srgbClr val="333333"/>
              </a:solidFill>
              <a:effectLst/>
              <a:latin typeface="Metropolis" panose="00000500000000000000" pitchFamily="2" charset="0"/>
            </a:endParaRPr>
          </a:p>
          <a:p>
            <a:pPr algn="l">
              <a:buFont typeface="Arial" panose="020B0604020202020204" pitchFamily="34" charset="0"/>
              <a:buNone/>
            </a:pPr>
            <a:r>
              <a:rPr lang="en-US" b="1" i="0" dirty="0">
                <a:solidFill>
                  <a:srgbClr val="333333"/>
                </a:solidFill>
                <a:effectLst/>
                <a:latin typeface="Metropolis" panose="00000500000000000000" pitchFamily="2" charset="0"/>
              </a:rPr>
              <a:t>Workload Efficiency</a:t>
            </a:r>
            <a:r>
              <a:rPr lang="en-US" b="0" i="0" dirty="0">
                <a:solidFill>
                  <a:srgbClr val="333333"/>
                </a:solidFill>
                <a:effectLst/>
                <a:latin typeface="Metropolis" panose="00000500000000000000" pitchFamily="2" charset="0"/>
              </a:rPr>
              <a:t>: Contributes to 22.5% weightage Efficiency = Wastage / (Wastage + Non Wastage).</a:t>
            </a:r>
          </a:p>
          <a:p>
            <a:pPr algn="l">
              <a:buFont typeface="Arial" panose="020B0604020202020204" pitchFamily="34" charset="0"/>
              <a:buChar char="•"/>
            </a:pPr>
            <a:r>
              <a:rPr lang="en-US" b="1" i="0" dirty="0">
                <a:solidFill>
                  <a:srgbClr val="333333"/>
                </a:solidFill>
                <a:effectLst/>
                <a:latin typeface="Metropolis" panose="00000500000000000000" pitchFamily="2" charset="0"/>
              </a:rPr>
              <a:t>Resource Utilization</a:t>
            </a:r>
            <a:r>
              <a:rPr lang="en-US" b="0" i="0" dirty="0">
                <a:solidFill>
                  <a:srgbClr val="333333"/>
                </a:solidFill>
                <a:effectLst/>
                <a:latin typeface="Metropolis" panose="00000500000000000000" pitchFamily="2" charset="0"/>
              </a:rPr>
              <a:t>: Contributes to 12.5% weightage based on the utilization of hardware from the absolute capacity without considering buffers and HA.</a:t>
            </a:r>
          </a:p>
          <a:p>
            <a:pPr algn="l">
              <a:buFont typeface="Arial" panose="020B0604020202020204" pitchFamily="34" charset="0"/>
              <a:buChar char="•"/>
            </a:pPr>
            <a:r>
              <a:rPr lang="en-US" b="1" i="0" dirty="0">
                <a:solidFill>
                  <a:srgbClr val="333333"/>
                </a:solidFill>
                <a:effectLst/>
                <a:latin typeface="Metropolis" panose="00000500000000000000" pitchFamily="2" charset="0"/>
              </a:rPr>
              <a:t>Virtualization</a:t>
            </a:r>
            <a:r>
              <a:rPr lang="en-US" b="0" i="0" dirty="0">
                <a:solidFill>
                  <a:srgbClr val="333333"/>
                </a:solidFill>
                <a:effectLst/>
                <a:latin typeface="Metropolis" panose="00000500000000000000" pitchFamily="2" charset="0"/>
              </a:rPr>
              <a:t>: Contributes to 15% weightage.</a:t>
            </a:r>
          </a:p>
          <a:p>
            <a:pPr algn="l">
              <a:buFont typeface="Arial" panose="020B0604020202020204" pitchFamily="34" charset="0"/>
              <a:buChar char="•"/>
            </a:pPr>
            <a:r>
              <a:rPr lang="en-US" b="1" i="0" dirty="0">
                <a:solidFill>
                  <a:srgbClr val="333333"/>
                </a:solidFill>
                <a:effectLst/>
                <a:latin typeface="Metropolis" panose="00000500000000000000" pitchFamily="2" charset="0"/>
              </a:rPr>
              <a:t>Power Source</a:t>
            </a:r>
            <a:r>
              <a:rPr lang="en-US" b="0" i="0" dirty="0">
                <a:solidFill>
                  <a:srgbClr val="333333"/>
                </a:solidFill>
                <a:effectLst/>
                <a:latin typeface="Metropolis" panose="00000500000000000000" pitchFamily="2" charset="0"/>
              </a:rPr>
              <a:t>: Contributes to 37.5% weightage. Scoring is based on the carbon intensity of the power source used.</a:t>
            </a:r>
          </a:p>
          <a:p>
            <a:pPr algn="l">
              <a:buFont typeface="Arial" panose="020B0604020202020204" pitchFamily="34" charset="0"/>
              <a:buChar char="•"/>
            </a:pPr>
            <a:r>
              <a:rPr lang="en-US" b="1" i="0" dirty="0">
                <a:solidFill>
                  <a:srgbClr val="333333"/>
                </a:solidFill>
                <a:effectLst/>
                <a:latin typeface="Metropolis" panose="00000500000000000000" pitchFamily="2" charset="0"/>
              </a:rPr>
              <a:t>Hardware Efficiency</a:t>
            </a:r>
            <a:r>
              <a:rPr lang="en-US" b="0" i="0" dirty="0">
                <a:solidFill>
                  <a:srgbClr val="333333"/>
                </a:solidFill>
                <a:effectLst/>
                <a:latin typeface="Metropolis" panose="00000500000000000000" pitchFamily="2" charset="0"/>
              </a:rPr>
              <a:t>: Contributes to 12.5% weightage, based on the fact that newer generation hardware will be more energy efficient.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dirty="0">
                <a:solidFill>
                  <a:srgbClr val="333333"/>
                </a:solidFill>
                <a:effectLst/>
                <a:latin typeface="Metropolis" panose="00000500000000000000" pitchFamily="2" charset="0"/>
              </a:rPr>
              <a:t>Each of these components has varying levels of impact on the carbon emissions within a datacenter and hence has a different weightage when contributing to a common </a:t>
            </a:r>
            <a:r>
              <a:rPr lang="en-US" b="0" i="0" dirty="0" err="1">
                <a:solidFill>
                  <a:srgbClr val="333333"/>
                </a:solidFill>
                <a:effectLst/>
                <a:latin typeface="Metropolis" panose="00000500000000000000" pitchFamily="2" charset="0"/>
              </a:rPr>
              <a:t>Greenscore</a:t>
            </a:r>
            <a:r>
              <a:rPr lang="en-US" b="0" i="0" dirty="0">
                <a:solidFill>
                  <a:srgbClr val="333333"/>
                </a:solidFill>
                <a:effectLst/>
                <a:latin typeface="Metropolis" panose="00000500000000000000" pitchFamily="2" charset="0"/>
              </a:rPr>
              <a:t>.</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499621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err="1">
                <a:solidFill>
                  <a:schemeClr val="tx2"/>
                </a:solidFill>
              </a:rPr>
              <a:t>vROps</a:t>
            </a:r>
            <a:r>
              <a:rPr lang="en-US" sz="1200">
                <a:solidFill>
                  <a:schemeClr val="tx2"/>
                </a:solidFill>
              </a:rPr>
              <a:t> residing in the center and covering all the “core” SDDC elements (vSphere, </a:t>
            </a:r>
            <a:r>
              <a:rPr lang="en-US" sz="1200" err="1">
                <a:solidFill>
                  <a:schemeClr val="tx2"/>
                </a:solidFill>
              </a:rPr>
              <a:t>vSAN</a:t>
            </a:r>
            <a:r>
              <a:rPr lang="en-US" sz="1200">
                <a:solidFill>
                  <a:schemeClr val="tx2"/>
                </a:solidFill>
              </a:rPr>
              <a:t>, TKG, </a:t>
            </a:r>
            <a:r>
              <a:rPr lang="en-US" sz="1200" err="1">
                <a:solidFill>
                  <a:schemeClr val="tx2"/>
                </a:solidFill>
              </a:rPr>
              <a:t>etc</a:t>
            </a:r>
            <a:r>
              <a:rPr lang="en-US" sz="1200">
                <a:solidFill>
                  <a:schemeClr val="tx2"/>
                </a:solidFill>
              </a:rPr>
              <a:t>). TVS integrates into </a:t>
            </a:r>
            <a:r>
              <a:rPr lang="en-US" sz="1200" err="1">
                <a:solidFill>
                  <a:schemeClr val="tx2"/>
                </a:solidFill>
              </a:rPr>
              <a:t>vROps</a:t>
            </a:r>
            <a:r>
              <a:rPr lang="en-US" sz="1200">
                <a:solidFill>
                  <a:schemeClr val="tx2"/>
                </a:solidFill>
              </a:rPr>
              <a:t>.</a:t>
            </a:r>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1120769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MARKETPLACE</a:t>
            </a:r>
          </a:p>
          <a:p>
            <a:r>
              <a:rPr lang="nb-NO" dirty="0"/>
              <a:t>CUSTOMER CONNECT</a:t>
            </a:r>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26</a:t>
            </a:fld>
            <a:endParaRPr lang="en-US" dirty="0"/>
          </a:p>
        </p:txBody>
      </p:sp>
    </p:spTree>
    <p:extLst>
      <p:ext uri="{BB962C8B-B14F-4D97-AF65-F5344CB8AC3E}">
        <p14:creationId xmlns:p14="http://schemas.microsoft.com/office/powerpoint/2010/main" val="1857590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OS, NOT JUST VIRTUAL</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a:p>
        </p:txBody>
      </p:sp>
    </p:spTree>
    <p:extLst>
      <p:ext uri="{BB962C8B-B14F-4D97-AF65-F5344CB8AC3E}">
        <p14:creationId xmlns:p14="http://schemas.microsoft.com/office/powerpoint/2010/main" val="1748238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nb-NO" dirty="0" err="1"/>
              <a:t>Recommendations</a:t>
            </a:r>
            <a:r>
              <a:rPr lang="nb-NO" dirty="0"/>
              <a:t>&gt;</a:t>
            </a:r>
            <a:r>
              <a:rPr lang="nb-NO" dirty="0" err="1"/>
              <a:t>Actions</a:t>
            </a:r>
            <a:r>
              <a:rPr lang="nb-NO" dirty="0"/>
              <a:t> </a:t>
            </a:r>
          </a:p>
          <a:p>
            <a:pPr marL="171450" indent="-171450">
              <a:buFont typeface="Wingdings" panose="05000000000000000000" pitchFamily="2" charset="2"/>
              <a:buChar char="q"/>
            </a:pPr>
            <a:r>
              <a:rPr lang="nb-NO" dirty="0"/>
              <a:t>Dashboard </a:t>
            </a:r>
            <a:r>
              <a:rPr lang="nb-NO" dirty="0" err="1"/>
              <a:t>sharing</a:t>
            </a:r>
            <a:r>
              <a:rPr lang="nb-NO" dirty="0"/>
              <a:t> and code.vmware.com</a:t>
            </a:r>
          </a:p>
          <a:p>
            <a:pPr marL="171450" indent="-171450">
              <a:buFont typeface="Wingdings" panose="05000000000000000000" pitchFamily="2" charset="2"/>
              <a:buChar char="q"/>
            </a:pPr>
            <a:r>
              <a:rPr lang="nb-NO" dirty="0"/>
              <a:t>Reports &gt; management!</a:t>
            </a: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28</a:t>
            </a:fld>
            <a:endParaRPr lang="en-US" dirty="0"/>
          </a:p>
        </p:txBody>
      </p:sp>
    </p:spTree>
    <p:extLst>
      <p:ext uri="{BB962C8B-B14F-4D97-AF65-F5344CB8AC3E}">
        <p14:creationId xmlns:p14="http://schemas.microsoft.com/office/powerpoint/2010/main" val="3821677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1E68EE-FDB0-4801-BDE9-AB097081B2F0}" type="slidenum">
              <a:rPr lang="en-US" smtClean="0"/>
              <a:t>29</a:t>
            </a:fld>
            <a:endParaRPr lang="en-US"/>
          </a:p>
        </p:txBody>
      </p:sp>
    </p:spTree>
    <p:extLst>
      <p:ext uri="{BB962C8B-B14F-4D97-AF65-F5344CB8AC3E}">
        <p14:creationId xmlns:p14="http://schemas.microsoft.com/office/powerpoint/2010/main" val="839393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OnPrem AND Cloud == Same </a:t>
            </a:r>
            <a:r>
              <a:rPr lang="en-US" dirty="0" err="1"/>
              <a:t>Same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66660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Public Cloud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Support for </a:t>
            </a:r>
            <a:r>
              <a:rPr lang="en-US" sz="1200"/>
              <a:t>deployments made to Big-3 public clouds: AWS, GCP, and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Deployment object and details are brought into vROps to provide </a:t>
            </a:r>
            <a:r>
              <a:rPr lang="en-US" sz="1200" err="1"/>
              <a:t>vRA</a:t>
            </a:r>
            <a:r>
              <a:rPr lang="en-US" sz="1200"/>
              <a:t> context for Public Cloud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Use deployment context with OOTB dashboards in vROps</a:t>
            </a:r>
          </a:p>
          <a:p>
            <a:endParaRPr lang="en-US"/>
          </a:p>
          <a:p>
            <a:r>
              <a:rPr lang="en-US" b="1" u="sng"/>
              <a:t>Partial Deployments</a:t>
            </a:r>
          </a:p>
          <a:p>
            <a:pPr marL="171450" indent="-171450">
              <a:buFont typeface="Arial" panose="020B0604020202020204" pitchFamily="34" charset="0"/>
              <a:buChar char="•"/>
            </a:pPr>
            <a:r>
              <a:rPr lang="en-US" err="1"/>
              <a:t>vRA</a:t>
            </a:r>
            <a:r>
              <a:rPr lang="en-US"/>
              <a:t> may not be able to deploy ALL the workloads in a deployment (for a number of reasons) but that doesn’t mean we shouldn’t monitor those deployments with vROps</a:t>
            </a:r>
          </a:p>
          <a:p>
            <a:pPr marL="171450" indent="-171450">
              <a:buFont typeface="Arial" panose="020B0604020202020204" pitchFamily="34" charset="0"/>
              <a:buChar char="•"/>
            </a:pPr>
            <a:r>
              <a:rPr lang="en-US"/>
              <a:t>Full support for partial deployments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a:t>Project Level Limits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vRA</a:t>
            </a:r>
            <a:r>
              <a:rPr lang="en-US" sz="1200"/>
              <a:t> limits used to control resources projects have access to in a cloud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Can create alerts for breaches (or as breaches are approached)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32</a:t>
            </a:fld>
            <a:endParaRPr lang="en-US"/>
          </a:p>
        </p:txBody>
      </p:sp>
    </p:spTree>
    <p:extLst>
      <p:ext uri="{BB962C8B-B14F-4D97-AF65-F5344CB8AC3E}">
        <p14:creationId xmlns:p14="http://schemas.microsoft.com/office/powerpoint/2010/main" val="553550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lang="en-US"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35975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lang="en-US"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081842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baseline="0"/>
              <a:t>Click to add notes</a:t>
            </a:r>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a:p>
        </p:txBody>
      </p:sp>
    </p:spTree>
    <p:extLst>
      <p:ext uri="{BB962C8B-B14F-4D97-AF65-F5344CB8AC3E}">
        <p14:creationId xmlns:p14="http://schemas.microsoft.com/office/powerpoint/2010/main" val="192208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Now, </a:t>
            </a:r>
            <a:r>
              <a:rPr lang="nb-NO" dirty="0" err="1"/>
              <a:t>let’s</a:t>
            </a:r>
            <a:r>
              <a:rPr lang="nb-NO" dirty="0"/>
              <a:t> </a:t>
            </a:r>
            <a:r>
              <a:rPr lang="nb-NO" dirty="0" err="1"/>
              <a:t>get</a:t>
            </a:r>
            <a:r>
              <a:rPr lang="nb-NO" dirty="0"/>
              <a:t> to it</a:t>
            </a:r>
          </a:p>
          <a:p>
            <a:endParaRPr lang="nb-NO" dirty="0"/>
          </a:p>
          <a:p>
            <a:r>
              <a:rPr lang="nb-NO" dirty="0" err="1"/>
              <a:t>When</a:t>
            </a:r>
            <a:r>
              <a:rPr lang="nb-NO" dirty="0"/>
              <a:t> </a:t>
            </a:r>
            <a:r>
              <a:rPr lang="nb-NO" dirty="0" err="1"/>
              <a:t>we</a:t>
            </a:r>
            <a:r>
              <a:rPr lang="nb-NO" dirty="0"/>
              <a:t> log in to </a:t>
            </a:r>
            <a:r>
              <a:rPr lang="nb-NO" dirty="0" err="1"/>
              <a:t>the</a:t>
            </a:r>
            <a:r>
              <a:rPr lang="nb-NO" dirty="0"/>
              <a:t> lab, </a:t>
            </a:r>
            <a:r>
              <a:rPr lang="nb-NO" dirty="0" err="1"/>
              <a:t>we</a:t>
            </a:r>
            <a:r>
              <a:rPr lang="nb-NO" dirty="0"/>
              <a:t> </a:t>
            </a:r>
            <a:r>
              <a:rPr lang="nb-NO" dirty="0" err="1"/>
              <a:t>will</a:t>
            </a:r>
            <a:r>
              <a:rPr lang="nb-NO" dirty="0"/>
              <a:t> be a Hands-On Lab Admin </a:t>
            </a:r>
            <a:r>
              <a:rPr lang="nb-NO" dirty="0" err="1"/>
              <a:t>called</a:t>
            </a:r>
            <a:r>
              <a:rPr lang="nb-NO" dirty="0"/>
              <a:t> </a:t>
            </a:r>
            <a:r>
              <a:rPr lang="nb-NO" b="1" dirty="0" err="1"/>
              <a:t>holadmin</a:t>
            </a:r>
            <a:r>
              <a:rPr lang="nb-NO" dirty="0"/>
              <a:t>, and </a:t>
            </a:r>
            <a:r>
              <a:rPr lang="nb-NO" dirty="0" err="1"/>
              <a:t>the</a:t>
            </a:r>
            <a:r>
              <a:rPr lang="nb-NO" dirty="0"/>
              <a:t> admin </a:t>
            </a:r>
            <a:r>
              <a:rPr lang="nb-NO" dirty="0" err="1"/>
              <a:t>password</a:t>
            </a:r>
            <a:r>
              <a:rPr lang="nb-NO" dirty="0"/>
              <a:t> </a:t>
            </a:r>
            <a:r>
              <a:rPr lang="nb-NO" dirty="0" err="1"/>
              <a:t>will</a:t>
            </a:r>
            <a:r>
              <a:rPr lang="nb-NO" dirty="0"/>
              <a:t> be </a:t>
            </a:r>
            <a:r>
              <a:rPr lang="nb-NO" b="1" i="1" dirty="0" err="1"/>
              <a:t>Vmware</a:t>
            </a:r>
            <a:r>
              <a:rPr lang="nb-NO" b="1" i="1" dirty="0"/>
              <a:t> One Bang!</a:t>
            </a:r>
          </a:p>
          <a:p>
            <a:endParaRPr lang="nb-NO" b="1" i="1" dirty="0"/>
          </a:p>
          <a:p>
            <a:r>
              <a:rPr lang="nb-NO" b="1" i="1" dirty="0"/>
              <a:t>So first </a:t>
            </a:r>
            <a:r>
              <a:rPr lang="nb-NO" b="1" i="1" dirty="0" err="1"/>
              <a:t>of</a:t>
            </a:r>
            <a:r>
              <a:rPr lang="nb-NO" b="1" i="1" dirty="0"/>
              <a:t> all </a:t>
            </a:r>
            <a:r>
              <a:rPr lang="nb-NO" b="1" i="1" dirty="0" err="1"/>
              <a:t>let’s</a:t>
            </a:r>
            <a:r>
              <a:rPr lang="nb-NO" b="1" i="1" dirty="0"/>
              <a:t> </a:t>
            </a:r>
            <a:r>
              <a:rPr lang="nb-NO" b="1" i="1" dirty="0" err="1"/>
              <a:t>find</a:t>
            </a:r>
            <a:r>
              <a:rPr lang="nb-NO" b="1" i="1" dirty="0"/>
              <a:t> </a:t>
            </a:r>
          </a:p>
        </p:txBody>
      </p:sp>
    </p:spTree>
    <p:extLst>
      <p:ext uri="{BB962C8B-B14F-4D97-AF65-F5344CB8AC3E}">
        <p14:creationId xmlns:p14="http://schemas.microsoft.com/office/powerpoint/2010/main" val="322569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let’s kill the elephant in the room</a:t>
            </a:r>
          </a:p>
          <a:p>
            <a:r>
              <a:rPr lang="en-US" dirty="0"/>
              <a:t>WHAT ABOUT THAT NAME CHANGE RECENTLY?</a:t>
            </a:r>
          </a:p>
          <a:p>
            <a:endParaRPr lang="en-US" dirty="0"/>
          </a:p>
          <a:p>
            <a:endParaRPr lang="en-US" dirty="0"/>
          </a:p>
          <a:p>
            <a:endParaRPr lang="en-US" dirty="0"/>
          </a:p>
          <a:p>
            <a:endParaRPr lang="en-US" dirty="0"/>
          </a:p>
          <a:p>
            <a:endParaRPr lang="en-US" dirty="0"/>
          </a:p>
          <a:p>
            <a:pPr marL="628650" lvl="1" indent="-171450">
              <a:buFont typeface="Wingdings" panose="05000000000000000000" pitchFamily="2" charset="2"/>
              <a:buChar char="q"/>
            </a:pPr>
            <a:r>
              <a:rPr lang="en-US" dirty="0"/>
              <a:t>Always use full product names in any externally-facing content. </a:t>
            </a:r>
          </a:p>
          <a:p>
            <a:pPr marL="628650" lvl="1" indent="-171450">
              <a:buFont typeface="Wingdings" panose="05000000000000000000" pitchFamily="2" charset="2"/>
              <a:buChar char="q"/>
            </a:pPr>
            <a:r>
              <a:rPr lang="en-US" dirty="0"/>
              <a:t>At the first mention add  can drop it in subsequent mentions</a:t>
            </a:r>
          </a:p>
          <a:p>
            <a:pPr marL="628650" lvl="1" indent="-171450">
              <a:buFont typeface="Wingdings" panose="05000000000000000000" pitchFamily="2" charset="2"/>
              <a:buChar char="q"/>
            </a:pPr>
            <a:r>
              <a:rPr lang="en-US" dirty="0"/>
              <a:t>Never abbreviate the names. </a:t>
            </a:r>
            <a:br>
              <a:rPr lang="en-US" dirty="0"/>
            </a:br>
            <a:r>
              <a:rPr lang="en-US" dirty="0"/>
              <a:t>Exception: in product UI (menus and drop-downs) if the full name doesn’t fit you may drop “VMware Aria” (together only)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39C0E6-6D06-AC44-9AB6-4557F82803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335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1" dirty="0"/>
              <a:t>NOT</a:t>
            </a:r>
            <a:r>
              <a:rPr lang="en-US" dirty="0"/>
              <a:t> STITCH TOGETHER</a:t>
            </a:r>
          </a:p>
          <a:p>
            <a:pPr marL="171450" indent="-171450">
              <a:buFont typeface="Wingdings" panose="05000000000000000000" pitchFamily="2" charset="2"/>
              <a:buChar char="q"/>
            </a:pPr>
            <a:r>
              <a:rPr lang="en-US" dirty="0"/>
              <a:t>BUT FEDERATED!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Arial"/>
              <a:sym typeface="Arial"/>
            </a:endParaRPr>
          </a:p>
        </p:txBody>
      </p:sp>
    </p:spTree>
    <p:extLst>
      <p:ext uri="{BB962C8B-B14F-4D97-AF65-F5344CB8AC3E}">
        <p14:creationId xmlns:p14="http://schemas.microsoft.com/office/powerpoint/2010/main" val="223340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kern="1200">
                <a:solidFill>
                  <a:schemeClr val="tx1"/>
                </a:solidFill>
                <a:effectLst/>
                <a:latin typeface="Metropolis" panose="00000500000000000000" pitchFamily="50" charset="0"/>
                <a:ea typeface="+mn-ea"/>
                <a:cs typeface="+mn-cs"/>
              </a:rPr>
              <a:t>vRealize Operations is the top choice for IT operations management because of these 4 reasons: </a:t>
            </a:r>
          </a:p>
          <a:p>
            <a:pPr marL="171450" lvl="0" indent="-171450">
              <a:buFont typeface="Arial" panose="020B0604020202020204" pitchFamily="34" charset="0"/>
              <a:buChar char="•"/>
            </a:pPr>
            <a:r>
              <a:rPr lang="en-US" sz="1200" b="1" kern="1200">
                <a:solidFill>
                  <a:schemeClr val="tx1"/>
                </a:solidFill>
                <a:effectLst/>
                <a:latin typeface="Metropolis" panose="00000500000000000000" pitchFamily="50" charset="0"/>
                <a:ea typeface="+mn-ea"/>
                <a:cs typeface="+mn-cs"/>
              </a:rPr>
              <a:t>Proven solution from the market leader – </a:t>
            </a:r>
            <a:r>
              <a:rPr lang="en-US" sz="1200" b="0" kern="1200">
                <a:solidFill>
                  <a:schemeClr val="tx1"/>
                </a:solidFill>
                <a:effectLst/>
                <a:latin typeface="Metropolis" panose="00000500000000000000" pitchFamily="50" charset="0"/>
                <a:ea typeface="+mn-ea"/>
                <a:cs typeface="+mn-cs"/>
              </a:rPr>
              <a:t>Customers can trust the market leading self-driving operations management for their most demanding applications. For three consecutive years, IDC ranks VMware as the leading vendor in market share for both Cloud Systems Management</a:t>
            </a:r>
            <a:r>
              <a:rPr lang="en-US" sz="1200" b="1" kern="1200" baseline="30000">
                <a:solidFill>
                  <a:schemeClr val="tx1"/>
                </a:solidFill>
                <a:effectLst/>
                <a:latin typeface="Metropolis" panose="00000500000000000000" pitchFamily="50" charset="0"/>
                <a:ea typeface="+mn-ea"/>
                <a:cs typeface="+mn-cs"/>
              </a:rPr>
              <a:t>(1)</a:t>
            </a:r>
            <a:r>
              <a:rPr lang="en-US" sz="1200" b="1" kern="1200">
                <a:solidFill>
                  <a:schemeClr val="tx1"/>
                </a:solidFill>
                <a:effectLst/>
                <a:latin typeface="Metropolis" panose="00000500000000000000" pitchFamily="50" charset="0"/>
                <a:ea typeface="+mn-ea"/>
                <a:cs typeface="+mn-cs"/>
              </a:rPr>
              <a:t> </a:t>
            </a:r>
            <a:r>
              <a:rPr lang="en-US" sz="1200" b="0" kern="1200">
                <a:solidFill>
                  <a:schemeClr val="tx1"/>
                </a:solidFill>
                <a:effectLst/>
                <a:latin typeface="Metropolis" panose="00000500000000000000" pitchFamily="50" charset="0"/>
                <a:ea typeface="+mn-ea"/>
                <a:cs typeface="+mn-cs"/>
              </a:rPr>
              <a:t>and Data Center Automation</a:t>
            </a:r>
            <a:r>
              <a:rPr lang="en-US" sz="1200" b="1" kern="1200" baseline="30000">
                <a:solidFill>
                  <a:schemeClr val="tx1"/>
                </a:solidFill>
                <a:effectLst/>
                <a:latin typeface="Metropolis" panose="00000500000000000000" pitchFamily="50" charset="0"/>
                <a:ea typeface="+mn-ea"/>
                <a:cs typeface="+mn-cs"/>
              </a:rPr>
              <a:t>(2)</a:t>
            </a:r>
            <a:endParaRPr lang="en-US" sz="1200" b="1" kern="1200">
              <a:solidFill>
                <a:schemeClr val="tx1"/>
              </a:solidFill>
              <a:effectLst/>
              <a:latin typeface="Metropolis" panose="00000500000000000000" pitchFamily="50" charset="0"/>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etropolis" panose="00000500000000000000" pitchFamily="50" charset="0"/>
                <a:ea typeface="+mn-ea"/>
                <a:cs typeface="+mn-cs"/>
              </a:rPr>
              <a:t>Native console built for the SDDC and vSphere-based hybrid cloud</a:t>
            </a:r>
            <a:r>
              <a:rPr lang="en-US" sz="1200" b="0" kern="1200">
                <a:solidFill>
                  <a:schemeClr val="tx1"/>
                </a:solidFill>
                <a:effectLst/>
                <a:latin typeface="Metropolis" panose="00000500000000000000" pitchFamily="50" charset="0"/>
                <a:ea typeface="+mn-ea"/>
                <a:cs typeface="+mn-cs"/>
              </a:rPr>
              <a:t> – Customers prefer native instrumentation, designed by the same engineering teams, which works together seamlessly with vSphere, VMware Cloud on AWS and vSAN.</a:t>
            </a:r>
            <a:endParaRPr lang="en-US" sz="1200" b="1" kern="1200">
              <a:solidFill>
                <a:schemeClr val="tx1"/>
              </a:solidFill>
              <a:effectLst/>
              <a:latin typeface="Metropolis" panose="00000500000000000000" pitchFamily="50" charset="0"/>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etropolis" panose="00000500000000000000" pitchFamily="50" charset="0"/>
                <a:ea typeface="+mn-ea"/>
                <a:cs typeface="+mn-cs"/>
              </a:rPr>
              <a:t>True Cloud Management Platform (CMP</a:t>
            </a:r>
            <a:r>
              <a:rPr lang="en-US" sz="1200" b="0" kern="1200">
                <a:solidFill>
                  <a:schemeClr val="tx1"/>
                </a:solidFill>
                <a:effectLst/>
                <a:latin typeface="Metropolis" panose="00000500000000000000" pitchFamily="50" charset="0"/>
                <a:ea typeface="+mn-ea"/>
                <a:cs typeface="+mn-cs"/>
              </a:rPr>
              <a:t>) – Self-driving operations management is connected to deep data and market leading automation, so IT staff can drive hands off and hassle free with confidence that performance and costs are optimized accurately and according to business intent </a:t>
            </a:r>
            <a:endParaRPr lang="en-US" sz="1200" b="1" kern="1200">
              <a:solidFill>
                <a:schemeClr val="tx1"/>
              </a:solidFill>
              <a:effectLst/>
              <a:latin typeface="Metropolis" panose="00000500000000000000" pitchFamily="50" charset="0"/>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etropolis" panose="00000500000000000000" pitchFamily="50" charset="0"/>
                <a:ea typeface="+mn-ea"/>
                <a:cs typeface="+mn-cs"/>
              </a:rPr>
              <a:t>Best enterprise-wide monitoring and troubleshooting </a:t>
            </a:r>
            <a:r>
              <a:rPr lang="en-US" sz="1200" b="0" kern="1200">
                <a:solidFill>
                  <a:schemeClr val="tx1"/>
                </a:solidFill>
                <a:effectLst/>
                <a:latin typeface="Metropolis" panose="00000500000000000000" pitchFamily="50" charset="0"/>
                <a:ea typeface="+mn-ea"/>
                <a:cs typeface="+mn-cs"/>
              </a:rPr>
              <a:t>– When (not if) problems arise, customers must fix them at the speed of light with intelligent analytics run on a rich set of structured and unstructured data connected to broad ecosystem of applications and infrastructure.</a:t>
            </a:r>
            <a:endParaRPr lang="en-US" sz="1200" b="1"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a:p>
        </p:txBody>
      </p:sp>
    </p:spTree>
    <p:extLst>
      <p:ext uri="{BB962C8B-B14F-4D97-AF65-F5344CB8AC3E}">
        <p14:creationId xmlns:p14="http://schemas.microsoft.com/office/powerpoint/2010/main" val="147881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 your operations model to your cloud model</a:t>
            </a:r>
          </a:p>
          <a:p>
            <a:pPr marL="171450" indent="-171450">
              <a:buFont typeface="Arial" panose="020B0604020202020204" pitchFamily="34" charset="0"/>
              <a:buChar char="•"/>
            </a:pPr>
            <a:r>
              <a:rPr lang="en-US" b="1"/>
              <a:t>Reduce time to market </a:t>
            </a:r>
            <a:r>
              <a:rPr lang="en-US" b="0"/>
              <a:t>to accelerate</a:t>
            </a:r>
            <a:r>
              <a:rPr lang="en-US"/>
              <a:t> innovation and product/service delivery by d</a:t>
            </a:r>
            <a:r>
              <a:rPr lang="en-US" sz="1200">
                <a:solidFill>
                  <a:schemeClr val="accent2"/>
                </a:solidFill>
              </a:rPr>
              <a:t>eploying capabilities faster, gaining widespread adoption, and automatic updates providing the latest features to users.</a:t>
            </a:r>
            <a:endParaRPr lang="en-US"/>
          </a:p>
          <a:p>
            <a:pPr marL="171450" indent="-171450">
              <a:buFont typeface="Arial" panose="020B0604020202020204" pitchFamily="34" charset="0"/>
              <a:buChar char="•"/>
            </a:pPr>
            <a:r>
              <a:rPr lang="en-US" b="1"/>
              <a:t>Improve operational agility </a:t>
            </a:r>
            <a:r>
              <a:rPr lang="en-US"/>
              <a:t>to focus on other strategic priorities that support the goals of the organization by shifting</a:t>
            </a:r>
            <a:r>
              <a:rPr lang="en-US" sz="1200">
                <a:solidFill>
                  <a:schemeClr val="accent4"/>
                </a:solidFill>
              </a:rPr>
              <a:t> the burden of maintenance, upgrades, and availability responsibilities from IT staff to the cloud provider (VMware)</a:t>
            </a:r>
          </a:p>
          <a:p>
            <a:pPr marL="171450" indent="-171450">
              <a:buFont typeface="Arial" panose="020B0604020202020204" pitchFamily="34" charset="0"/>
              <a:buChar char="•"/>
            </a:pPr>
            <a:r>
              <a:rPr lang="en-US" sz="1200" b="1">
                <a:solidFill>
                  <a:schemeClr val="accent4"/>
                </a:solidFill>
              </a:rPr>
              <a:t>Increase flexibility </a:t>
            </a:r>
            <a:r>
              <a:rPr lang="en-US" sz="1200">
                <a:solidFill>
                  <a:schemeClr val="accent4"/>
                </a:solidFill>
              </a:rPr>
              <a:t>to quickly adapt the business to changing market conditions by easily experimenting or trying a new project with </a:t>
            </a:r>
            <a:r>
              <a:rPr lang="en-US" sz="1200">
                <a:solidFill>
                  <a:schemeClr val="accent5"/>
                </a:solidFill>
              </a:rPr>
              <a:t>minimal risk, less complexity, and reduced commitment (knowing I have the freedom to change my mind in the future without penalty)</a:t>
            </a:r>
            <a:r>
              <a:rPr lang="en-US" sz="1200">
                <a:solidFill>
                  <a:schemeClr val="accent4"/>
                </a:solidFill>
              </a:rPr>
              <a:t>, along with the flexibility to move from a </a:t>
            </a:r>
            <a:r>
              <a:rPr lang="en-US" sz="1200" err="1">
                <a:solidFill>
                  <a:schemeClr val="accent4"/>
                </a:solidFill>
              </a:rPr>
              <a:t>CapEx</a:t>
            </a:r>
            <a:r>
              <a:rPr lang="en-US" sz="1200">
                <a:solidFill>
                  <a:schemeClr val="accent4"/>
                </a:solidFill>
              </a:rPr>
              <a:t> to an </a:t>
            </a:r>
            <a:r>
              <a:rPr lang="en-US" sz="1200" err="1">
                <a:solidFill>
                  <a:schemeClr val="accent4"/>
                </a:solidFill>
              </a:rPr>
              <a:t>OpEx</a:t>
            </a:r>
            <a:r>
              <a:rPr lang="en-US" sz="1200">
                <a:solidFill>
                  <a:schemeClr val="accent4"/>
                </a:solidFill>
              </a:rPr>
              <a:t> model and pay only for what is used.</a:t>
            </a:r>
          </a:p>
          <a:p>
            <a:pPr marL="171450" indent="-171450">
              <a:buFont typeface="Arial" panose="020B0604020202020204" pitchFamily="34" charset="0"/>
              <a:buChar char="•"/>
            </a:pPr>
            <a:r>
              <a:rPr lang="en-US" sz="1200" b="1">
                <a:solidFill>
                  <a:schemeClr val="accent4"/>
                </a:solidFill>
              </a:rPr>
              <a:t>Scale rapidly </a:t>
            </a:r>
            <a:r>
              <a:rPr lang="en-US" sz="1200">
                <a:solidFill>
                  <a:schemeClr val="accent4"/>
                </a:solidFill>
              </a:rPr>
              <a:t>at the same pace as your company growth to keep up with customer demands by scaling your IT environment on-demand, dynamically, and reliably.</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134752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sz="1400" dirty="0">
              <a:latin typeface="+mj-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64079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a:solidFill>
                  <a:schemeClr val="tx1"/>
                </a:solidFill>
                <a:effectLst/>
                <a:latin typeface="Metropolis" panose="00000500000000000000" pitchFamily="50" charset="0"/>
                <a:ea typeface="+mn-ea"/>
                <a:cs typeface="+mn-cs"/>
              </a:rPr>
              <a:t>Hyperconverged Infrastructure Operations</a:t>
            </a:r>
            <a:r>
              <a:rPr lang="en-US" sz="1200" kern="1200">
                <a:solidFill>
                  <a:schemeClr val="tx1"/>
                </a:solidFill>
                <a:effectLst/>
                <a:latin typeface="Metropolis" panose="00000500000000000000" pitchFamily="50" charset="0"/>
                <a:ea typeface="+mn-ea"/>
                <a:cs typeface="+mn-cs"/>
              </a:rPr>
              <a:t> – Self-driving operations management, optimization, and planning for hyperconverged infrastructure including vSAN performance optimization, capacity/cost management, and troubleshooting, and HCI capacity/cost planning.</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Consistent VMware Cloud Operations – </a:t>
            </a:r>
            <a:r>
              <a:rPr lang="en-US" sz="1200" kern="1200">
                <a:solidFill>
                  <a:schemeClr val="tx1"/>
                </a:solidFill>
                <a:effectLst/>
                <a:latin typeface="Metropolis" panose="00000500000000000000" pitchFamily="50" charset="0"/>
                <a:ea typeface="+mn-ea"/>
                <a:cs typeface="+mn-cs"/>
              </a:rPr>
              <a:t>Holistic self-driving operations management, optimization, and planning for VMware-based clouds including VMware Cloud Foundation, VMware Cloud on AWS, and vSphere-based VCPP clouds.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App-aware Operations</a:t>
            </a:r>
            <a:r>
              <a:rPr lang="en-US" sz="1200" kern="1200">
                <a:solidFill>
                  <a:schemeClr val="tx1"/>
                </a:solidFill>
                <a:effectLst/>
                <a:latin typeface="Metropolis" panose="00000500000000000000" pitchFamily="50" charset="0"/>
                <a:ea typeface="+mn-ea"/>
                <a:cs typeface="+mn-cs"/>
              </a:rPr>
              <a:t> – Infrastructure optimization with application-level visibility and awareness facilitating better decision-making and communication between infrastructure providers and consumers.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Container Operations </a:t>
            </a:r>
            <a:r>
              <a:rPr lang="en-US" sz="1200" kern="1200">
                <a:solidFill>
                  <a:schemeClr val="tx1"/>
                </a:solidFill>
                <a:effectLst/>
                <a:latin typeface="Metropolis" panose="00000500000000000000" pitchFamily="50" charset="0"/>
                <a:ea typeface="+mn-ea"/>
                <a:cs typeface="+mn-cs"/>
              </a:rPr>
              <a:t>– The self-driving operations framework applied to container-based workloads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Unified Public Cloud Monitoring</a:t>
            </a:r>
            <a:r>
              <a:rPr lang="en-US" sz="1200" kern="1200">
                <a:solidFill>
                  <a:schemeClr val="tx1"/>
                </a:solidFill>
                <a:effectLst/>
                <a:latin typeface="Metropolis" panose="00000500000000000000" pitchFamily="50" charset="0"/>
                <a:ea typeface="+mn-ea"/>
                <a:cs typeface="+mn-cs"/>
              </a:rPr>
              <a:t> – Visibility, monitoring, and planning  for workloads residing on multiple public clouds including AWS, Azure, GCP, and others.</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79089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7.svg"/><Relationship Id="rId11" Type="http://schemas.openxmlformats.org/officeDocument/2006/relationships/image" Target="../media/image40.sv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0.svg"/><Relationship Id="rId9" Type="http://schemas.openxmlformats.org/officeDocument/2006/relationships/image" Target="../media/image35.sv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5.svg"/><Relationship Id="rId3" Type="http://schemas.openxmlformats.org/officeDocument/2006/relationships/image" Target="../media/image29.png"/><Relationship Id="rId7" Type="http://schemas.openxmlformats.org/officeDocument/2006/relationships/image" Target="../media/image28.sv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7.png"/><Relationship Id="rId11" Type="http://schemas.openxmlformats.org/officeDocument/2006/relationships/image" Target="../media/image40.sv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image" Target="../media/image30.svg"/><Relationship Id="rId9" Type="http://schemas.openxmlformats.org/officeDocument/2006/relationships/image" Target="../media/image37.sv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42.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svg"/><Relationship Id="rId11" Type="http://schemas.openxmlformats.org/officeDocument/2006/relationships/image" Target="../media/image37.sv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28.svg"/><Relationship Id="rId9" Type="http://schemas.openxmlformats.org/officeDocument/2006/relationships/image" Target="../media/image4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15" name="Oval 14">
            <a:extLst>
              <a:ext uri="{FF2B5EF4-FFF2-40B4-BE49-F238E27FC236}">
                <a16:creationId xmlns:a16="http://schemas.microsoft.com/office/drawing/2014/main" id="{3E7FD236-FF56-4A1A-952A-F51DAC9271E8}"/>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18" name="Oval 17">
            <a:extLst>
              <a:ext uri="{FF2B5EF4-FFF2-40B4-BE49-F238E27FC236}">
                <a16:creationId xmlns:a16="http://schemas.microsoft.com/office/drawing/2014/main" id="{84532740-BFC2-4856-A470-BDA139E7DCA5}"/>
              </a:ext>
            </a:extLst>
          </p:cNvPr>
          <p:cNvSpPr/>
          <p:nvPr userDrawn="1"/>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9" name="Oval 18">
            <a:extLst>
              <a:ext uri="{FF2B5EF4-FFF2-40B4-BE49-F238E27FC236}">
                <a16:creationId xmlns:a16="http://schemas.microsoft.com/office/drawing/2014/main" id="{C9FA0C47-7867-4B0F-81FF-667553B04881}"/>
              </a:ext>
            </a:extLst>
          </p:cNvPr>
          <p:cNvSpPr/>
          <p:nvPr userDrawn="1"/>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0" name="Oval 19">
            <a:extLst>
              <a:ext uri="{FF2B5EF4-FFF2-40B4-BE49-F238E27FC236}">
                <a16:creationId xmlns:a16="http://schemas.microsoft.com/office/drawing/2014/main" id="{80FB03C7-D35F-4635-93CC-CED367B65DF3}"/>
              </a:ext>
            </a:extLst>
          </p:cNvPr>
          <p:cNvSpPr/>
          <p:nvPr userDrawn="1"/>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21" name="Oval 20">
            <a:extLst>
              <a:ext uri="{FF2B5EF4-FFF2-40B4-BE49-F238E27FC236}">
                <a16:creationId xmlns:a16="http://schemas.microsoft.com/office/drawing/2014/main" id="{DAA815F1-7CF3-4E01-92FB-6CFED3305BA5}"/>
              </a:ext>
            </a:extLst>
          </p:cNvPr>
          <p:cNvSpPr/>
          <p:nvPr userDrawn="1"/>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26" name="TextBox 25">
            <a:extLst>
              <a:ext uri="{FF2B5EF4-FFF2-40B4-BE49-F238E27FC236}">
                <a16:creationId xmlns:a16="http://schemas.microsoft.com/office/drawing/2014/main" id="{FF9FE63F-5453-457D-A871-0B0AC3093622}"/>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423517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260793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8C31-2C9F-C7CF-C42E-BE883A942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767297-82CA-5682-87FD-35AFFB2D87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5FBC-6B74-C82E-727C-F605D6B5C777}"/>
              </a:ext>
            </a:extLst>
          </p:cNvPr>
          <p:cNvSpPr>
            <a:spLocks noGrp="1"/>
          </p:cNvSpPr>
          <p:nvPr>
            <p:ph type="dt" sz="half" idx="10"/>
          </p:nvPr>
        </p:nvSpPr>
        <p:spPr/>
        <p:txBody>
          <a:bodyPr/>
          <a:lstStyle/>
          <a:p>
            <a:fld id="{5760A211-9DC0-4EDC-99D5-DCC7853B4193}" type="datetimeFigureOut">
              <a:rPr lang="en-US" smtClean="0"/>
              <a:t>3/29/2023</a:t>
            </a:fld>
            <a:endParaRPr lang="en-US"/>
          </a:p>
        </p:txBody>
      </p:sp>
      <p:sp>
        <p:nvSpPr>
          <p:cNvPr id="5" name="Footer Placeholder 4">
            <a:extLst>
              <a:ext uri="{FF2B5EF4-FFF2-40B4-BE49-F238E27FC236}">
                <a16:creationId xmlns:a16="http://schemas.microsoft.com/office/drawing/2014/main" id="{BE437067-ACF3-79FD-7268-577D9A35C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2D17F-1AC8-3773-2CB9-C67AE6D50C8C}"/>
              </a:ext>
            </a:extLst>
          </p:cNvPr>
          <p:cNvSpPr>
            <a:spLocks noGrp="1"/>
          </p:cNvSpPr>
          <p:nvPr>
            <p:ph type="sldNum" sz="quarter" idx="12"/>
          </p:nvPr>
        </p:nvSpPr>
        <p:spPr/>
        <p:txBody>
          <a:bodyPr/>
          <a:lstStyle/>
          <a:p>
            <a:fld id="{7D4DF6A6-E268-4137-8C10-D58775B79EA8}" type="slidenum">
              <a:rPr lang="en-US" smtClean="0"/>
              <a:t>‹#›</a:t>
            </a:fld>
            <a:endParaRPr lang="en-US"/>
          </a:p>
        </p:txBody>
      </p:sp>
    </p:spTree>
    <p:extLst>
      <p:ext uri="{BB962C8B-B14F-4D97-AF65-F5344CB8AC3E}">
        <p14:creationId xmlns:p14="http://schemas.microsoft.com/office/powerpoint/2010/main" val="28558364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333"/>
        <p:cNvGrpSpPr/>
        <p:nvPr/>
      </p:nvGrpSpPr>
      <p:grpSpPr>
        <a:xfrm>
          <a:off x="0" y="0"/>
          <a:ext cx="0" cy="0"/>
          <a:chOff x="0" y="0"/>
          <a:chExt cx="0" cy="0"/>
        </a:xfrm>
      </p:grpSpPr>
      <p:sp>
        <p:nvSpPr>
          <p:cNvPr id="334" name="Google Shape;334;p81"/>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pPr marL="0" marR="0" lvl="0" indent="0" algn="r" rtl="0">
                <a:lnSpc>
                  <a:spcPct val="90000"/>
                </a:lnSpc>
                <a:spcBef>
                  <a:spcPts val="0"/>
                </a:spcBef>
                <a:spcAft>
                  <a:spcPts val="0"/>
                </a:spcAft>
                <a:buClr>
                  <a:srgbClr val="000000"/>
                </a:buClr>
                <a:buSzPts val="800"/>
                <a:buFont typeface="Arial"/>
                <a:buNone/>
              </a:pPr>
              <a:t>‹#›</a:t>
            </a:fld>
            <a:endParaRPr sz="1799" b="0" i="0" u="none" strike="noStrike" cap="none">
              <a:solidFill>
                <a:schemeClr val="dk1"/>
              </a:solidFill>
              <a:latin typeface="Arial"/>
              <a:ea typeface="Arial"/>
              <a:cs typeface="Arial"/>
              <a:sym typeface="Arial"/>
            </a:endParaRPr>
          </a:p>
        </p:txBody>
      </p:sp>
      <p:sp>
        <p:nvSpPr>
          <p:cNvPr id="335" name="Google Shape;335;p8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81"/>
          <p:cNvSpPr txBox="1">
            <a:spLocks noGrp="1"/>
          </p:cNvSpPr>
          <p:nvPr>
            <p:ph type="body" idx="1"/>
          </p:nvPr>
        </p:nvSpPr>
        <p:spPr>
          <a:xfrm>
            <a:off x="3351213" y="1600200"/>
            <a:ext cx="82296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799"/>
              </a:spcBef>
              <a:spcAft>
                <a:spcPts val="0"/>
              </a:spcAft>
              <a:buSzPts val="1800"/>
              <a:buChar char="​"/>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31371" algn="l">
              <a:lnSpc>
                <a:spcPct val="100000"/>
              </a:lnSpc>
              <a:spcBef>
                <a:spcPts val="300"/>
              </a:spcBef>
              <a:spcAft>
                <a:spcPts val="0"/>
              </a:spcAft>
              <a:buSzPts val="1620"/>
              <a:buChar char="–"/>
              <a:defRPr/>
            </a:lvl5pPr>
            <a:lvl6pPr marL="2742377" lvl="5" indent="-331371" algn="l">
              <a:lnSpc>
                <a:spcPct val="100000"/>
              </a:lnSpc>
              <a:spcBef>
                <a:spcPts val="1799"/>
              </a:spcBef>
              <a:spcAft>
                <a:spcPts val="0"/>
              </a:spcAft>
              <a:buSzPts val="162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337" name="Google Shape;337;p81"/>
          <p:cNvSpPr txBox="1">
            <a:spLocks noGrp="1"/>
          </p:cNvSpPr>
          <p:nvPr>
            <p:ph type="subTitle" idx="2"/>
          </p:nvPr>
        </p:nvSpPr>
        <p:spPr>
          <a:xfrm>
            <a:off x="592867" y="811831"/>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999">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338" name="Google Shape;338;p81"/>
          <p:cNvSpPr txBox="1">
            <a:spLocks noGrp="1"/>
          </p:cNvSpPr>
          <p:nvPr>
            <p:ph type="body" idx="3"/>
          </p:nvPr>
        </p:nvSpPr>
        <p:spPr>
          <a:xfrm>
            <a:off x="1" y="1600200"/>
            <a:ext cx="2894013" cy="4572000"/>
          </a:xfrm>
          <a:prstGeom prst="rect">
            <a:avLst/>
          </a:prstGeom>
          <a:solidFill>
            <a:schemeClr val="accent2"/>
          </a:solidFill>
          <a:ln>
            <a:noFill/>
          </a:ln>
        </p:spPr>
        <p:txBody>
          <a:bodyPr spcFirstLastPara="1" wrap="square" lIns="594350" tIns="457200" rIns="457200" bIns="457200" anchor="t" anchorCtr="0">
            <a:noAutofit/>
          </a:bodyPr>
          <a:lstStyle>
            <a:lvl1pPr marL="457063" lvl="0" indent="-319944" algn="l">
              <a:lnSpc>
                <a:spcPct val="100000"/>
              </a:lnSpc>
              <a:spcBef>
                <a:spcPts val="1799"/>
              </a:spcBef>
              <a:spcAft>
                <a:spcPts val="0"/>
              </a:spcAft>
              <a:buSzPts val="1440"/>
              <a:buChar char="​"/>
              <a:defRPr sz="1600">
                <a:solidFill>
                  <a:schemeClr val="lt1"/>
                </a:solidFill>
              </a:defRPr>
            </a:lvl1pPr>
            <a:lvl2pPr marL="914126" lvl="1" indent="-308517" algn="l">
              <a:lnSpc>
                <a:spcPct val="100000"/>
              </a:lnSpc>
              <a:spcBef>
                <a:spcPts val="300"/>
              </a:spcBef>
              <a:spcAft>
                <a:spcPts val="0"/>
              </a:spcAft>
              <a:buClr>
                <a:schemeClr val="lt1"/>
              </a:buClr>
              <a:buSzPts val="1260"/>
              <a:buChar char="•"/>
              <a:defRPr sz="1400">
                <a:solidFill>
                  <a:schemeClr val="lt1"/>
                </a:solidFill>
              </a:defRPr>
            </a:lvl2pPr>
            <a:lvl3pPr marL="1371189" lvl="2" indent="-297091" algn="l">
              <a:lnSpc>
                <a:spcPct val="100000"/>
              </a:lnSpc>
              <a:spcBef>
                <a:spcPts val="300"/>
              </a:spcBef>
              <a:spcAft>
                <a:spcPts val="0"/>
              </a:spcAft>
              <a:buClr>
                <a:schemeClr val="lt1"/>
              </a:buClr>
              <a:buSzPts val="1080"/>
              <a:buChar char="–"/>
              <a:defRPr sz="1200">
                <a:solidFill>
                  <a:schemeClr val="lt1"/>
                </a:solidFill>
              </a:defRPr>
            </a:lvl3pPr>
            <a:lvl4pPr marL="1828251" lvl="3" indent="-291377" algn="l">
              <a:lnSpc>
                <a:spcPct val="100000"/>
              </a:lnSpc>
              <a:spcBef>
                <a:spcPts val="300"/>
              </a:spcBef>
              <a:spcAft>
                <a:spcPts val="0"/>
              </a:spcAft>
              <a:buClr>
                <a:schemeClr val="lt1"/>
              </a:buClr>
              <a:buSzPts val="990"/>
              <a:buChar char="•"/>
              <a:defRPr sz="1100">
                <a:solidFill>
                  <a:schemeClr val="lt1"/>
                </a:solidFill>
              </a:defRPr>
            </a:lvl4pPr>
            <a:lvl5pPr marL="2285314" lvl="4" indent="-291377" algn="l">
              <a:lnSpc>
                <a:spcPct val="100000"/>
              </a:lnSpc>
              <a:spcBef>
                <a:spcPts val="300"/>
              </a:spcBef>
              <a:spcAft>
                <a:spcPts val="0"/>
              </a:spcAft>
              <a:buClr>
                <a:schemeClr val="lt1"/>
              </a:buClr>
              <a:buSzPts val="990"/>
              <a:buChar char="–"/>
              <a:defRPr sz="1100">
                <a:solidFill>
                  <a:schemeClr val="lt1"/>
                </a:solidFill>
              </a:defRPr>
            </a:lvl5pPr>
            <a:lvl6pPr marL="2742377" lvl="5" indent="-331371" algn="l">
              <a:lnSpc>
                <a:spcPct val="100000"/>
              </a:lnSpc>
              <a:spcBef>
                <a:spcPts val="1799"/>
              </a:spcBef>
              <a:spcAft>
                <a:spcPts val="0"/>
              </a:spcAft>
              <a:buClr>
                <a:schemeClr val="lt1"/>
              </a:buClr>
              <a:buSzPts val="1620"/>
              <a:buAutoNum type="arabicPeriod"/>
              <a:defRPr sz="1799">
                <a:solidFill>
                  <a:schemeClr val="lt1"/>
                </a:solidFill>
              </a:defRPr>
            </a:lvl6pPr>
            <a:lvl7pPr marL="3199440" lvl="6" indent="-308517" algn="l">
              <a:lnSpc>
                <a:spcPct val="100000"/>
              </a:lnSpc>
              <a:spcBef>
                <a:spcPts val="300"/>
              </a:spcBef>
              <a:spcAft>
                <a:spcPts val="0"/>
              </a:spcAft>
              <a:buClr>
                <a:schemeClr val="lt1"/>
              </a:buClr>
              <a:buSzPts val="1260"/>
              <a:buAutoNum type="alphaLcPeriod"/>
              <a:defRPr sz="1400">
                <a:solidFill>
                  <a:schemeClr val="lt1"/>
                </a:solidFill>
              </a:defRPr>
            </a:lvl7pPr>
            <a:lvl8pPr marL="3656503" lvl="7" indent="-297090" algn="l">
              <a:lnSpc>
                <a:spcPct val="90000"/>
              </a:lnSpc>
              <a:spcBef>
                <a:spcPts val="600"/>
              </a:spcBef>
              <a:spcAft>
                <a:spcPts val="0"/>
              </a:spcAft>
              <a:buClr>
                <a:schemeClr val="lt1"/>
              </a:buClr>
              <a:buSzPts val="1080"/>
              <a:buAutoNum type="romanLcPeriod"/>
              <a:defRPr sz="1200">
                <a:solidFill>
                  <a:schemeClr val="lt1"/>
                </a:solidFill>
              </a:defRPr>
            </a:lvl8pPr>
            <a:lvl9pPr marL="4113566" lvl="8" indent="-331371" algn="l">
              <a:lnSpc>
                <a:spcPct val="100000"/>
              </a:lnSpc>
              <a:spcBef>
                <a:spcPts val="1799"/>
              </a:spcBef>
              <a:spcAft>
                <a:spcPts val="0"/>
              </a:spcAft>
              <a:buClr>
                <a:schemeClr val="lt1"/>
              </a:buClr>
              <a:buSzPts val="1620"/>
              <a:buAutoNum type="alphaUcPeriod"/>
              <a:defRPr sz="1799">
                <a:solidFill>
                  <a:schemeClr val="lt1"/>
                </a:solidFill>
              </a:defRPr>
            </a:lvl9pPr>
          </a:lstStyle>
          <a:p>
            <a:endParaRPr/>
          </a:p>
        </p:txBody>
      </p:sp>
    </p:spTree>
    <p:extLst>
      <p:ext uri="{BB962C8B-B14F-4D97-AF65-F5344CB8AC3E}">
        <p14:creationId xmlns:p14="http://schemas.microsoft.com/office/powerpoint/2010/main" val="227721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Dynamic – Right">
  <p:cSld name="1_Two Content Dynamic – Right">
    <p:spTree>
      <p:nvGrpSpPr>
        <p:cNvPr id="1" name="Shape 339"/>
        <p:cNvGrpSpPr/>
        <p:nvPr/>
      </p:nvGrpSpPr>
      <p:grpSpPr>
        <a:xfrm>
          <a:off x="0" y="0"/>
          <a:ext cx="0" cy="0"/>
          <a:chOff x="0" y="0"/>
          <a:chExt cx="0" cy="0"/>
        </a:xfrm>
      </p:grpSpPr>
      <p:sp>
        <p:nvSpPr>
          <p:cNvPr id="340" name="Google Shape;340;p82"/>
          <p:cNvSpPr txBox="1">
            <a:spLocks noGrp="1"/>
          </p:cNvSpPr>
          <p:nvPr>
            <p:ph type="body" idx="1"/>
          </p:nvPr>
        </p:nvSpPr>
        <p:spPr>
          <a:xfrm>
            <a:off x="608013" y="1600200"/>
            <a:ext cx="82296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799"/>
              </a:spcBef>
              <a:spcAft>
                <a:spcPts val="0"/>
              </a:spcAft>
              <a:buSzPts val="1800"/>
              <a:buChar char="​"/>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08517" algn="l">
              <a:lnSpc>
                <a:spcPct val="100000"/>
              </a:lnSpc>
              <a:spcBef>
                <a:spcPts val="300"/>
              </a:spcBef>
              <a:spcAft>
                <a:spcPts val="0"/>
              </a:spcAft>
              <a:buSzPts val="1260"/>
              <a:buChar char="–"/>
              <a:defRPr/>
            </a:lvl5pPr>
            <a:lvl6pPr marL="2742377" lvl="5" indent="-331371" algn="l">
              <a:lnSpc>
                <a:spcPct val="100000"/>
              </a:lnSpc>
              <a:spcBef>
                <a:spcPts val="1799"/>
              </a:spcBef>
              <a:spcAft>
                <a:spcPts val="0"/>
              </a:spcAft>
              <a:buSzPts val="162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341" name="Google Shape;341;p82"/>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pPr marL="0" marR="0" lvl="0" indent="0" algn="r" rtl="0">
                <a:lnSpc>
                  <a:spcPct val="90000"/>
                </a:lnSpc>
                <a:spcBef>
                  <a:spcPts val="0"/>
                </a:spcBef>
                <a:spcAft>
                  <a:spcPts val="0"/>
                </a:spcAft>
                <a:buClr>
                  <a:srgbClr val="000000"/>
                </a:buClr>
                <a:buSzPts val="800"/>
                <a:buFont typeface="Arial"/>
                <a:buNone/>
              </a:pPr>
              <a:t>‹#›</a:t>
            </a:fld>
            <a:endParaRPr sz="1799" b="0" i="0" u="none" strike="noStrike" cap="none">
              <a:solidFill>
                <a:schemeClr val="dk1"/>
              </a:solidFill>
              <a:latin typeface="Arial"/>
              <a:ea typeface="Arial"/>
              <a:cs typeface="Arial"/>
              <a:sym typeface="Arial"/>
            </a:endParaRPr>
          </a:p>
        </p:txBody>
      </p:sp>
      <p:sp>
        <p:nvSpPr>
          <p:cNvPr id="342" name="Google Shape;342;p8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82"/>
          <p:cNvSpPr txBox="1">
            <a:spLocks noGrp="1"/>
          </p:cNvSpPr>
          <p:nvPr>
            <p:ph type="subTitle" idx="2"/>
          </p:nvPr>
        </p:nvSpPr>
        <p:spPr>
          <a:xfrm>
            <a:off x="592867" y="811831"/>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999">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344" name="Google Shape;344;p82"/>
          <p:cNvSpPr txBox="1">
            <a:spLocks noGrp="1"/>
          </p:cNvSpPr>
          <p:nvPr>
            <p:ph type="body" idx="3"/>
          </p:nvPr>
        </p:nvSpPr>
        <p:spPr>
          <a:xfrm>
            <a:off x="9294813" y="1600200"/>
            <a:ext cx="2894012" cy="4572000"/>
          </a:xfrm>
          <a:prstGeom prst="rect">
            <a:avLst/>
          </a:prstGeom>
          <a:solidFill>
            <a:schemeClr val="accent1"/>
          </a:solidFill>
          <a:ln>
            <a:noFill/>
          </a:ln>
        </p:spPr>
        <p:txBody>
          <a:bodyPr spcFirstLastPara="1" wrap="square" lIns="457200" tIns="457200" rIns="594350" bIns="457200" anchor="t" anchorCtr="0">
            <a:noAutofit/>
          </a:bodyPr>
          <a:lstStyle>
            <a:lvl1pPr marL="457063" lvl="0" indent="-319944" algn="l">
              <a:lnSpc>
                <a:spcPct val="100000"/>
              </a:lnSpc>
              <a:spcBef>
                <a:spcPts val="1799"/>
              </a:spcBef>
              <a:spcAft>
                <a:spcPts val="0"/>
              </a:spcAft>
              <a:buSzPts val="1440"/>
              <a:buChar char="​"/>
              <a:defRPr sz="1600">
                <a:solidFill>
                  <a:schemeClr val="lt1"/>
                </a:solidFill>
              </a:defRPr>
            </a:lvl1pPr>
            <a:lvl2pPr marL="914126" lvl="1" indent="-308517" algn="l">
              <a:lnSpc>
                <a:spcPct val="100000"/>
              </a:lnSpc>
              <a:spcBef>
                <a:spcPts val="300"/>
              </a:spcBef>
              <a:spcAft>
                <a:spcPts val="0"/>
              </a:spcAft>
              <a:buClr>
                <a:schemeClr val="lt1"/>
              </a:buClr>
              <a:buSzPts val="1260"/>
              <a:buChar char="•"/>
              <a:defRPr sz="1400">
                <a:solidFill>
                  <a:schemeClr val="lt1"/>
                </a:solidFill>
              </a:defRPr>
            </a:lvl2pPr>
            <a:lvl3pPr marL="1371189" lvl="2" indent="-297091" algn="l">
              <a:lnSpc>
                <a:spcPct val="100000"/>
              </a:lnSpc>
              <a:spcBef>
                <a:spcPts val="300"/>
              </a:spcBef>
              <a:spcAft>
                <a:spcPts val="0"/>
              </a:spcAft>
              <a:buClr>
                <a:schemeClr val="lt1"/>
              </a:buClr>
              <a:buSzPts val="1080"/>
              <a:buChar char="–"/>
              <a:defRPr sz="1200">
                <a:solidFill>
                  <a:schemeClr val="lt1"/>
                </a:solidFill>
              </a:defRPr>
            </a:lvl3pPr>
            <a:lvl4pPr marL="1828251" lvl="3" indent="-291377" algn="l">
              <a:lnSpc>
                <a:spcPct val="100000"/>
              </a:lnSpc>
              <a:spcBef>
                <a:spcPts val="300"/>
              </a:spcBef>
              <a:spcAft>
                <a:spcPts val="0"/>
              </a:spcAft>
              <a:buClr>
                <a:schemeClr val="lt1"/>
              </a:buClr>
              <a:buSzPts val="990"/>
              <a:buChar char="•"/>
              <a:defRPr sz="1100">
                <a:solidFill>
                  <a:schemeClr val="lt1"/>
                </a:solidFill>
              </a:defRPr>
            </a:lvl4pPr>
            <a:lvl5pPr marL="2285314" lvl="4" indent="-291377" algn="l">
              <a:lnSpc>
                <a:spcPct val="100000"/>
              </a:lnSpc>
              <a:spcBef>
                <a:spcPts val="300"/>
              </a:spcBef>
              <a:spcAft>
                <a:spcPts val="0"/>
              </a:spcAft>
              <a:buClr>
                <a:schemeClr val="lt1"/>
              </a:buClr>
              <a:buSzPts val="990"/>
              <a:buChar char="–"/>
              <a:defRPr sz="1100">
                <a:solidFill>
                  <a:schemeClr val="lt1"/>
                </a:solidFill>
              </a:defRPr>
            </a:lvl5pPr>
            <a:lvl6pPr marL="2742377" lvl="5" indent="-342797" algn="l">
              <a:lnSpc>
                <a:spcPct val="100000"/>
              </a:lnSpc>
              <a:spcBef>
                <a:spcPts val="1799"/>
              </a:spcBef>
              <a:spcAft>
                <a:spcPts val="0"/>
              </a:spcAft>
              <a:buClr>
                <a:schemeClr val="lt1"/>
              </a:buClr>
              <a:buSzPts val="1800"/>
              <a:buAutoNum type="arabicPeriod"/>
              <a:defRPr>
                <a:solidFill>
                  <a:schemeClr val="lt1"/>
                </a:solidFill>
              </a:defRPr>
            </a:lvl6pPr>
            <a:lvl7pPr marL="3199440" lvl="6" indent="-319943" algn="l">
              <a:lnSpc>
                <a:spcPct val="100000"/>
              </a:lnSpc>
              <a:spcBef>
                <a:spcPts val="300"/>
              </a:spcBef>
              <a:spcAft>
                <a:spcPts val="0"/>
              </a:spcAft>
              <a:buClr>
                <a:schemeClr val="lt1"/>
              </a:buClr>
              <a:buSzPts val="1440"/>
              <a:buAutoNum type="alphaLcPeriod"/>
              <a:defRPr>
                <a:solidFill>
                  <a:schemeClr val="lt1"/>
                </a:solidFill>
              </a:defRPr>
            </a:lvl7pPr>
            <a:lvl8pPr marL="3656503" lvl="7" indent="-308516" algn="l">
              <a:lnSpc>
                <a:spcPct val="90000"/>
              </a:lnSpc>
              <a:spcBef>
                <a:spcPts val="600"/>
              </a:spcBef>
              <a:spcAft>
                <a:spcPts val="0"/>
              </a:spcAft>
              <a:buClr>
                <a:schemeClr val="lt1"/>
              </a:buClr>
              <a:buSzPts val="1260"/>
              <a:buAutoNum type="romanLcPeriod"/>
              <a:defRPr>
                <a:solidFill>
                  <a:schemeClr val="lt1"/>
                </a:solidFill>
              </a:defRPr>
            </a:lvl8pPr>
            <a:lvl9pPr marL="4113566" lvl="8" indent="-342797" algn="l">
              <a:lnSpc>
                <a:spcPct val="100000"/>
              </a:lnSpc>
              <a:spcBef>
                <a:spcPts val="1799"/>
              </a:spcBef>
              <a:spcAft>
                <a:spcPts val="0"/>
              </a:spcAft>
              <a:buClr>
                <a:schemeClr val="lt1"/>
              </a:buClr>
              <a:buSzPts val="1800"/>
              <a:buAutoNum type="alphaUcPeriod"/>
              <a:defRPr>
                <a:solidFill>
                  <a:schemeClr val="lt1"/>
                </a:solidFill>
              </a:defRPr>
            </a:lvl9pPr>
          </a:lstStyle>
          <a:p>
            <a:endParaRPr/>
          </a:p>
        </p:txBody>
      </p:sp>
    </p:spTree>
    <p:extLst>
      <p:ext uri="{BB962C8B-B14F-4D97-AF65-F5344CB8AC3E}">
        <p14:creationId xmlns:p14="http://schemas.microsoft.com/office/powerpoint/2010/main" val="7270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8">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8" y="811831"/>
            <a:ext cx="10987947" cy="247743"/>
          </a:xfrm>
        </p:spPr>
        <p:txBody>
          <a:bodyPr/>
          <a:lstStyle>
            <a:lvl1pPr marL="0" indent="0" algn="l">
              <a:lnSpc>
                <a:spcPct val="100000"/>
              </a:lnSpc>
              <a:spcBef>
                <a:spcPts val="0"/>
              </a:spcBef>
              <a:buNone/>
              <a:defRPr sz="1998">
                <a:solidFill>
                  <a:schemeClr val="accent4"/>
                </a:solidFill>
                <a:latin typeface="+mn-lt"/>
              </a:defRPr>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
        <p:nvSpPr>
          <p:cNvPr id="6" name="TextBox 5">
            <a:extLst>
              <a:ext uri="{FF2B5EF4-FFF2-40B4-BE49-F238E27FC236}">
                <a16:creationId xmlns:a16="http://schemas.microsoft.com/office/drawing/2014/main" id="{AB60F6F6-ED40-48C6-84FD-523149E98B81}"/>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8">
              <a:latin typeface="+mj-lt"/>
            </a:endParaRPr>
          </a:p>
        </p:txBody>
      </p:sp>
    </p:spTree>
    <p:extLst>
      <p:ext uri="{BB962C8B-B14F-4D97-AF65-F5344CB8AC3E}">
        <p14:creationId xmlns:p14="http://schemas.microsoft.com/office/powerpoint/2010/main" val="38083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ingle Speaker Title Slide Fr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DAB859B-C881-4412-DAC3-0B963B57E10C}"/>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6665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ingle Speaker Title Slide Dakota">
    <p:spTree>
      <p:nvGrpSpPr>
        <p:cNvPr id="1" name=""/>
        <p:cNvGrpSpPr/>
        <p:nvPr/>
      </p:nvGrpSpPr>
      <p:grpSpPr>
        <a:xfrm>
          <a:off x="0" y="0"/>
          <a:ext cx="0" cy="0"/>
          <a:chOff x="0" y="0"/>
          <a:chExt cx="0" cy="0"/>
        </a:xfrm>
      </p:grpSpPr>
      <p:pic>
        <p:nvPicPr>
          <p:cNvPr id="9" name="Picture 8" descr="A picture containing text, swimming&#10;&#10;Description automatically generated">
            <a:extLst>
              <a:ext uri="{FF2B5EF4-FFF2-40B4-BE49-F238E27FC236}">
                <a16:creationId xmlns:a16="http://schemas.microsoft.com/office/drawing/2014/main" id="{094C6E5E-8D08-28DD-5827-8C3C56BC64E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946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ingle Speaker Title Slide Rene">
    <p:spTree>
      <p:nvGrpSpPr>
        <p:cNvPr id="1" name=""/>
        <p:cNvGrpSpPr/>
        <p:nvPr/>
      </p:nvGrpSpPr>
      <p:grpSpPr>
        <a:xfrm>
          <a:off x="0" y="0"/>
          <a:ext cx="0" cy="0"/>
          <a:chOff x="0" y="0"/>
          <a:chExt cx="0" cy="0"/>
        </a:xfrm>
      </p:grpSpPr>
      <p:pic>
        <p:nvPicPr>
          <p:cNvPr id="9" name="Picture 8" descr="A picture containing spectacles, accessory, goggles&#10;&#10;Description automatically generated">
            <a:extLst>
              <a:ext uri="{FF2B5EF4-FFF2-40B4-BE49-F238E27FC236}">
                <a16:creationId xmlns:a16="http://schemas.microsoft.com/office/drawing/2014/main" id="{C09F531C-F44B-F09B-3169-FB25660CD84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526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ingle Speaker Title Slide Holm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609029-ADB9-E1A2-DBB7-9610A40F49E1}"/>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18815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ingle Speaker Title Slide Pheonix">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40CC3DDB-3F47-9B52-CC1D-C045C4D8863B}"/>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95334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Multi-Speaker Title Slide Frank">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47F8EF79-4CC4-2D70-5CFB-9F79A409F591}"/>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299412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Multi-Speaker Title Slide Dakota">
    <p:spTree>
      <p:nvGrpSpPr>
        <p:cNvPr id="1" name=""/>
        <p:cNvGrpSpPr/>
        <p:nvPr/>
      </p:nvGrpSpPr>
      <p:grpSpPr>
        <a:xfrm>
          <a:off x="0" y="0"/>
          <a:ext cx="0" cy="0"/>
          <a:chOff x="0" y="0"/>
          <a:chExt cx="0" cy="0"/>
        </a:xfrm>
      </p:grpSpPr>
      <p:pic>
        <p:nvPicPr>
          <p:cNvPr id="11" name="Picture 10" descr="A picture containing text, swimming&#10;&#10;Description automatically generated">
            <a:extLst>
              <a:ext uri="{FF2B5EF4-FFF2-40B4-BE49-F238E27FC236}">
                <a16:creationId xmlns:a16="http://schemas.microsoft.com/office/drawing/2014/main" id="{2634E2ED-BBDD-0E10-4D38-AEA5E81E54E3}"/>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354732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Multi-Speaker Title Slide Rene">
    <p:spTree>
      <p:nvGrpSpPr>
        <p:cNvPr id="1" name=""/>
        <p:cNvGrpSpPr/>
        <p:nvPr/>
      </p:nvGrpSpPr>
      <p:grpSpPr>
        <a:xfrm>
          <a:off x="0" y="0"/>
          <a:ext cx="0" cy="0"/>
          <a:chOff x="0" y="0"/>
          <a:chExt cx="0" cy="0"/>
        </a:xfrm>
      </p:grpSpPr>
      <p:pic>
        <p:nvPicPr>
          <p:cNvPr id="11" name="Picture 10" descr="A picture containing spectacles, accessory, goggles&#10;&#10;Description automatically generated">
            <a:extLst>
              <a:ext uri="{FF2B5EF4-FFF2-40B4-BE49-F238E27FC236}">
                <a16:creationId xmlns:a16="http://schemas.microsoft.com/office/drawing/2014/main" id="{BBFCEF94-7D35-0B98-E539-823D4813080F}"/>
              </a:ext>
            </a:extLst>
          </p:cNvPr>
          <p:cNvPicPr>
            <a:picLocks noChangeAspect="1"/>
          </p:cNvPicPr>
          <p:nvPr userDrawn="1"/>
        </p:nvPicPr>
        <p:blipFill>
          <a:blip r:embed="rId2"/>
          <a:stretch>
            <a:fillRect/>
          </a:stretch>
        </p:blipFill>
        <p:spPr>
          <a:xfrm>
            <a:off x="359" y="0"/>
            <a:ext cx="12188825" cy="6856214"/>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212513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Multi-Speaker Title Slide Holm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5E722-F6DA-F484-727D-C3BBEBE6116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21676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4_Multi-Speaker Title Slide Pheonix">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0B36E87-DEDC-CB2B-F653-5F152260609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259339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AC895-C070-611A-F0BF-A8439F35BE78}"/>
              </a:ext>
            </a:extLst>
          </p:cNvPr>
          <p:cNvSpPr txBox="1"/>
          <p:nvPr/>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87759" y="2011680"/>
            <a:ext cx="2578681" cy="388945"/>
          </a:xfrm>
        </p:spPr>
        <p:txBody>
          <a:bodyPr anchor="t" anchorCtr="0"/>
          <a:lstStyle>
            <a:lvl1pPr>
              <a:defRPr lang="en-US" sz="16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5302251" y="1490980"/>
            <a:ext cx="5005070" cy="4322783"/>
          </a:xfrm>
        </p:spPr>
        <p:txBody>
          <a:bodyPr anchor="t"/>
          <a:lstStyle>
            <a:lvl1pPr marL="0" indent="0">
              <a:spcBef>
                <a:spcPts val="1800"/>
              </a:spcBef>
              <a:buClr>
                <a:schemeClr val="accent2"/>
              </a:buClr>
              <a:buFont typeface="Open Sans" panose="020B0606030504020204" pitchFamily="34" charset="0"/>
              <a:buChar char="​"/>
              <a:defRPr sz="1800">
                <a:solidFill>
                  <a:schemeClr val="tx2"/>
                </a:solidFill>
                <a:latin typeface="Metropolis Semi Bold" panose="00000700000000000000" pitchFamily="2" charset="0"/>
              </a:defRPr>
            </a:lvl1pPr>
            <a:lvl2pPr marL="0" indent="0">
              <a:spcBef>
                <a:spcPts val="600"/>
              </a:spcBef>
              <a:buFont typeface="Open Sans" panose="020B0606030504020204" pitchFamily="34" charset="0"/>
              <a:buChar char="​"/>
              <a:defRPr sz="1400">
                <a:solidFill>
                  <a:schemeClr val="tx2"/>
                </a:solidFill>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pic>
        <p:nvPicPr>
          <p:cNvPr id="7" name="Picture 6" descr="A picture containing silhouette&#10;&#10;Description automatically generated">
            <a:extLst>
              <a:ext uri="{FF2B5EF4-FFF2-40B4-BE49-F238E27FC236}">
                <a16:creationId xmlns:a16="http://schemas.microsoft.com/office/drawing/2014/main" id="{60DE264B-46BD-4518-B50D-E6C4B8B020B6}"/>
              </a:ext>
            </a:extLst>
          </p:cNvPr>
          <p:cNvPicPr>
            <a:picLocks noChangeAspect="1"/>
          </p:cNvPicPr>
          <p:nvPr userDrawn="1"/>
        </p:nvPicPr>
        <p:blipFill>
          <a:blip r:embed="rId4"/>
          <a:stretch>
            <a:fillRect/>
          </a:stretch>
        </p:blipFill>
        <p:spPr>
          <a:xfrm>
            <a:off x="0" y="893"/>
            <a:ext cx="12188825" cy="6856214"/>
          </a:xfrm>
          <a:prstGeom prst="rect">
            <a:avLst/>
          </a:prstGeom>
        </p:spPr>
      </p:pic>
      <p:sp>
        <p:nvSpPr>
          <p:cNvPr id="8" name="TextBox 7">
            <a:extLst>
              <a:ext uri="{FF2B5EF4-FFF2-40B4-BE49-F238E27FC236}">
                <a16:creationId xmlns:a16="http://schemas.microsoft.com/office/drawing/2014/main" id="{41966290-3FD9-B17D-F423-255875113A05}"/>
              </a:ext>
            </a:extLst>
          </p:cNvPr>
          <p:cNvSpPr txBox="1"/>
          <p:nvPr userDrawn="1"/>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spTree>
    <p:extLst>
      <p:ext uri="{BB962C8B-B14F-4D97-AF65-F5344CB8AC3E}">
        <p14:creationId xmlns:p14="http://schemas.microsoft.com/office/powerpoint/2010/main" val="8464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Section Header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4D8D00F9-45E8-CD70-B394-5A5A7ABFBFE6}"/>
              </a:ext>
            </a:extLst>
          </p:cNvPr>
          <p:cNvPicPr>
            <a:picLocks noChangeAspect="1"/>
          </p:cNvPicPr>
          <p:nvPr userDrawn="1"/>
        </p:nvPicPr>
        <p:blipFill>
          <a:blip r:embed="rId2">
            <a:alphaModFix/>
          </a:blip>
          <a:stretch>
            <a:fillRect/>
          </a:stretch>
        </p:blipFill>
        <p:spPr>
          <a:xfrm>
            <a:off x="0"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sp>
        <p:nvSpPr>
          <p:cNvPr id="11" name="Copyright" descr="Confidential copyright VMware, Inc. 2021">
            <a:extLst>
              <a:ext uri="{FF2B5EF4-FFF2-40B4-BE49-F238E27FC236}">
                <a16:creationId xmlns:a16="http://schemas.microsoft.com/office/drawing/2014/main" id="{0FF187E5-0D32-4F30-8166-06ECAAA3B504}"/>
              </a:ext>
            </a:extLst>
          </p:cNvPr>
          <p:cNvSpPr txBox="1"/>
          <p:nvPr/>
        </p:nvSpPr>
        <p:spPr bwMode="white">
          <a:xfrm flipH="1">
            <a:off x="115903" y="6626564"/>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pic>
        <p:nvPicPr>
          <p:cNvPr id="15" name="Graphic 14">
            <a:extLst>
              <a:ext uri="{FF2B5EF4-FFF2-40B4-BE49-F238E27FC236}">
                <a16:creationId xmlns:a16="http://schemas.microsoft.com/office/drawing/2014/main" id="{6E958CB7-7FF5-8E0F-555B-767AAE883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3625" y="3820426"/>
            <a:ext cx="722208" cy="345404"/>
          </a:xfrm>
          <a:prstGeom prst="rect">
            <a:avLst/>
          </a:prstGeom>
        </p:spPr>
      </p:pic>
      <p:pic>
        <p:nvPicPr>
          <p:cNvPr id="17" name="Graphic 16">
            <a:extLst>
              <a:ext uri="{FF2B5EF4-FFF2-40B4-BE49-F238E27FC236}">
                <a16:creationId xmlns:a16="http://schemas.microsoft.com/office/drawing/2014/main" id="{349C827C-E1E3-EC4F-9780-5AA5B78FB633}"/>
              </a:ext>
            </a:extLst>
          </p:cNvPr>
          <p:cNvPicPr>
            <a:picLocks noChangeAspect="1"/>
          </p:cNvPicPr>
          <p:nvPr/>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07779" y="28577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19" name="Graphic 18">
            <a:extLst>
              <a:ext uri="{FF2B5EF4-FFF2-40B4-BE49-F238E27FC236}">
                <a16:creationId xmlns:a16="http://schemas.microsoft.com/office/drawing/2014/main" id="{A9B5AC47-F481-5D1B-2D79-35D8C1388D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8596" y="1201445"/>
            <a:ext cx="2665814" cy="781360"/>
          </a:xfrm>
          <a:prstGeom prst="rect">
            <a:avLst/>
          </a:prstGeom>
        </p:spPr>
      </p:pic>
      <p:pic>
        <p:nvPicPr>
          <p:cNvPr id="22" name="Graphic 21">
            <a:extLst>
              <a:ext uri="{FF2B5EF4-FFF2-40B4-BE49-F238E27FC236}">
                <a16:creationId xmlns:a16="http://schemas.microsoft.com/office/drawing/2014/main" id="{060521D3-FF62-94D7-ADEC-8F9FDA23FEF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208596" y="1201445"/>
            <a:ext cx="2665814" cy="781360"/>
          </a:xfrm>
          <a:prstGeom prst="rect">
            <a:avLst/>
          </a:prstGeom>
        </p:spPr>
      </p:pic>
      <p:pic>
        <p:nvPicPr>
          <p:cNvPr id="21" name="Picture 20" descr="Icon&#10;&#10;Description automatically generated with medium confidence">
            <a:extLst>
              <a:ext uri="{FF2B5EF4-FFF2-40B4-BE49-F238E27FC236}">
                <a16:creationId xmlns:a16="http://schemas.microsoft.com/office/drawing/2014/main" id="{14769B90-EF14-0494-DC85-06F26350A5A9}"/>
              </a:ext>
            </a:extLst>
          </p:cNvPr>
          <p:cNvPicPr>
            <a:picLocks noChangeAspect="1"/>
          </p:cNvPicPr>
          <p:nvPr/>
        </p:nvPicPr>
        <p:blipFill rotWithShape="1">
          <a:blip r:embed="rId9"/>
          <a:srcRect r="16811" b="20092"/>
          <a:stretch/>
        </p:blipFill>
        <p:spPr>
          <a:xfrm>
            <a:off x="6474885" y="1369482"/>
            <a:ext cx="5713940" cy="5488518"/>
          </a:xfrm>
          <a:prstGeom prst="rect">
            <a:avLst/>
          </a:pr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73169" y="2242688"/>
            <a:ext cx="1734614" cy="508422"/>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910177" y="3470581"/>
            <a:ext cx="1245868" cy="476361"/>
          </a:xfrm>
          <a:prstGeom prst="rect">
            <a:avLst/>
          </a:prstGeom>
        </p:spPr>
      </p:pic>
    </p:spTree>
    <p:extLst>
      <p:ext uri="{BB962C8B-B14F-4D97-AF65-F5344CB8AC3E}">
        <p14:creationId xmlns:p14="http://schemas.microsoft.com/office/powerpoint/2010/main" val="3989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35D31F3-E617-DAC5-B3CF-BECF271C5937}"/>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194B199C-4C3C-E01A-2600-E7126D685BC2}"/>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rcRect b="798"/>
          <a:stretch>
            <a:fillRect/>
          </a:stretch>
        </p:blipFill>
        <p:spPr>
          <a:xfrm flipH="1">
            <a:off x="4946651" y="4748847"/>
            <a:ext cx="1943100" cy="715963"/>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6" name="Graphic 5">
            <a:extLst>
              <a:ext uri="{FF2B5EF4-FFF2-40B4-BE49-F238E27FC236}">
                <a16:creationId xmlns:a16="http://schemas.microsoft.com/office/drawing/2014/main" id="{BB42C33E-7B9F-74AB-C594-0420102F3D7E}"/>
              </a:ext>
            </a:extLst>
          </p:cNvPr>
          <p:cNvPicPr>
            <a:picLocks noChangeAspect="1"/>
          </p:cNvPicPr>
          <p:nvPr/>
        </p:nvPicPr>
        <p:blipFill>
          <a:blip r:embed="rId5">
            <a:alphaModFix amt="64000"/>
            <a:extLst>
              <a:ext uri="{96DAC541-7B7A-43D3-8B79-37D633B846F1}">
                <asvg:svgBlip xmlns:asvg="http://schemas.microsoft.com/office/drawing/2016/SVG/main" r:embed="rId6"/>
              </a:ext>
            </a:extLst>
          </a:blip>
          <a:stretch>
            <a:fillRect/>
          </a:stretch>
        </p:blipFill>
        <p:spPr>
          <a:xfrm flipH="1">
            <a:off x="5988049" y="3102820"/>
            <a:ext cx="1195069" cy="456938"/>
          </a:xfrm>
          <a:prstGeom prst="rect">
            <a:avLst/>
          </a:prstGeom>
        </p:spPr>
      </p:pic>
      <p:pic>
        <p:nvPicPr>
          <p:cNvPr id="16" name="Picture 15" descr="Icon&#10;&#10;Description automatically generated">
            <a:extLst>
              <a:ext uri="{FF2B5EF4-FFF2-40B4-BE49-F238E27FC236}">
                <a16:creationId xmlns:a16="http://schemas.microsoft.com/office/drawing/2014/main" id="{82C5701C-B30D-D5A5-92F8-11F2F64CC2B7}"/>
              </a:ext>
            </a:extLst>
          </p:cNvPr>
          <p:cNvPicPr>
            <a:picLocks noChangeAspect="1"/>
          </p:cNvPicPr>
          <p:nvPr userDrawn="1"/>
        </p:nvPicPr>
        <p:blipFill rotWithShape="1">
          <a:blip r:embed="rId7"/>
          <a:srcRect r="16512" b="20286"/>
          <a:stretch/>
        </p:blipFill>
        <p:spPr>
          <a:xfrm>
            <a:off x="6457950" y="1382638"/>
            <a:ext cx="5730875" cy="5475362"/>
          </a:xfrm>
          <a:prstGeom prst="rect">
            <a:avLst/>
          </a:prstGeom>
        </p:spPr>
      </p:pic>
      <p:pic>
        <p:nvPicPr>
          <p:cNvPr id="20" name="Graphic 19">
            <a:extLst>
              <a:ext uri="{FF2B5EF4-FFF2-40B4-BE49-F238E27FC236}">
                <a16:creationId xmlns:a16="http://schemas.microsoft.com/office/drawing/2014/main" id="{DE4A3A97-10E2-AD71-11F4-8BF75FD2A14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449961" y="3479343"/>
            <a:ext cx="2550886" cy="747674"/>
          </a:xfrm>
          <a:prstGeom prst="rect">
            <a:avLst/>
          </a:prstGeom>
        </p:spPr>
      </p:pic>
      <p:pic>
        <p:nvPicPr>
          <p:cNvPr id="8" name="Graphic 7">
            <a:extLst>
              <a:ext uri="{FF2B5EF4-FFF2-40B4-BE49-F238E27FC236}">
                <a16:creationId xmlns:a16="http://schemas.microsoft.com/office/drawing/2014/main" id="{298FAD11-520A-7523-13D1-A7F0C9DB8E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8578" y="5277802"/>
            <a:ext cx="941580" cy="450321"/>
          </a:xfrm>
          <a:prstGeom prst="rect">
            <a:avLst/>
          </a:prstGeom>
        </p:spPr>
      </p:pic>
    </p:spTree>
    <p:extLst>
      <p:ext uri="{BB962C8B-B14F-4D97-AF65-F5344CB8AC3E}">
        <p14:creationId xmlns:p14="http://schemas.microsoft.com/office/powerpoint/2010/main" val="177294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C2BC58CF-C0F7-9C23-39CA-E7EA73E80EA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6EA2CADD-B177-3FA1-8D09-8110C1652790}"/>
              </a:ext>
            </a:extLst>
          </p:cNvPr>
          <p:cNvPicPr>
            <a:picLocks noChangeAspect="1"/>
          </p:cNvPicPr>
          <p:nvPr/>
        </p:nvPicPr>
        <p:blipFill>
          <a:blip r:embed="rId3">
            <a:alphaModFix amt="45000"/>
            <a:extLst>
              <a:ext uri="{96DAC541-7B7A-43D3-8B79-37D633B846F1}">
                <asvg:svgBlip xmlns:asvg="http://schemas.microsoft.com/office/drawing/2016/SVG/main" r:embed="rId4"/>
              </a:ext>
            </a:extLst>
          </a:blip>
          <a:srcRect b="798"/>
          <a:stretch>
            <a:fillRect/>
          </a:stretch>
        </p:blipFill>
        <p:spPr>
          <a:xfrm flipH="1">
            <a:off x="5213349" y="4975460"/>
            <a:ext cx="1517651" cy="55920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grpSp>
        <p:nvGrpSpPr>
          <p:cNvPr id="28" name="Group 27">
            <a:extLst>
              <a:ext uri="{FF2B5EF4-FFF2-40B4-BE49-F238E27FC236}">
                <a16:creationId xmlns:a16="http://schemas.microsoft.com/office/drawing/2014/main" id="{3AE8F05F-40AB-15E3-07A0-4AA1DA3F0FEC}"/>
              </a:ext>
            </a:extLst>
          </p:cNvPr>
          <p:cNvGrpSpPr/>
          <p:nvPr/>
        </p:nvGrpSpPr>
        <p:grpSpPr>
          <a:xfrm>
            <a:off x="6444295" y="1369482"/>
            <a:ext cx="5744530" cy="5488518"/>
            <a:chOff x="6444295" y="1369482"/>
            <a:chExt cx="5744530" cy="5488518"/>
          </a:xfrm>
        </p:grpSpPr>
        <p:pic>
          <p:nvPicPr>
            <p:cNvPr id="7" name="Picture 6" descr="Icon&#10;&#10;Description automatically generated">
              <a:extLst>
                <a:ext uri="{FF2B5EF4-FFF2-40B4-BE49-F238E27FC236}">
                  <a16:creationId xmlns:a16="http://schemas.microsoft.com/office/drawing/2014/main" id="{6D086B5B-90B4-18C1-3B6E-7D956AB13E6A}"/>
                </a:ext>
              </a:extLst>
            </p:cNvPr>
            <p:cNvPicPr>
              <a:picLocks noChangeAspect="1"/>
            </p:cNvPicPr>
            <p:nvPr/>
          </p:nvPicPr>
          <p:blipFill rotWithShape="1">
            <a:blip r:embed="rId5"/>
            <a:srcRect r="16365" b="20092"/>
            <a:stretch/>
          </p:blipFill>
          <p:spPr>
            <a:xfrm>
              <a:off x="6444295" y="1369482"/>
              <a:ext cx="5744530" cy="5488518"/>
            </a:xfrm>
            <a:prstGeom prst="rect">
              <a:avLst/>
            </a:prstGeom>
          </p:spPr>
        </p:pic>
        <p:sp>
          <p:nvSpPr>
            <p:cNvPr id="14" name="Right Triangle 13">
              <a:extLst>
                <a:ext uri="{FF2B5EF4-FFF2-40B4-BE49-F238E27FC236}">
                  <a16:creationId xmlns:a16="http://schemas.microsoft.com/office/drawing/2014/main" id="{54F3CB60-DB66-059C-6533-08F7B5A4C730}"/>
                </a:ext>
              </a:extLst>
            </p:cNvPr>
            <p:cNvSpPr/>
            <p:nvPr/>
          </p:nvSpPr>
          <p:spPr>
            <a:xfrm rot="16200000">
              <a:off x="12057064" y="6726238"/>
              <a:ext cx="146050" cy="117473"/>
            </a:xfrm>
            <a:prstGeom prst="rtTriangle">
              <a:avLst/>
            </a:prstGeom>
            <a:solidFill>
              <a:srgbClr val="98C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6" name="Graphic 5">
            <a:extLst>
              <a:ext uri="{FF2B5EF4-FFF2-40B4-BE49-F238E27FC236}">
                <a16:creationId xmlns:a16="http://schemas.microsoft.com/office/drawing/2014/main" id="{BAF37292-53AA-DE9B-EB47-25FDAB90C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4600" y="2179003"/>
            <a:ext cx="722208" cy="345404"/>
          </a:xfrm>
          <a:prstGeom prst="rect">
            <a:avLst/>
          </a:prstGeom>
        </p:spPr>
      </p:pic>
      <p:pic>
        <p:nvPicPr>
          <p:cNvPr id="8" name="Graphic 7">
            <a:extLst>
              <a:ext uri="{FF2B5EF4-FFF2-40B4-BE49-F238E27FC236}">
                <a16:creationId xmlns:a16="http://schemas.microsoft.com/office/drawing/2014/main" id="{5EBE3846-9206-B783-0615-C3143C1AD5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718300" y="2283297"/>
            <a:ext cx="1245868" cy="476361"/>
          </a:xfrm>
          <a:prstGeom prst="rect">
            <a:avLst/>
          </a:prstGeom>
        </p:spPr>
      </p:pic>
      <p:pic>
        <p:nvPicPr>
          <p:cNvPr id="9" name="Graphic 8">
            <a:extLst>
              <a:ext uri="{FF2B5EF4-FFF2-40B4-BE49-F238E27FC236}">
                <a16:creationId xmlns:a16="http://schemas.microsoft.com/office/drawing/2014/main" id="{CB96816A-63B8-F7F4-4831-ACEB76C358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38578" y="5277802"/>
            <a:ext cx="941580" cy="450321"/>
          </a:xfrm>
          <a:prstGeom prst="rect">
            <a:avLst/>
          </a:prstGeom>
        </p:spPr>
      </p:pic>
      <p:pic>
        <p:nvPicPr>
          <p:cNvPr id="10" name="Graphic 9">
            <a:extLst>
              <a:ext uri="{FF2B5EF4-FFF2-40B4-BE49-F238E27FC236}">
                <a16:creationId xmlns:a16="http://schemas.microsoft.com/office/drawing/2014/main" id="{59997569-C42D-DF37-651C-5665ECCAD9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40399" y="4426757"/>
            <a:ext cx="1333347" cy="390809"/>
          </a:xfrm>
          <a:prstGeom prst="rect">
            <a:avLst/>
          </a:prstGeom>
        </p:spPr>
      </p:pic>
    </p:spTree>
    <p:extLst>
      <p:ext uri="{BB962C8B-B14F-4D97-AF65-F5344CB8AC3E}">
        <p14:creationId xmlns:p14="http://schemas.microsoft.com/office/powerpoint/2010/main" val="180996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Section Header 4">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CDCEC48B-A39C-5C7A-32F9-FA04C36D26E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pic>
        <p:nvPicPr>
          <p:cNvPr id="21" name="Graphic 20">
            <a:extLst>
              <a:ext uri="{FF2B5EF4-FFF2-40B4-BE49-F238E27FC236}">
                <a16:creationId xmlns:a16="http://schemas.microsoft.com/office/drawing/2014/main" id="{AFE5C861-01BD-CA05-E982-E5542AAD85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9225" y="2681659"/>
            <a:ext cx="722208" cy="345404"/>
          </a:xfrm>
          <a:prstGeom prst="rect">
            <a:avLst/>
          </a:prstGeom>
        </p:spPr>
      </p:pic>
      <p:pic>
        <p:nvPicPr>
          <p:cNvPr id="22" name="Graphic 21">
            <a:extLst>
              <a:ext uri="{FF2B5EF4-FFF2-40B4-BE49-F238E27FC236}">
                <a16:creationId xmlns:a16="http://schemas.microsoft.com/office/drawing/2014/main" id="{2C674328-C77B-550A-3387-0A14D19BD2F9}"/>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41646" y="5313049"/>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4" name="Graphic 23">
            <a:extLst>
              <a:ext uri="{FF2B5EF4-FFF2-40B4-BE49-F238E27FC236}">
                <a16:creationId xmlns:a16="http://schemas.microsoft.com/office/drawing/2014/main" id="{F6EACD85-5249-FC23-9DF0-BC219FCE0F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04063" y="4655844"/>
            <a:ext cx="2665814" cy="78136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7" name="Picture 26" descr="Icon&#10;&#10;Description automatically generated">
            <a:extLst>
              <a:ext uri="{FF2B5EF4-FFF2-40B4-BE49-F238E27FC236}">
                <a16:creationId xmlns:a16="http://schemas.microsoft.com/office/drawing/2014/main" id="{32F4E2E8-409A-A975-AC37-771418BC06A5}"/>
              </a:ext>
            </a:extLst>
          </p:cNvPr>
          <p:cNvPicPr>
            <a:picLocks noChangeAspect="1"/>
          </p:cNvPicPr>
          <p:nvPr userDrawn="1"/>
        </p:nvPicPr>
        <p:blipFill>
          <a:blip r:embed="rId9">
            <a:alphaModFix/>
          </a:blip>
          <a:srcRect/>
          <a:stretch>
            <a:fillRect/>
          </a:stretch>
        </p:blipFill>
        <p:spPr>
          <a:xfrm>
            <a:off x="6444295" y="1369482"/>
            <a:ext cx="6876241" cy="6876241"/>
          </a:xfrm>
          <a:custGeom>
            <a:avLst/>
            <a:gdLst>
              <a:gd name="connsiteX0" fmla="*/ 6755239 w 6876241"/>
              <a:gd name="connsiteY0" fmla="*/ 6758519 h 6876241"/>
              <a:gd name="connsiteX1" fmla="*/ 6876241 w 6876241"/>
              <a:gd name="connsiteY1" fmla="*/ 6758519 h 6876241"/>
              <a:gd name="connsiteX2" fmla="*/ 6876241 w 6876241"/>
              <a:gd name="connsiteY2" fmla="*/ 6876241 h 6876241"/>
              <a:gd name="connsiteX3" fmla="*/ 6755239 w 6876241"/>
              <a:gd name="connsiteY3" fmla="*/ 6876241 h 6876241"/>
              <a:gd name="connsiteX4" fmla="*/ 0 w 6876241"/>
              <a:gd name="connsiteY4" fmla="*/ 0 h 6876241"/>
              <a:gd name="connsiteX5" fmla="*/ 5744530 w 6876241"/>
              <a:gd name="connsiteY5" fmla="*/ 0 h 6876241"/>
              <a:gd name="connsiteX6" fmla="*/ 5744530 w 6876241"/>
              <a:gd name="connsiteY6" fmla="*/ 5488518 h 6876241"/>
              <a:gd name="connsiteX7" fmla="*/ 0 w 6876241"/>
              <a:gd name="connsiteY7" fmla="*/ 5488518 h 687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6241" h="6876241">
                <a:moveTo>
                  <a:pt x="6755239" y="6758519"/>
                </a:moveTo>
                <a:lnTo>
                  <a:pt x="6876241" y="6758519"/>
                </a:lnTo>
                <a:lnTo>
                  <a:pt x="6876241" y="6876241"/>
                </a:lnTo>
                <a:lnTo>
                  <a:pt x="6755239" y="6876241"/>
                </a:lnTo>
                <a:close/>
                <a:moveTo>
                  <a:pt x="0" y="0"/>
                </a:moveTo>
                <a:lnTo>
                  <a:pt x="5744530" y="0"/>
                </a:lnTo>
                <a:lnTo>
                  <a:pt x="5744530" y="5488518"/>
                </a:lnTo>
                <a:lnTo>
                  <a:pt x="0" y="5488518"/>
                </a:lnTo>
                <a:close/>
              </a:path>
            </a:pathLst>
          </a:cu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6597" y="1828800"/>
            <a:ext cx="1991253" cy="583644"/>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7815178" y="2158248"/>
            <a:ext cx="1245868" cy="476361"/>
          </a:xfrm>
          <a:prstGeom prst="rect">
            <a:avLst/>
          </a:prstGeom>
        </p:spPr>
      </p:pic>
      <p:pic>
        <p:nvPicPr>
          <p:cNvPr id="18" name="Graphic 17">
            <a:extLst>
              <a:ext uri="{FF2B5EF4-FFF2-40B4-BE49-F238E27FC236}">
                <a16:creationId xmlns:a16="http://schemas.microsoft.com/office/drawing/2014/main" id="{CFCA7C9E-162D-1D23-C352-8CBAA24881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03333" y="4132961"/>
            <a:ext cx="1380451" cy="404616"/>
          </a:xfrm>
          <a:prstGeom prst="rect">
            <a:avLst/>
          </a:prstGeom>
        </p:spPr>
      </p:pic>
    </p:spTree>
    <p:extLst>
      <p:ext uri="{BB962C8B-B14F-4D97-AF65-F5344CB8AC3E}">
        <p14:creationId xmlns:p14="http://schemas.microsoft.com/office/powerpoint/2010/main" val="267986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Header 5">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51E622C-0424-9DA2-7CB0-B4DB4290E5F1}"/>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1" name="Graphic 20">
            <a:extLst>
              <a:ext uri="{FF2B5EF4-FFF2-40B4-BE49-F238E27FC236}">
                <a16:creationId xmlns:a16="http://schemas.microsoft.com/office/drawing/2014/main" id="{D2DCA6D1-23F7-FC90-B386-057A1EC0DA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37292" y="5132759"/>
            <a:ext cx="722208" cy="345404"/>
          </a:xfrm>
          <a:prstGeom prst="rect">
            <a:avLst/>
          </a:prstGeom>
        </p:spPr>
      </p:pic>
      <p:pic>
        <p:nvPicPr>
          <p:cNvPr id="22" name="Graphic 21">
            <a:extLst>
              <a:ext uri="{FF2B5EF4-FFF2-40B4-BE49-F238E27FC236}">
                <a16:creationId xmlns:a16="http://schemas.microsoft.com/office/drawing/2014/main" id="{04EBF3D8-5B80-8D56-7D11-B29E66C1A8B5}"/>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352179" y="49405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6" name="Graphic 25">
            <a:extLst>
              <a:ext uri="{FF2B5EF4-FFF2-40B4-BE49-F238E27FC236}">
                <a16:creationId xmlns:a16="http://schemas.microsoft.com/office/drawing/2014/main" id="{BFF2AD48-18A3-063B-80FA-17BBBAFBF9B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76796" y="1404645"/>
            <a:ext cx="2665814" cy="781360"/>
          </a:xfrm>
          <a:prstGeom prst="rect">
            <a:avLst/>
          </a:prstGeom>
        </p:spPr>
      </p:pic>
      <p:grpSp>
        <p:nvGrpSpPr>
          <p:cNvPr id="12" name="Group 11">
            <a:extLst>
              <a:ext uri="{FF2B5EF4-FFF2-40B4-BE49-F238E27FC236}">
                <a16:creationId xmlns:a16="http://schemas.microsoft.com/office/drawing/2014/main" id="{CB98D60A-E263-56C3-E36C-D6CD91FE59B3}"/>
              </a:ext>
            </a:extLst>
          </p:cNvPr>
          <p:cNvGrpSpPr/>
          <p:nvPr/>
        </p:nvGrpSpPr>
        <p:grpSpPr>
          <a:xfrm>
            <a:off x="6446477" y="1369482"/>
            <a:ext cx="5742348" cy="5488518"/>
            <a:chOff x="6446477" y="1369482"/>
            <a:chExt cx="5742348" cy="5488518"/>
          </a:xfrm>
        </p:grpSpPr>
        <p:pic>
          <p:nvPicPr>
            <p:cNvPr id="24" name="Picture 23" descr="Icon&#10;&#10;Description automatically generated">
              <a:extLst>
                <a:ext uri="{FF2B5EF4-FFF2-40B4-BE49-F238E27FC236}">
                  <a16:creationId xmlns:a16="http://schemas.microsoft.com/office/drawing/2014/main" id="{D192642E-A814-61D7-8BCF-A1A599505B7C}"/>
                </a:ext>
              </a:extLst>
            </p:cNvPr>
            <p:cNvPicPr>
              <a:picLocks noChangeAspect="1"/>
            </p:cNvPicPr>
            <p:nvPr/>
          </p:nvPicPr>
          <p:blipFill>
            <a:blip r:embed="rId9"/>
            <a:srcRect r="16437" b="20181"/>
            <a:stretch>
              <a:fillRect/>
            </a:stretch>
          </p:blipFill>
          <p:spPr>
            <a:xfrm>
              <a:off x="6446477" y="1369482"/>
              <a:ext cx="5742348" cy="5488518"/>
            </a:xfrm>
            <a:custGeom>
              <a:avLst/>
              <a:gdLst>
                <a:gd name="connsiteX0" fmla="*/ 0 w 5742348"/>
                <a:gd name="connsiteY0" fmla="*/ 0 h 5488518"/>
                <a:gd name="connsiteX1" fmla="*/ 5742348 w 5742348"/>
                <a:gd name="connsiteY1" fmla="*/ 0 h 5488518"/>
                <a:gd name="connsiteX2" fmla="*/ 5742348 w 5742348"/>
                <a:gd name="connsiteY2" fmla="*/ 5488518 h 5488518"/>
                <a:gd name="connsiteX3" fmla="*/ 0 w 5742348"/>
                <a:gd name="connsiteY3" fmla="*/ 5488518 h 5488518"/>
              </a:gdLst>
              <a:ahLst/>
              <a:cxnLst>
                <a:cxn ang="0">
                  <a:pos x="connsiteX0" y="connsiteY0"/>
                </a:cxn>
                <a:cxn ang="0">
                  <a:pos x="connsiteX1" y="connsiteY1"/>
                </a:cxn>
                <a:cxn ang="0">
                  <a:pos x="connsiteX2" y="connsiteY2"/>
                </a:cxn>
                <a:cxn ang="0">
                  <a:pos x="connsiteX3" y="connsiteY3"/>
                </a:cxn>
              </a:cxnLst>
              <a:rect l="l" t="t" r="r" b="b"/>
              <a:pathLst>
                <a:path w="5742348" h="5488518">
                  <a:moveTo>
                    <a:pt x="0" y="0"/>
                  </a:moveTo>
                  <a:lnTo>
                    <a:pt x="5742348" y="0"/>
                  </a:lnTo>
                  <a:lnTo>
                    <a:pt x="5742348" y="5488518"/>
                  </a:lnTo>
                  <a:lnTo>
                    <a:pt x="0" y="5488518"/>
                  </a:lnTo>
                  <a:close/>
                </a:path>
              </a:pathLst>
            </a:custGeom>
          </p:spPr>
        </p:pic>
        <p:sp>
          <p:nvSpPr>
            <p:cNvPr id="10" name="Rectangle 9">
              <a:extLst>
                <a:ext uri="{FF2B5EF4-FFF2-40B4-BE49-F238E27FC236}">
                  <a16:creationId xmlns:a16="http://schemas.microsoft.com/office/drawing/2014/main" id="{958F5C9A-C650-740A-8FAC-D1A607E8C126}"/>
                </a:ext>
              </a:extLst>
            </p:cNvPr>
            <p:cNvSpPr/>
            <p:nvPr/>
          </p:nvSpPr>
          <p:spPr>
            <a:xfrm>
              <a:off x="12065000" y="6743700"/>
              <a:ext cx="123825" cy="114300"/>
            </a:xfrm>
            <a:prstGeom prst="rect">
              <a:avLst/>
            </a:prstGeom>
            <a:solidFill>
              <a:srgbClr val="19B8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994844" y="4232581"/>
            <a:ext cx="1245868" cy="476361"/>
          </a:xfrm>
          <a:prstGeom prst="rect">
            <a:avLst/>
          </a:prstGeom>
        </p:spPr>
      </p:pic>
      <p:pic>
        <p:nvPicPr>
          <p:cNvPr id="30" name="Graphic 29">
            <a:extLst>
              <a:ext uri="{FF2B5EF4-FFF2-40B4-BE49-F238E27FC236}">
                <a16:creationId xmlns:a16="http://schemas.microsoft.com/office/drawing/2014/main" id="{D8BEE5CD-4FE2-9A70-EA3C-BB7C8696D70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306053" y="1851105"/>
            <a:ext cx="1734614" cy="508422"/>
          </a:xfrm>
          <a:prstGeom prst="rect">
            <a:avLst/>
          </a:prstGeom>
        </p:spPr>
      </p:pic>
    </p:spTree>
    <p:extLst>
      <p:ext uri="{BB962C8B-B14F-4D97-AF65-F5344CB8AC3E}">
        <p14:creationId xmlns:p14="http://schemas.microsoft.com/office/powerpoint/2010/main" val="414664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Title and Subtitle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9789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Title, Subtitle, and Content</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19345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Comparison</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5209"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194288"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Rectangle 14">
            <a:extLst>
              <a:ext uri="{FF2B5EF4-FFF2-40B4-BE49-F238E27FC236}">
                <a16:creationId xmlns:a16="http://schemas.microsoft.com/office/drawing/2014/main" id="{EEE4102C-3EB5-4275-B64E-09C0194B58F4}"/>
              </a:ext>
              <a:ext uri="{C183D7F6-B498-43B3-948B-1728B52AA6E4}">
                <adec:decorative xmlns:adec="http://schemas.microsoft.com/office/drawing/2017/decorative" val="1"/>
              </a:ext>
            </a:extLst>
          </p:cNvPr>
          <p:cNvSpPr/>
          <p:nvPr/>
        </p:nvSpPr>
        <p:spPr>
          <a:xfrm>
            <a:off x="605209" y="1595176"/>
            <a:ext cx="5372258"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6409405A-7578-4459-BA8B-C3DAFA1DAE81}"/>
              </a:ext>
              <a:ext uri="{C183D7F6-B498-43B3-948B-1728B52AA6E4}">
                <adec:decorative xmlns:adec="http://schemas.microsoft.com/office/drawing/2017/decorative" val="1"/>
              </a:ext>
            </a:extLst>
          </p:cNvPr>
          <p:cNvSpPr/>
          <p:nvPr/>
        </p:nvSpPr>
        <p:spPr>
          <a:xfrm>
            <a:off x="6194287" y="1595176"/>
            <a:ext cx="5372258" cy="45719"/>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ED0621DA-9747-8FD6-F8BF-D0267000DAF5}"/>
              </a:ext>
            </a:extLst>
          </p:cNvPr>
          <p:cNvGrpSpPr/>
          <p:nvPr/>
        </p:nvGrpSpPr>
        <p:grpSpPr>
          <a:xfrm>
            <a:off x="0" y="6450012"/>
            <a:ext cx="12188825" cy="407988"/>
            <a:chOff x="0" y="6450012"/>
            <a:chExt cx="12188825" cy="407988"/>
          </a:xfrm>
        </p:grpSpPr>
        <p:sp>
          <p:nvSpPr>
            <p:cNvPr id="10" name="Freeform: Shape 9">
              <a:extLst>
                <a:ext uri="{FF2B5EF4-FFF2-40B4-BE49-F238E27FC236}">
                  <a16:creationId xmlns:a16="http://schemas.microsoft.com/office/drawing/2014/main" id="{59FE0986-62DC-9B77-7D79-D27065DCFBE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9E995D88-9B4E-1E89-CC17-C4D151DDCEE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FE401916-EBB1-5DCF-67D2-50DD2B7CDD37}"/>
              </a:ext>
              <a:ext uri="{C183D7F6-B498-43B3-948B-1728B52AA6E4}">
                <adec:decorative xmlns:adec="http://schemas.microsoft.com/office/drawing/2017/decorative" val="1"/>
              </a:ext>
            </a:extLst>
          </p:cNvPr>
          <p:cNvSpPr/>
          <p:nvPr userDrawn="1"/>
        </p:nvSpPr>
        <p:spPr>
          <a:xfrm>
            <a:off x="605209" y="1595176"/>
            <a:ext cx="5372258"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0CC776D0-51CF-7740-F822-5D3AF81765B9}"/>
              </a:ext>
              <a:ext uri="{C183D7F6-B498-43B3-948B-1728B52AA6E4}">
                <adec:decorative xmlns:adec="http://schemas.microsoft.com/office/drawing/2017/decorative" val="1"/>
              </a:ext>
            </a:extLst>
          </p:cNvPr>
          <p:cNvSpPr/>
          <p:nvPr userDrawn="1"/>
        </p:nvSpPr>
        <p:spPr>
          <a:xfrm>
            <a:off x="6194287" y="1595176"/>
            <a:ext cx="537225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18750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493522"/>
            <a:ext cx="5044347" cy="419098"/>
          </a:xfrm>
          <a:noFill/>
        </p:spPr>
        <p:txBody>
          <a:bodyPr vert="horz" lIns="0" tIns="91440" rIns="457200" bIns="91440" rtlCol="0" anchor="t">
            <a:noAutofit/>
          </a:bodyPr>
          <a:lstStyle>
            <a:lvl1pPr>
              <a:defRPr lang="en-US" dirty="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2866" y="1973243"/>
            <a:ext cx="5044347" cy="45719"/>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110087"/>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3" y="1493522"/>
            <a:ext cx="5071595" cy="419098"/>
          </a:xfrm>
          <a:noFill/>
        </p:spPr>
        <p:txBody>
          <a:bodyPr vert="horz" lIns="0" tIns="91440" rIns="457200" bIns="91440" rtlCol="0" anchor="t">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6551981" y="1973243"/>
            <a:ext cx="5044347"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50" y="2110348"/>
            <a:ext cx="5071595" cy="354376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31D63F5-9782-49C9-CC65-AB087DB73B6F}"/>
              </a:ext>
            </a:extLst>
          </p:cNvPr>
          <p:cNvGrpSpPr/>
          <p:nvPr/>
        </p:nvGrpSpPr>
        <p:grpSpPr>
          <a:xfrm>
            <a:off x="0" y="6450012"/>
            <a:ext cx="12188825" cy="407988"/>
            <a:chOff x="0" y="6450012"/>
            <a:chExt cx="12188825" cy="407988"/>
          </a:xfrm>
        </p:grpSpPr>
        <p:sp>
          <p:nvSpPr>
            <p:cNvPr id="18" name="Freeform: Shape 17">
              <a:extLst>
                <a:ext uri="{FF2B5EF4-FFF2-40B4-BE49-F238E27FC236}">
                  <a16:creationId xmlns:a16="http://schemas.microsoft.com/office/drawing/2014/main" id="{96108EE6-AE39-DB39-EE83-28AF71612BD5}"/>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9D93CFCB-D8C2-CC21-0DE3-0CC9E8569AC9}"/>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B6CD81F7-98B6-1617-ADA5-5D3DD5703270}"/>
              </a:ext>
              <a:ext uri="{C183D7F6-B498-43B3-948B-1728B52AA6E4}">
                <adec:decorative xmlns:adec="http://schemas.microsoft.com/office/drawing/2017/decorative" val="1"/>
              </a:ext>
            </a:extLst>
          </p:cNvPr>
          <p:cNvSpPr/>
          <p:nvPr userDrawn="1"/>
        </p:nvSpPr>
        <p:spPr>
          <a:xfrm>
            <a:off x="592866" y="1973243"/>
            <a:ext cx="50443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12AAD7D0-9F16-0BE6-0153-8832C6979AEC}"/>
              </a:ext>
              <a:ext uri="{C183D7F6-B498-43B3-948B-1728B52AA6E4}">
                <adec:decorative xmlns:adec="http://schemas.microsoft.com/office/drawing/2017/decorative" val="1"/>
              </a:ext>
            </a:extLst>
          </p:cNvPr>
          <p:cNvSpPr/>
          <p:nvPr userDrawn="1"/>
        </p:nvSpPr>
        <p:spPr>
          <a:xfrm>
            <a:off x="6551981" y="1973243"/>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Tree>
    <p:extLst>
      <p:ext uri="{BB962C8B-B14F-4D97-AF65-F5344CB8AC3E}">
        <p14:creationId xmlns:p14="http://schemas.microsoft.com/office/powerpoint/2010/main" val="350793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21934"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p:nvSpPr>
        <p:spPr>
          <a:xfrm>
            <a:off x="592866" y="1906587"/>
            <a:ext cx="3534634" cy="50246"/>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1943436"/>
            <a:ext cx="3521934"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351654" y="1599646"/>
            <a:ext cx="3490596"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p:nvSpPr>
        <p:spPr>
          <a:xfrm>
            <a:off x="4345304" y="1906587"/>
            <a:ext cx="3534634" cy="50246"/>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351654" y="1943437"/>
            <a:ext cx="3490596"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72342" y="1600200"/>
            <a:ext cx="3522758"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p:nvSpPr>
        <p:spPr>
          <a:xfrm>
            <a:off x="8078692" y="1906587"/>
            <a:ext cx="3534634" cy="50246"/>
          </a:xfrm>
          <a:prstGeom prst="rect">
            <a:avLst/>
          </a:prstGeom>
          <a:solidFill>
            <a:srgbClr val="06CAA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072342" y="1965739"/>
            <a:ext cx="3522758" cy="3597060"/>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grpSp>
        <p:nvGrpSpPr>
          <p:cNvPr id="15" name="Group 14">
            <a:extLst>
              <a:ext uri="{FF2B5EF4-FFF2-40B4-BE49-F238E27FC236}">
                <a16:creationId xmlns:a16="http://schemas.microsoft.com/office/drawing/2014/main" id="{E7FF1589-45BF-0543-C0D0-EC6388100B39}"/>
              </a:ext>
            </a:extLst>
          </p:cNvPr>
          <p:cNvGrpSpPr/>
          <p:nvPr/>
        </p:nvGrpSpPr>
        <p:grpSpPr>
          <a:xfrm>
            <a:off x="0" y="6450012"/>
            <a:ext cx="12188825" cy="407988"/>
            <a:chOff x="0" y="6450012"/>
            <a:chExt cx="12188825" cy="407988"/>
          </a:xfrm>
        </p:grpSpPr>
        <p:sp>
          <p:nvSpPr>
            <p:cNvPr id="16" name="Freeform: Shape 15">
              <a:extLst>
                <a:ext uri="{FF2B5EF4-FFF2-40B4-BE49-F238E27FC236}">
                  <a16:creationId xmlns:a16="http://schemas.microsoft.com/office/drawing/2014/main" id="{513074ED-D002-1C97-C413-49C5732B626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D108E435-7FED-C295-D9BC-0D6EF05DF2B0}"/>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3AE67361-DDAC-7BFD-9284-326AF5025CF7}"/>
              </a:ext>
              <a:ext uri="{C183D7F6-B498-43B3-948B-1728B52AA6E4}">
                <adec:decorative xmlns:adec="http://schemas.microsoft.com/office/drawing/2017/decorative" val="1"/>
              </a:ext>
            </a:extLst>
          </p:cNvPr>
          <p:cNvSpPr/>
          <p:nvPr userDrawn="1"/>
        </p:nvSpPr>
        <p:spPr>
          <a:xfrm>
            <a:off x="592866" y="1906587"/>
            <a:ext cx="3534634" cy="502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592D7265-5927-1045-F1D2-21FB0CD2DE83}"/>
              </a:ext>
              <a:ext uri="{C183D7F6-B498-43B3-948B-1728B52AA6E4}">
                <adec:decorative xmlns:adec="http://schemas.microsoft.com/office/drawing/2017/decorative" val="1"/>
              </a:ext>
            </a:extLst>
          </p:cNvPr>
          <p:cNvSpPr/>
          <p:nvPr userDrawn="1"/>
        </p:nvSpPr>
        <p:spPr>
          <a:xfrm>
            <a:off x="4345304" y="1906587"/>
            <a:ext cx="3534634"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Rectangle 19">
            <a:extLst>
              <a:ext uri="{FF2B5EF4-FFF2-40B4-BE49-F238E27FC236}">
                <a16:creationId xmlns:a16="http://schemas.microsoft.com/office/drawing/2014/main" id="{F61D1F6E-CCE7-5758-0E9C-90D3B36E290A}"/>
              </a:ext>
              <a:ext uri="{C183D7F6-B498-43B3-948B-1728B52AA6E4}">
                <adec:decorative xmlns:adec="http://schemas.microsoft.com/office/drawing/2017/decorative" val="1"/>
              </a:ext>
            </a:extLst>
          </p:cNvPr>
          <p:cNvSpPr/>
          <p:nvPr userDrawn="1"/>
        </p:nvSpPr>
        <p:spPr>
          <a:xfrm>
            <a:off x="8078692" y="1906587"/>
            <a:ext cx="3534634"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6225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6"/>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grpSp>
        <p:nvGrpSpPr>
          <p:cNvPr id="12" name="Group 11">
            <a:extLst>
              <a:ext uri="{FF2B5EF4-FFF2-40B4-BE49-F238E27FC236}">
                <a16:creationId xmlns:a16="http://schemas.microsoft.com/office/drawing/2014/main" id="{DA85D36A-FEE1-3D0C-F899-C272CF89D0A3}"/>
              </a:ext>
            </a:extLst>
          </p:cNvPr>
          <p:cNvGrpSpPr/>
          <p:nvPr userDrawn="1"/>
        </p:nvGrpSpPr>
        <p:grpSpPr>
          <a:xfrm>
            <a:off x="0" y="6450012"/>
            <a:ext cx="12188825" cy="407988"/>
            <a:chOff x="0" y="6450012"/>
            <a:chExt cx="12188825" cy="407988"/>
          </a:xfrm>
        </p:grpSpPr>
        <p:sp>
          <p:nvSpPr>
            <p:cNvPr id="14" name="Freeform: Shape 13">
              <a:extLst>
                <a:ext uri="{FF2B5EF4-FFF2-40B4-BE49-F238E27FC236}">
                  <a16:creationId xmlns:a16="http://schemas.microsoft.com/office/drawing/2014/main" id="{AED13062-43F4-CD40-543A-281063D40B42}"/>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B7049A5-B605-6A71-0536-192C501B4B4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45277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rgbClr val="0015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90962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17014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Icon layout">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ACF2E0F7-A3BA-280D-83B0-0F1A371F229F}"/>
              </a:ext>
            </a:extLst>
          </p:cNvPr>
          <p:cNvPicPr>
            <a:picLocks noChangeAspect="1"/>
          </p:cNvPicPr>
          <p:nvPr userDrawn="1"/>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6D4A00B0-A11D-E5BF-5B46-035B7E0B4D2C}"/>
              </a:ext>
            </a:extLst>
          </p:cNvPr>
          <p:cNvPicPr>
            <a:picLocks noChangeAspect="1"/>
          </p:cNvPicPr>
          <p:nvPr userDrawn="1"/>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A37B497B-D77A-2CC4-6F14-58E7A3BBE2DD}"/>
              </a:ext>
            </a:extLst>
          </p:cNvPr>
          <p:cNvPicPr>
            <a:picLocks noChangeAspect="1"/>
          </p:cNvPicPr>
          <p:nvPr userDrawn="1"/>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0" name="Picture 19" descr="Icon&#10;&#10;Description automatically generated">
            <a:extLst>
              <a:ext uri="{FF2B5EF4-FFF2-40B4-BE49-F238E27FC236}">
                <a16:creationId xmlns:a16="http://schemas.microsoft.com/office/drawing/2014/main" id="{D7DA4972-A370-E3E9-5563-928D0D3A4325}"/>
              </a:ext>
            </a:extLst>
          </p:cNvPr>
          <p:cNvPicPr>
            <a:picLocks noChangeAspect="1"/>
          </p:cNvPicPr>
          <p:nvPr/>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1" name="Picture 20" descr="Icon&#10;&#10;Description automatically generated">
            <a:extLst>
              <a:ext uri="{FF2B5EF4-FFF2-40B4-BE49-F238E27FC236}">
                <a16:creationId xmlns:a16="http://schemas.microsoft.com/office/drawing/2014/main" id="{A49940B1-EBED-B0CE-2D1D-5B62CB0CE41F}"/>
              </a:ext>
            </a:extLst>
          </p:cNvPr>
          <p:cNvPicPr>
            <a:picLocks noChangeAspect="1"/>
          </p:cNvPicPr>
          <p:nvPr/>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AF769A40-F60B-9543-3090-C7E1C1AC6970}"/>
              </a:ext>
            </a:extLst>
          </p:cNvPr>
          <p:cNvPicPr>
            <a:picLocks noChangeAspect="1"/>
          </p:cNvPicPr>
          <p:nvPr/>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Three Icons with Text </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98195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7567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8389381"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022"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39173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5476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Icon layout">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3B38ABD2-4F27-8F7A-BDC5-772B2C241096}"/>
              </a:ext>
            </a:extLst>
          </p:cNvPr>
          <p:cNvPicPr>
            <a:picLocks noChangeAspect="1"/>
          </p:cNvPicPr>
          <p:nvPr userDrawn="1"/>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E2F61A7C-CF01-1550-CAAB-C8955DF61A5A}"/>
              </a:ext>
            </a:extLst>
          </p:cNvPr>
          <p:cNvPicPr>
            <a:picLocks noChangeAspect="1"/>
          </p:cNvPicPr>
          <p:nvPr userDrawn="1"/>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32" name="Picture 31" descr="Icon&#10;&#10;Description automatically generated">
            <a:extLst>
              <a:ext uri="{FF2B5EF4-FFF2-40B4-BE49-F238E27FC236}">
                <a16:creationId xmlns:a16="http://schemas.microsoft.com/office/drawing/2014/main" id="{AD1100F8-6575-360F-07CD-4A7CD529EF9A}"/>
              </a:ext>
            </a:extLst>
          </p:cNvPr>
          <p:cNvPicPr>
            <a:picLocks noChangeAspect="1"/>
          </p:cNvPicPr>
          <p:nvPr userDrawn="1"/>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34" name="Picture 33" descr="Icon&#10;&#10;Description automatically generated">
            <a:extLst>
              <a:ext uri="{FF2B5EF4-FFF2-40B4-BE49-F238E27FC236}">
                <a16:creationId xmlns:a16="http://schemas.microsoft.com/office/drawing/2014/main" id="{49DC5E67-1A54-304E-254F-7ED87F876C06}"/>
              </a:ext>
            </a:extLst>
          </p:cNvPr>
          <p:cNvPicPr>
            <a:picLocks noChangeAspect="1"/>
          </p:cNvPicPr>
          <p:nvPr userDrawn="1"/>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0FAC6D98-296A-90D4-054D-E8883D179197}"/>
              </a:ext>
            </a:extLst>
          </p:cNvPr>
          <p:cNvPicPr>
            <a:picLocks noChangeAspect="1"/>
          </p:cNvPicPr>
          <p:nvPr/>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188D2A90-88D7-DC11-7A1D-B2560DCCFF25}"/>
              </a:ext>
            </a:extLst>
          </p:cNvPr>
          <p:cNvPicPr>
            <a:picLocks noChangeAspect="1"/>
          </p:cNvPicPr>
          <p:nvPr/>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8F566374-04D4-1D7D-5CAA-A2610A34A164}"/>
              </a:ext>
            </a:extLst>
          </p:cNvPr>
          <p:cNvPicPr>
            <a:picLocks noChangeAspect="1"/>
          </p:cNvPicPr>
          <p:nvPr/>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63B7278F-3C0D-8072-B10D-DB5718897CBD}"/>
              </a:ext>
            </a:extLst>
          </p:cNvPr>
          <p:cNvPicPr>
            <a:picLocks noChangeAspect="1"/>
          </p:cNvPicPr>
          <p:nvPr/>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065828"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07012"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62179"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69444"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894"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307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782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182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19233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Icon layout">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35" name="Picture 34" descr="Icon&#10;&#10;Description automatically generated">
            <a:extLst>
              <a:ext uri="{FF2B5EF4-FFF2-40B4-BE49-F238E27FC236}">
                <a16:creationId xmlns:a16="http://schemas.microsoft.com/office/drawing/2014/main" id="{5911B52D-3629-FAC9-0496-9B5F0D7901B1}"/>
              </a:ext>
            </a:extLst>
          </p:cNvPr>
          <p:cNvPicPr>
            <a:picLocks noChangeAspect="1"/>
          </p:cNvPicPr>
          <p:nvPr/>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38" name="Picture 37" descr="Icon&#10;&#10;Description automatically generated">
            <a:extLst>
              <a:ext uri="{FF2B5EF4-FFF2-40B4-BE49-F238E27FC236}">
                <a16:creationId xmlns:a16="http://schemas.microsoft.com/office/drawing/2014/main" id="{FEE53967-8A4C-1884-967E-C33CF2B7D391}"/>
              </a:ext>
            </a:extLst>
          </p:cNvPr>
          <p:cNvPicPr>
            <a:picLocks noChangeAspect="1"/>
          </p:cNvPicPr>
          <p:nvPr/>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41" name="Picture 40" descr="Icon&#10;&#10;Description automatically generated">
            <a:extLst>
              <a:ext uri="{FF2B5EF4-FFF2-40B4-BE49-F238E27FC236}">
                <a16:creationId xmlns:a16="http://schemas.microsoft.com/office/drawing/2014/main" id="{B4849AF9-E7D7-EADC-16B8-CD6ABC148430}"/>
              </a:ext>
            </a:extLst>
          </p:cNvPr>
          <p:cNvPicPr>
            <a:picLocks noChangeAspect="1"/>
          </p:cNvPicPr>
          <p:nvPr/>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47" name="Picture 46" descr="Icon&#10;&#10;Description automatically generated">
            <a:extLst>
              <a:ext uri="{FF2B5EF4-FFF2-40B4-BE49-F238E27FC236}">
                <a16:creationId xmlns:a16="http://schemas.microsoft.com/office/drawing/2014/main" id="{8ABDEC1D-CE87-18EC-576F-BD6B9C3F22E7}"/>
              </a:ext>
            </a:extLst>
          </p:cNvPr>
          <p:cNvPicPr>
            <a:picLocks noChangeAspect="1"/>
          </p:cNvPicPr>
          <p:nvPr/>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49" name="Picture 48" descr="Icon&#10;&#10;Description automatically generated">
            <a:extLst>
              <a:ext uri="{FF2B5EF4-FFF2-40B4-BE49-F238E27FC236}">
                <a16:creationId xmlns:a16="http://schemas.microsoft.com/office/drawing/2014/main" id="{CBE5D1C5-3757-96C3-1907-E7352F0589BC}"/>
              </a:ext>
            </a:extLst>
          </p:cNvPr>
          <p:cNvPicPr>
            <a:picLocks noChangeAspect="1"/>
          </p:cNvPicPr>
          <p:nvPr/>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946885"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06239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0014"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264012"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41228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162950"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27845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3960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5128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628353"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202763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12464"/>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12464"/>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35457"/>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12464"/>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35457"/>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12464"/>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35457"/>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12464"/>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35457"/>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06791"/>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00756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03437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EB036B5-DF66-98E8-A0FE-41BB5F415DB5}"/>
              </a:ext>
            </a:extLst>
          </p:cNvPr>
          <p:cNvSpPr/>
          <p:nvPr userDrawn="1"/>
        </p:nvSpPr>
        <p:spPr>
          <a:xfrm>
            <a:off x="608010" y="3147767"/>
            <a:ext cx="5885385" cy="3253034"/>
          </a:xfrm>
          <a:prstGeom prst="rect">
            <a:avLst/>
          </a:prstGeom>
          <a:solidFill>
            <a:srgbClr val="B100B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FC36DE29-9318-92C0-69FE-FDF89A21759C}"/>
              </a:ext>
            </a:extLst>
          </p:cNvPr>
          <p:cNvSpPr/>
          <p:nvPr userDrawn="1"/>
        </p:nvSpPr>
        <p:spPr>
          <a:xfrm>
            <a:off x="7008814"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OUTLINE DOC | July 14</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7008814"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
        <p:nvSpPr>
          <p:cNvPr id="10" name="Text Placeholder 4">
            <a:extLst>
              <a:ext uri="{FF2B5EF4-FFF2-40B4-BE49-F238E27FC236}">
                <a16:creationId xmlns:a16="http://schemas.microsoft.com/office/drawing/2014/main" id="{9D3525F1-DDA8-A98D-EA8D-934A34622D35}"/>
              </a:ext>
            </a:extLst>
          </p:cNvPr>
          <p:cNvSpPr>
            <a:spLocks noGrp="1"/>
          </p:cNvSpPr>
          <p:nvPr>
            <p:ph type="body" sz="quarter" idx="11" hasCustomPrompt="1"/>
          </p:nvPr>
        </p:nvSpPr>
        <p:spPr>
          <a:xfrm>
            <a:off x="608011" y="457200"/>
            <a:ext cx="5885386" cy="2971799"/>
          </a:xfrm>
          <a:solidFill>
            <a:srgbClr val="B100B1"/>
          </a:solidFill>
        </p:spPr>
        <p:txBody>
          <a:bodyPr vert="horz" lIns="274320" tIns="274320" rIns="274320" bIns="274320" rtlCol="0">
            <a:normAutofit/>
          </a:bodyPr>
          <a:lstStyle>
            <a:lvl1pPr>
              <a:defRPr lang="en-US" smtClean="0">
                <a:solidFill>
                  <a:schemeClr val="tx1"/>
                </a:solidFill>
                <a:latin typeface="+mj-lt"/>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Add visual notes here</a:t>
            </a:r>
          </a:p>
        </p:txBody>
      </p:sp>
      <p:sp>
        <p:nvSpPr>
          <p:cNvPr id="11" name="Rectangle 10">
            <a:extLst>
              <a:ext uri="{FF2B5EF4-FFF2-40B4-BE49-F238E27FC236}">
                <a16:creationId xmlns:a16="http://schemas.microsoft.com/office/drawing/2014/main" id="{785AF339-19EC-72AE-D792-4F3556F8EDB6}"/>
              </a:ext>
            </a:extLst>
          </p:cNvPr>
          <p:cNvSpPr/>
          <p:nvPr userDrawn="1"/>
        </p:nvSpPr>
        <p:spPr>
          <a:xfrm>
            <a:off x="1335116" y="3429000"/>
            <a:ext cx="4431176" cy="249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210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FC36DE29-9318-92C0-69FE-FDF89A21759C}"/>
              </a:ext>
            </a:extLst>
          </p:cNvPr>
          <p:cNvSpPr/>
          <p:nvPr userDrawn="1"/>
        </p:nvSpPr>
        <p:spPr>
          <a:xfrm>
            <a:off x="12460708"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a:t>
            </a:r>
            <a:r>
              <a:rPr lang="en-US" sz="1200" cap="all" baseline="0" err="1">
                <a:solidFill>
                  <a:schemeClr val="tx1"/>
                </a:solidFill>
                <a:latin typeface="Metropolis Semi Bold" panose="00000700000000000000" pitchFamily="2" charset="0"/>
              </a:rPr>
              <a:t>slidemap</a:t>
            </a:r>
            <a:r>
              <a:rPr lang="en-US" sz="1200" cap="all" baseline="0">
                <a:solidFill>
                  <a:schemeClr val="tx1"/>
                </a:solidFill>
                <a:latin typeface="Metropolis Semi Bold" panose="00000700000000000000" pitchFamily="2" charset="0"/>
              </a:rPr>
              <a:t> | July 12</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12460708"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Tree>
    <p:extLst>
      <p:ext uri="{BB962C8B-B14F-4D97-AF65-F5344CB8AC3E}">
        <p14:creationId xmlns:p14="http://schemas.microsoft.com/office/powerpoint/2010/main" val="248074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each">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2D96E47-0F86-76BB-0D6C-B456187E192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24880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Te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F2D22E-1DA6-0417-D3D2-864A057FE2E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16623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urp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05005B9-0ADF-CB52-16B1-0FA3CABF3F9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217136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ank You / Clos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C241C-9D6A-D5B5-1328-F1A9B8542666}"/>
              </a:ext>
            </a:extLst>
          </p:cNvPr>
          <p:cNvPicPr>
            <a:picLocks noChangeAspect="1"/>
          </p:cNvPicPr>
          <p:nvPr/>
        </p:nvPicPr>
        <p:blipFill>
          <a:blip r:embed="rId2"/>
          <a:srcRect/>
          <a:stretch/>
        </p:blipFill>
        <p:spPr>
          <a:xfrm>
            <a:off x="0" y="893"/>
            <a:ext cx="12188824" cy="6856214"/>
          </a:xfrm>
          <a:prstGeom prst="rect">
            <a:avLst/>
          </a:prstGeom>
        </p:spPr>
      </p:pic>
      <p:pic>
        <p:nvPicPr>
          <p:cNvPr id="3" name="Graphic 2">
            <a:extLst>
              <a:ext uri="{FF2B5EF4-FFF2-40B4-BE49-F238E27FC236}">
                <a16:creationId xmlns:a16="http://schemas.microsoft.com/office/drawing/2014/main" id="{FA2C4A69-A985-657E-D705-A4913177B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TextBox 10">
            <a:extLst>
              <a:ext uri="{FF2B5EF4-FFF2-40B4-BE49-F238E27FC236}">
                <a16:creationId xmlns:a16="http://schemas.microsoft.com/office/drawing/2014/main" id="{4601DA24-534E-47F2-ADB9-E8234A0707C4}"/>
              </a:ext>
            </a:extLst>
          </p:cNvPr>
          <p:cNvSpPr txBox="1"/>
          <p:nvPr/>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pic>
        <p:nvPicPr>
          <p:cNvPr id="6" name="Graphic 5">
            <a:extLst>
              <a:ext uri="{FF2B5EF4-FFF2-40B4-BE49-F238E27FC236}">
                <a16:creationId xmlns:a16="http://schemas.microsoft.com/office/drawing/2014/main" id="{5FA7BA3F-5320-3CD0-7EB5-CF8E7020B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2F37441B-4774-5CC8-959C-381D4BE4A635}"/>
              </a:ext>
            </a:extLst>
          </p:cNvPr>
          <p:cNvSpPr txBox="1"/>
          <p:nvPr userDrawn="1"/>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30993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62545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05454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VMworld2021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EBC-E35E-2844-88EB-6382C5BD44B2}"/>
              </a:ext>
            </a:extLst>
          </p:cNvPr>
          <p:cNvSpPr>
            <a:spLocks noGrp="1"/>
          </p:cNvSpPr>
          <p:nvPr>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C312B300-8136-1A46-B8B4-4E027C406D3A}"/>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953D6B61-F419-BC42-9946-6DC615CAEBA0}"/>
              </a:ext>
            </a:extLst>
          </p:cNvPr>
          <p:cNvSpPr>
            <a:spLocks noGrp="1"/>
          </p:cNvSpPr>
          <p:nvPr>
            <p:ph type="sldNum" sz="quarter" idx="11"/>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259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410215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theme" Target="../theme/theme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7" r:id="rId52"/>
    <p:sldLayoutId id="2147484088" r:id="rId53"/>
    <p:sldLayoutId id="2147484089" r:id="rId54"/>
    <p:sldLayoutId id="2147484130" r:id="rId55"/>
    <p:sldLayoutId id="2147484131" r:id="rId56"/>
    <p:sldLayoutId id="2147484132"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932455"/>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hyperlink" Target="https://onevmw.sharepoint.com/:f:/t/UKISETeam/EpFm-LnJrmRCljNOSoWOHfoB83mluIVzdanF6zmUfP7MaQ?e=40X5WA" TargetMode="External"/><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hyperlink" Target="https://onevmw.sharepoint.com/:f:/r/teams/UKISETeam/Shared%20Documents/General/Aria%20Operations%20-%20Operationalise%20Aria/Custom%20Aria%20Ops%20Content?csf=1&amp;web=1&amp;e=PmZf8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63.sv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62.png"/><Relationship Id="rId2" Type="http://schemas.openxmlformats.org/officeDocument/2006/relationships/notesSlide" Target="../notesSlides/notesSlide12.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image" Target="../media/image95.png"/><Relationship Id="rId1" Type="http://schemas.openxmlformats.org/officeDocument/2006/relationships/slideLayout" Target="../slideLayouts/slideLayout95.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svg"/><Relationship Id="rId32" Type="http://schemas.openxmlformats.org/officeDocument/2006/relationships/image" Target="../media/image97.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microsoft.com/office/2007/relationships/hdphoto" Target="../media/hdphoto1.wdp"/><Relationship Id="rId10" Type="http://schemas.openxmlformats.org/officeDocument/2006/relationships/image" Target="../media/image80.svg"/><Relationship Id="rId19" Type="http://schemas.openxmlformats.org/officeDocument/2006/relationships/image" Target="../media/image89.png"/><Relationship Id="rId31" Type="http://schemas.openxmlformats.org/officeDocument/2006/relationships/image" Target="../media/image96.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image" Target="../media/image64.png"/><Relationship Id="rId30"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notesSlide" Target="../notesSlides/notesSlide14.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0.xml"/><Relationship Id="rId6" Type="http://schemas.openxmlformats.org/officeDocument/2006/relationships/image" Target="../media/image102.svg"/><Relationship Id="rId11" Type="http://schemas.openxmlformats.org/officeDocument/2006/relationships/image" Target="../media/image107.svg"/><Relationship Id="rId5" Type="http://schemas.openxmlformats.org/officeDocument/2006/relationships/image" Target="../media/image101.png"/><Relationship Id="rId15" Type="http://schemas.openxmlformats.org/officeDocument/2006/relationships/image" Target="../media/image111.sv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svg"/><Relationship Id="rId9" Type="http://schemas.openxmlformats.org/officeDocument/2006/relationships/image" Target="../media/image105.svg"/><Relationship Id="rId1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22.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hyperlink" Target="https://blogs.vmware.com/management/2022/11/vmware-green-score-in-aria-operations-formerly-vrealize-operations.html" TargetMode="External"/><Relationship Id="rId4" Type="http://schemas.openxmlformats.org/officeDocument/2006/relationships/image" Target="../media/image122.png"/><Relationship Id="rId9" Type="http://schemas.openxmlformats.org/officeDocument/2006/relationships/hyperlink" Target="https://www.epa.gov/energy/greenhouse-gases-equivalencies-calculator-calculations-and-references#smartphones"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svg"/><Relationship Id="rId3" Type="http://schemas.openxmlformats.org/officeDocument/2006/relationships/image" Target="../media/image127.tiff"/><Relationship Id="rId7" Type="http://schemas.openxmlformats.org/officeDocument/2006/relationships/image" Target="../media/image131.svg"/><Relationship Id="rId12" Type="http://schemas.openxmlformats.org/officeDocument/2006/relationships/image" Target="../media/image136.png"/><Relationship Id="rId2" Type="http://schemas.openxmlformats.org/officeDocument/2006/relationships/notesSlide" Target="../notesSlides/notesSlide25.xml"/><Relationship Id="rId16" Type="http://schemas.openxmlformats.org/officeDocument/2006/relationships/image" Target="../media/image140.png"/><Relationship Id="rId1" Type="http://schemas.openxmlformats.org/officeDocument/2006/relationships/slideLayout" Target="../slideLayouts/slideLayout19.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29.svg"/><Relationship Id="rId15" Type="http://schemas.openxmlformats.org/officeDocument/2006/relationships/image" Target="../media/image13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svg"/><Relationship Id="rId14" Type="http://schemas.openxmlformats.org/officeDocument/2006/relationships/image" Target="../media/image138.png"/></Relationships>
</file>

<file path=ppt/slides/_rels/slide26.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svg"/><Relationship Id="rId2" Type="http://schemas.openxmlformats.org/officeDocument/2006/relationships/notesSlide" Target="../notesSlides/notesSlide26.xml"/><Relationship Id="rId16" Type="http://schemas.openxmlformats.org/officeDocument/2006/relationships/image" Target="../media/image154.emf"/><Relationship Id="rId1" Type="http://schemas.openxmlformats.org/officeDocument/2006/relationships/slideLayout" Target="../slideLayouts/slideLayout20.xml"/><Relationship Id="rId6" Type="http://schemas.openxmlformats.org/officeDocument/2006/relationships/image" Target="../media/image144.sv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 Id="rId14" Type="http://schemas.openxmlformats.org/officeDocument/2006/relationships/image" Target="../media/image152.svg"/></Relationships>
</file>

<file path=ppt/slides/_rels/slide2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7.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0.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jpeg"/><Relationship Id="rId15" Type="http://schemas.openxmlformats.org/officeDocument/2006/relationships/image" Target="../media/image167.png"/><Relationship Id="rId23" Type="http://schemas.openxmlformats.org/officeDocument/2006/relationships/image" Target="../media/image175.jpe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jpe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28.xml.rels><?xml version="1.0" encoding="UTF-8" standalone="yes"?>
<Relationships xmlns="http://schemas.openxmlformats.org/package/2006/relationships"><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9" Type="http://schemas.openxmlformats.org/officeDocument/2006/relationships/image" Target="../media/image215.svg"/><Relationship Id="rId21" Type="http://schemas.openxmlformats.org/officeDocument/2006/relationships/image" Target="../media/image197.png"/><Relationship Id="rId34" Type="http://schemas.openxmlformats.org/officeDocument/2006/relationships/image" Target="../media/image210.png"/><Relationship Id="rId7" Type="http://schemas.openxmlformats.org/officeDocument/2006/relationships/image" Target="../media/image183.png"/><Relationship Id="rId2" Type="http://schemas.openxmlformats.org/officeDocument/2006/relationships/notesSlide" Target="../notesSlides/notesSlide28.xml"/><Relationship Id="rId16" Type="http://schemas.openxmlformats.org/officeDocument/2006/relationships/image" Target="../media/image192.svg"/><Relationship Id="rId20" Type="http://schemas.openxmlformats.org/officeDocument/2006/relationships/image" Target="../media/image196.png"/><Relationship Id="rId29" Type="http://schemas.openxmlformats.org/officeDocument/2006/relationships/image" Target="../media/image205.svg"/><Relationship Id="rId41" Type="http://schemas.openxmlformats.org/officeDocument/2006/relationships/image" Target="../media/image217.svg"/><Relationship Id="rId1" Type="http://schemas.openxmlformats.org/officeDocument/2006/relationships/slideLayout" Target="../slideLayouts/slideLayout20.xml"/><Relationship Id="rId6" Type="http://schemas.openxmlformats.org/officeDocument/2006/relationships/image" Target="../media/image182.svg"/><Relationship Id="rId11" Type="http://schemas.openxmlformats.org/officeDocument/2006/relationships/image" Target="../media/image187.png"/><Relationship Id="rId24" Type="http://schemas.openxmlformats.org/officeDocument/2006/relationships/image" Target="../media/image200.png"/><Relationship Id="rId32" Type="http://schemas.openxmlformats.org/officeDocument/2006/relationships/image" Target="../media/image208.png"/><Relationship Id="rId37" Type="http://schemas.openxmlformats.org/officeDocument/2006/relationships/image" Target="../media/image213.svg"/><Relationship Id="rId40" Type="http://schemas.openxmlformats.org/officeDocument/2006/relationships/image" Target="../media/image216.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png"/><Relationship Id="rId36" Type="http://schemas.openxmlformats.org/officeDocument/2006/relationships/image" Target="../media/image212.png"/><Relationship Id="rId10" Type="http://schemas.openxmlformats.org/officeDocument/2006/relationships/image" Target="../media/image186.svg"/><Relationship Id="rId19" Type="http://schemas.openxmlformats.org/officeDocument/2006/relationships/image" Target="../media/image195.png"/><Relationship Id="rId31" Type="http://schemas.openxmlformats.org/officeDocument/2006/relationships/image" Target="../media/image207.svg"/><Relationship Id="rId4" Type="http://schemas.openxmlformats.org/officeDocument/2006/relationships/image" Target="../media/image180.svg"/><Relationship Id="rId9" Type="http://schemas.openxmlformats.org/officeDocument/2006/relationships/image" Target="../media/image185.png"/><Relationship Id="rId14" Type="http://schemas.openxmlformats.org/officeDocument/2006/relationships/image" Target="../media/image190.svg"/><Relationship Id="rId22" Type="http://schemas.openxmlformats.org/officeDocument/2006/relationships/image" Target="../media/image198.png"/><Relationship Id="rId27" Type="http://schemas.openxmlformats.org/officeDocument/2006/relationships/image" Target="../media/image203.png"/><Relationship Id="rId30" Type="http://schemas.openxmlformats.org/officeDocument/2006/relationships/image" Target="../media/image206.png"/><Relationship Id="rId35" Type="http://schemas.openxmlformats.org/officeDocument/2006/relationships/image" Target="../media/image211.svg"/><Relationship Id="rId8" Type="http://schemas.openxmlformats.org/officeDocument/2006/relationships/image" Target="../media/image184.svg"/><Relationship Id="rId3" Type="http://schemas.openxmlformats.org/officeDocument/2006/relationships/image" Target="../media/image179.png"/><Relationship Id="rId12" Type="http://schemas.openxmlformats.org/officeDocument/2006/relationships/image" Target="../media/image188.svg"/><Relationship Id="rId17" Type="http://schemas.openxmlformats.org/officeDocument/2006/relationships/image" Target="../media/image193.png"/><Relationship Id="rId25" Type="http://schemas.openxmlformats.org/officeDocument/2006/relationships/image" Target="../media/image201.png"/><Relationship Id="rId33" Type="http://schemas.openxmlformats.org/officeDocument/2006/relationships/image" Target="../media/image209.svg"/><Relationship Id="rId38" Type="http://schemas.openxmlformats.org/officeDocument/2006/relationships/image" Target="../media/image214.png"/></Relationships>
</file>

<file path=ppt/slides/_rels/slide29.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3" Type="http://schemas.openxmlformats.org/officeDocument/2006/relationships/image" Target="../media/image218.png"/><Relationship Id="rId7" Type="http://schemas.openxmlformats.org/officeDocument/2006/relationships/image" Target="../media/image222.svg"/><Relationship Id="rId12" Type="http://schemas.openxmlformats.org/officeDocument/2006/relationships/image" Target="../media/image227.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18" Type="http://schemas.openxmlformats.org/officeDocument/2006/relationships/image" Target="../media/image243.svg"/><Relationship Id="rId3" Type="http://schemas.openxmlformats.org/officeDocument/2006/relationships/image" Target="../media/image229.png"/><Relationship Id="rId7" Type="http://schemas.openxmlformats.org/officeDocument/2006/relationships/image" Target="../media/image232.svg"/><Relationship Id="rId12" Type="http://schemas.openxmlformats.org/officeDocument/2006/relationships/image" Target="../media/image237.png"/><Relationship Id="rId17" Type="http://schemas.openxmlformats.org/officeDocument/2006/relationships/image" Target="../media/image242.png"/><Relationship Id="rId2" Type="http://schemas.openxmlformats.org/officeDocument/2006/relationships/image" Target="../media/image98.png"/><Relationship Id="rId16" Type="http://schemas.openxmlformats.org/officeDocument/2006/relationships/image" Target="../media/image241.png"/><Relationship Id="rId20" Type="http://schemas.openxmlformats.org/officeDocument/2006/relationships/image" Target="../media/image245.svg"/><Relationship Id="rId1" Type="http://schemas.openxmlformats.org/officeDocument/2006/relationships/slideLayout" Target="../slideLayouts/slideLayout57.xml"/><Relationship Id="rId6" Type="http://schemas.openxmlformats.org/officeDocument/2006/relationships/image" Target="../media/image70.png"/><Relationship Id="rId11" Type="http://schemas.openxmlformats.org/officeDocument/2006/relationships/image" Target="../media/image236.svg"/><Relationship Id="rId5" Type="http://schemas.openxmlformats.org/officeDocument/2006/relationships/image" Target="../media/image231.png"/><Relationship Id="rId15" Type="http://schemas.openxmlformats.org/officeDocument/2006/relationships/image" Target="../media/image240.png"/><Relationship Id="rId10" Type="http://schemas.openxmlformats.org/officeDocument/2006/relationships/image" Target="../media/image235.png"/><Relationship Id="rId19" Type="http://schemas.openxmlformats.org/officeDocument/2006/relationships/image" Target="../media/image244.png"/><Relationship Id="rId4" Type="http://schemas.openxmlformats.org/officeDocument/2006/relationships/image" Target="../media/image230.svg"/><Relationship Id="rId9" Type="http://schemas.openxmlformats.org/officeDocument/2006/relationships/image" Target="../media/image234.svg"/><Relationship Id="rId14" Type="http://schemas.openxmlformats.org/officeDocument/2006/relationships/image" Target="../media/image23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248.png"/><Relationship Id="rId4" Type="http://schemas.openxmlformats.org/officeDocument/2006/relationships/image" Target="../media/image247.png"/></Relationships>
</file>

<file path=ppt/slides/_rels/slide33.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2.xml"/><Relationship Id="rId1" Type="http://schemas.openxmlformats.org/officeDocument/2006/relationships/slideLayout" Target="../slideLayouts/slideLayout55.xml"/><Relationship Id="rId4" Type="http://schemas.openxmlformats.org/officeDocument/2006/relationships/image" Target="../media/image256.png"/></Relationships>
</file>

<file path=ppt/slides/_rels/slide3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4.xml"/><Relationship Id="rId6" Type="http://schemas.openxmlformats.org/officeDocument/2006/relationships/image" Target="../media/image60.png"/><Relationship Id="rId11" Type="http://schemas.microsoft.com/office/2007/relationships/hdphoto" Target="../media/hdphoto1.wdp"/><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68.sv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66.png"/><Relationship Id="rId5" Type="http://schemas.openxmlformats.org/officeDocument/2006/relationships/image" Target="../media/image71.sv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title="Title">
            <a:extLst>
              <a:ext uri="{FF2B5EF4-FFF2-40B4-BE49-F238E27FC236}">
                <a16:creationId xmlns:a16="http://schemas.microsoft.com/office/drawing/2014/main" id="{A63C1E39-47A3-4DE2-94D6-ACF90DA5B75C}"/>
              </a:ext>
            </a:extLst>
          </p:cNvPr>
          <p:cNvSpPr>
            <a:spLocks noGrp="1"/>
          </p:cNvSpPr>
          <p:nvPr>
            <p:ph type="title"/>
          </p:nvPr>
        </p:nvSpPr>
        <p:spPr>
          <a:xfrm>
            <a:off x="556215" y="2157505"/>
            <a:ext cx="5102866" cy="1234440"/>
          </a:xfrm>
        </p:spPr>
        <p:txBody>
          <a:bodyPr wrap="square" anchor="b">
            <a:normAutofit/>
          </a:bodyPr>
          <a:lstStyle/>
          <a:p>
            <a:r>
              <a:rPr lang="en-US" b="1" dirty="0"/>
              <a:t>Aria Operations</a:t>
            </a:r>
          </a:p>
        </p:txBody>
      </p:sp>
      <p:sp>
        <p:nvSpPr>
          <p:cNvPr id="33" name="Text Placeholder 32">
            <a:extLst>
              <a:ext uri="{FF2B5EF4-FFF2-40B4-BE49-F238E27FC236}">
                <a16:creationId xmlns:a16="http://schemas.microsoft.com/office/drawing/2014/main" id="{80E93F5D-276F-F847-8349-DF6ED9C6C692}"/>
              </a:ext>
            </a:extLst>
          </p:cNvPr>
          <p:cNvSpPr>
            <a:spLocks noGrp="1"/>
          </p:cNvSpPr>
          <p:nvPr>
            <p:ph type="body" sz="quarter" idx="11"/>
          </p:nvPr>
        </p:nvSpPr>
        <p:spPr>
          <a:xfrm>
            <a:off x="556215" y="6362093"/>
            <a:ext cx="4232609" cy="355601"/>
          </a:xfrm>
        </p:spPr>
        <p:txBody>
          <a:bodyPr anchor="b" anchorCtr="0">
            <a:normAutofit/>
          </a:bodyPr>
          <a:lstStyle/>
          <a:p>
            <a:fld id="{C9E2A76D-FE2A-4E6D-88EA-24656865E12F}" type="datetime2">
              <a:rPr lang="nb-NO" smtClean="0"/>
              <a:t>onsdag 29. mars 2023</a:t>
            </a:fld>
            <a:endParaRPr lang="en-US" dirty="0"/>
          </a:p>
        </p:txBody>
      </p:sp>
      <p:sp>
        <p:nvSpPr>
          <p:cNvPr id="31" name="Text Placeholder 30">
            <a:extLst>
              <a:ext uri="{FF2B5EF4-FFF2-40B4-BE49-F238E27FC236}">
                <a16:creationId xmlns:a16="http://schemas.microsoft.com/office/drawing/2014/main" id="{08789EFD-EBBF-7045-A2A3-4F2E737BF491}"/>
              </a:ext>
            </a:extLst>
          </p:cNvPr>
          <p:cNvSpPr>
            <a:spLocks noGrp="1"/>
          </p:cNvSpPr>
          <p:nvPr>
            <p:ph type="body" sz="quarter" idx="13"/>
          </p:nvPr>
        </p:nvSpPr>
        <p:spPr>
          <a:xfrm>
            <a:off x="593391" y="4245475"/>
            <a:ext cx="4232609" cy="355601"/>
          </a:xfrm>
        </p:spPr>
        <p:txBody>
          <a:bodyPr anchor="b" anchorCtr="0">
            <a:normAutofit/>
          </a:bodyPr>
          <a:lstStyle/>
          <a:p>
            <a:r>
              <a:rPr lang="nb-NO" dirty="0"/>
              <a:t>Bengt Grønås and Kate </a:t>
            </a:r>
            <a:r>
              <a:rPr lang="nb-NO" dirty="0" err="1"/>
              <a:t>Rychlic</a:t>
            </a:r>
            <a:endParaRPr lang="en-US" dirty="0"/>
          </a:p>
        </p:txBody>
      </p:sp>
      <p:sp>
        <p:nvSpPr>
          <p:cNvPr id="38" name="Text Placeholder 5">
            <a:extLst>
              <a:ext uri="{FF2B5EF4-FFF2-40B4-BE49-F238E27FC236}">
                <a16:creationId xmlns:a16="http://schemas.microsoft.com/office/drawing/2014/main" id="{D659891B-7C2A-D5FE-4251-C65EA174AF43}"/>
              </a:ext>
            </a:extLst>
          </p:cNvPr>
          <p:cNvSpPr>
            <a:spLocks noGrp="1"/>
          </p:cNvSpPr>
          <p:nvPr>
            <p:ph type="body" sz="quarter" idx="14"/>
          </p:nvPr>
        </p:nvSpPr>
        <p:spPr>
          <a:xfrm>
            <a:off x="594311" y="4673117"/>
            <a:ext cx="4232609" cy="407804"/>
          </a:xfrm>
        </p:spPr>
        <p:txBody>
          <a:bodyPr/>
          <a:lstStyle/>
          <a:p>
            <a:r>
              <a:rPr lang="en-US" dirty="0"/>
              <a:t>Cloud Management Specialists</a:t>
            </a:r>
          </a:p>
          <a:p>
            <a:endParaRPr lang="en-US" dirty="0"/>
          </a:p>
        </p:txBody>
      </p:sp>
      <p:sp>
        <p:nvSpPr>
          <p:cNvPr id="6" name="Subtitle 5" title="Subtitle">
            <a:extLst>
              <a:ext uri="{FF2B5EF4-FFF2-40B4-BE49-F238E27FC236}">
                <a16:creationId xmlns:a16="http://schemas.microsoft.com/office/drawing/2014/main" id="{E9F5EA07-8DDC-4D4D-9AB3-BDA3AABD5294}"/>
              </a:ext>
            </a:extLst>
          </p:cNvPr>
          <p:cNvSpPr>
            <a:spLocks noGrp="1"/>
          </p:cNvSpPr>
          <p:nvPr>
            <p:ph type="body" sz="quarter" idx="15"/>
          </p:nvPr>
        </p:nvSpPr>
        <p:spPr>
          <a:xfrm>
            <a:off x="556214" y="3391945"/>
            <a:ext cx="4232609" cy="355601"/>
          </a:xfrm>
        </p:spPr>
        <p:txBody>
          <a:bodyPr anchor="b">
            <a:normAutofit/>
          </a:bodyPr>
          <a:lstStyle/>
          <a:p>
            <a:pPr lvl="0">
              <a:buClr>
                <a:srgbClr val="F2F2F2">
                  <a:lumMod val="60000"/>
                  <a:lumOff val="40000"/>
                </a:srgbClr>
              </a:buClr>
            </a:pPr>
            <a:r>
              <a:rPr lang="en-US" sz="2000" dirty="0"/>
              <a:t>EXPERIENCE DAYS</a:t>
            </a:r>
          </a:p>
        </p:txBody>
      </p:sp>
    </p:spTree>
    <p:extLst>
      <p:ext uri="{BB962C8B-B14F-4D97-AF65-F5344CB8AC3E}">
        <p14:creationId xmlns:p14="http://schemas.microsoft.com/office/powerpoint/2010/main" val="35406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6816AF-A167-4ED9-8509-BBD6E02B0296}"/>
              </a:ext>
            </a:extLst>
          </p:cNvPr>
          <p:cNvSpPr>
            <a:spLocks noGrp="1"/>
          </p:cNvSpPr>
          <p:nvPr>
            <p:ph sz="quarter" idx="4294967295"/>
          </p:nvPr>
        </p:nvSpPr>
        <p:spPr>
          <a:xfrm>
            <a:off x="252184" y="1337460"/>
            <a:ext cx="3347166" cy="4842739"/>
          </a:xfrm>
        </p:spPr>
        <p:txBody>
          <a:bodyPr vert="horz" lIns="0" tIns="0" rIns="0" bIns="0" rtlCol="0" anchor="t">
            <a:noAutofit/>
          </a:bodyPr>
          <a:lstStyle/>
          <a:p>
            <a:pPr marL="285664" indent="-285664">
              <a:spcBef>
                <a:spcPts val="600"/>
              </a:spcBef>
              <a:spcAft>
                <a:spcPts val="600"/>
              </a:spcAft>
              <a:buFont typeface="Wingdings" panose="05000000000000000000" pitchFamily="2" charset="2"/>
              <a:buChar char="q"/>
            </a:pPr>
            <a:r>
              <a:rPr lang="en-IE" sz="1600" b="1" dirty="0"/>
              <a:t>Recommendations</a:t>
            </a:r>
            <a:r>
              <a:rPr lang="en-IE" sz="1600" dirty="0"/>
              <a:t>. Focus efforts on critical &amp; recent. </a:t>
            </a:r>
          </a:p>
          <a:p>
            <a:pPr marL="285664" indent="-285664">
              <a:spcBef>
                <a:spcPts val="600"/>
              </a:spcBef>
              <a:spcAft>
                <a:spcPts val="600"/>
              </a:spcAft>
              <a:buFont typeface="Wingdings" panose="05000000000000000000" pitchFamily="2" charset="2"/>
              <a:buChar char="q"/>
            </a:pPr>
            <a:r>
              <a:rPr lang="en-US" sz="1600" dirty="0"/>
              <a:t>Declutter the environment with </a:t>
            </a:r>
            <a:r>
              <a:rPr lang="en-US" sz="1600" b="1" dirty="0"/>
              <a:t>Reclamation</a:t>
            </a:r>
            <a:r>
              <a:rPr lang="en-US" sz="1600" dirty="0"/>
              <a:t>  </a:t>
            </a:r>
          </a:p>
          <a:p>
            <a:pPr marL="285664" indent="-285664">
              <a:spcBef>
                <a:spcPts val="600"/>
              </a:spcBef>
              <a:spcAft>
                <a:spcPts val="600"/>
              </a:spcAft>
              <a:buFont typeface="Wingdings" panose="05000000000000000000" pitchFamily="2" charset="2"/>
              <a:buChar char="q"/>
            </a:pPr>
            <a:r>
              <a:rPr lang="en-IE" sz="1600" dirty="0"/>
              <a:t>VM </a:t>
            </a:r>
            <a:r>
              <a:rPr lang="en-IE" sz="1600" b="1" dirty="0" err="1"/>
              <a:t>RightSizing</a:t>
            </a:r>
            <a:r>
              <a:rPr lang="en-IE" sz="1600" dirty="0"/>
              <a:t> –Group Bronze Class VM’s. Schedule rightsizing</a:t>
            </a:r>
          </a:p>
          <a:p>
            <a:pPr marL="285664" indent="-285664">
              <a:spcBef>
                <a:spcPts val="600"/>
              </a:spcBef>
              <a:spcAft>
                <a:spcPts val="600"/>
              </a:spcAft>
              <a:buClr>
                <a:srgbClr val="AAA9AC"/>
              </a:buClr>
              <a:buFont typeface="Wingdings" panose="05000000000000000000" pitchFamily="2" charset="2"/>
              <a:buChar char="q"/>
            </a:pPr>
            <a:r>
              <a:rPr lang="en-IE" sz="1600" dirty="0"/>
              <a:t>Common used dashboards – Good </a:t>
            </a:r>
            <a:r>
              <a:rPr lang="en-IE" sz="1600" b="1" dirty="0"/>
              <a:t>OOTB</a:t>
            </a:r>
            <a:r>
              <a:rPr lang="en-IE" sz="1600" dirty="0"/>
              <a:t> or custom dashboards</a:t>
            </a:r>
          </a:p>
          <a:p>
            <a:pPr marL="285664" indent="-285664">
              <a:spcBef>
                <a:spcPts val="600"/>
              </a:spcBef>
              <a:spcAft>
                <a:spcPts val="600"/>
              </a:spcAft>
              <a:buFont typeface="Wingdings" panose="05000000000000000000" pitchFamily="2" charset="2"/>
              <a:buChar char="q"/>
            </a:pPr>
            <a:r>
              <a:rPr lang="en-IE" sz="1600" dirty="0"/>
              <a:t>Capacity Planning – Time Remaining. Set up policies on 1 particular cluster for capacity planning. </a:t>
            </a:r>
          </a:p>
          <a:p>
            <a:pPr marL="285664" indent="-285664">
              <a:spcBef>
                <a:spcPts val="600"/>
              </a:spcBef>
              <a:spcAft>
                <a:spcPts val="600"/>
              </a:spcAft>
              <a:buFont typeface="Wingdings" panose="05000000000000000000" pitchFamily="2" charset="2"/>
              <a:buChar char="q"/>
            </a:pPr>
            <a:r>
              <a:rPr lang="en-IE" sz="1600" dirty="0"/>
              <a:t>Troubleshooting Proactive – Workbench</a:t>
            </a:r>
          </a:p>
        </p:txBody>
      </p:sp>
      <p:sp>
        <p:nvSpPr>
          <p:cNvPr id="4" name="Title 3">
            <a:extLst>
              <a:ext uri="{FF2B5EF4-FFF2-40B4-BE49-F238E27FC236}">
                <a16:creationId xmlns:a16="http://schemas.microsoft.com/office/drawing/2014/main" id="{209A6077-767A-4FF4-9710-F8138C325935}"/>
              </a:ext>
            </a:extLst>
          </p:cNvPr>
          <p:cNvSpPr>
            <a:spLocks noGrp="1"/>
          </p:cNvSpPr>
          <p:nvPr>
            <p:ph type="title" idx="4294967295"/>
          </p:nvPr>
        </p:nvSpPr>
        <p:spPr>
          <a:xfrm>
            <a:off x="252184" y="369404"/>
            <a:ext cx="10446883" cy="380901"/>
          </a:xfrm>
        </p:spPr>
        <p:txBody>
          <a:bodyPr/>
          <a:lstStyle/>
          <a:p>
            <a:r>
              <a:rPr lang="en-IE" dirty="0"/>
              <a:t>Initial Recommendations / Quick win</a:t>
            </a:r>
          </a:p>
        </p:txBody>
      </p:sp>
      <p:sp>
        <p:nvSpPr>
          <p:cNvPr id="11" name="TextBox 10">
            <a:extLst>
              <a:ext uri="{FF2B5EF4-FFF2-40B4-BE49-F238E27FC236}">
                <a16:creationId xmlns:a16="http://schemas.microsoft.com/office/drawing/2014/main" id="{703822B5-C129-186A-8FBC-D88575194B1B}"/>
              </a:ext>
            </a:extLst>
          </p:cNvPr>
          <p:cNvSpPr txBox="1"/>
          <p:nvPr/>
        </p:nvSpPr>
        <p:spPr>
          <a:xfrm>
            <a:off x="3706528" y="1337460"/>
            <a:ext cx="3966129" cy="3662541"/>
          </a:xfrm>
          <a:prstGeom prst="rect">
            <a:avLst/>
          </a:prstGeom>
          <a:noFill/>
        </p:spPr>
        <p:txBody>
          <a:bodyPr wrap="square" anchor="t">
            <a:spAutoFit/>
          </a:bodyPr>
          <a:lstStyle/>
          <a:p>
            <a:pPr marL="342797" indent="-342797">
              <a:spcBef>
                <a:spcPts val="600"/>
              </a:spcBef>
              <a:spcAft>
                <a:spcPts val="600"/>
              </a:spcAft>
              <a:buFont typeface="Wingdings" panose="05000000000000000000" pitchFamily="2" charset="2"/>
              <a:buChar char="q"/>
            </a:pPr>
            <a:r>
              <a:rPr lang="en-IE" sz="1600" dirty="0">
                <a:solidFill>
                  <a:schemeClr val="tx2"/>
                </a:solidFill>
              </a:rPr>
              <a:t>Dashboard Folder – List your favs</a:t>
            </a:r>
          </a:p>
          <a:p>
            <a:pPr marL="342797" indent="-342797">
              <a:spcBef>
                <a:spcPts val="600"/>
              </a:spcBef>
              <a:spcAft>
                <a:spcPts val="600"/>
              </a:spcAft>
              <a:buFont typeface="Wingdings" panose="05000000000000000000" pitchFamily="2" charset="2"/>
              <a:buChar char="q"/>
            </a:pPr>
            <a:r>
              <a:rPr lang="en-IE" sz="1600" dirty="0">
                <a:solidFill>
                  <a:schemeClr val="tx2"/>
                </a:solidFill>
              </a:rPr>
              <a:t>Custom Groups for application types etc.</a:t>
            </a:r>
          </a:p>
          <a:p>
            <a:pPr marL="342797" indent="-342797">
              <a:spcBef>
                <a:spcPts val="600"/>
              </a:spcBef>
              <a:spcAft>
                <a:spcPts val="600"/>
              </a:spcAft>
              <a:buFont typeface="Wingdings" panose="05000000000000000000" pitchFamily="2" charset="2"/>
              <a:buChar char="q"/>
            </a:pPr>
            <a:r>
              <a:rPr lang="en-US" sz="1600" dirty="0">
                <a:solidFill>
                  <a:schemeClr val="tx2"/>
                </a:solidFill>
              </a:rPr>
              <a:t>Adjust cost drivers to improve accuracy. Import env cost reports -</a:t>
            </a:r>
            <a:r>
              <a:rPr lang="en-US" sz="1600" dirty="0">
                <a:solidFill>
                  <a:schemeClr val="tx2"/>
                </a:solidFill>
                <a:ea typeface="+mn-lt"/>
                <a:cs typeface="+mn-lt"/>
              </a:rPr>
              <a:t> </a:t>
            </a:r>
            <a:r>
              <a:rPr lang="en-US" sz="1600" dirty="0">
                <a:solidFill>
                  <a:schemeClr val="tx2"/>
                </a:solidFill>
                <a:ea typeface="+mn-lt"/>
                <a:cs typeface="+mn-lt"/>
                <a:hlinkClick r:id="rId3">
                  <a:extLst>
                    <a:ext uri="{A12FA001-AC4F-418D-AE19-62706E023703}">
                      <ahyp:hlinkClr xmlns:ahyp="http://schemas.microsoft.com/office/drawing/2018/hyperlinkcolor" val="tx"/>
                    </a:ext>
                  </a:extLst>
                </a:hlinkClick>
              </a:rPr>
              <a:t>Reports</a:t>
            </a:r>
          </a:p>
          <a:p>
            <a:pPr marL="285664" indent="-285664">
              <a:spcBef>
                <a:spcPts val="600"/>
              </a:spcBef>
              <a:spcAft>
                <a:spcPts val="600"/>
              </a:spcAft>
              <a:buFont typeface="Wingdings" panose="05000000000000000000" pitchFamily="2" charset="2"/>
              <a:buChar char="q"/>
            </a:pPr>
            <a:r>
              <a:rPr lang="en-IE" sz="1600" dirty="0" err="1">
                <a:solidFill>
                  <a:schemeClr val="tx2"/>
                </a:solidFill>
              </a:rPr>
              <a:t>Showback</a:t>
            </a:r>
            <a:r>
              <a:rPr lang="en-IE" sz="1600" dirty="0">
                <a:solidFill>
                  <a:schemeClr val="tx2"/>
                </a:solidFill>
              </a:rPr>
              <a:t> and Sustainability (Waste Management) Reports to Senior Management + ESG Team</a:t>
            </a:r>
          </a:p>
          <a:p>
            <a:pPr marL="285664" indent="-285664">
              <a:spcBef>
                <a:spcPts val="600"/>
              </a:spcBef>
              <a:spcAft>
                <a:spcPts val="600"/>
              </a:spcAft>
              <a:buFont typeface="Wingdings" panose="05000000000000000000" pitchFamily="2" charset="2"/>
              <a:buChar char="q"/>
            </a:pPr>
            <a:r>
              <a:rPr lang="en-IE" sz="1600" dirty="0">
                <a:solidFill>
                  <a:schemeClr val="tx2"/>
                </a:solidFill>
              </a:rPr>
              <a:t>Config/Compliance Management Reports:  NTP, DNS, Power Management</a:t>
            </a:r>
          </a:p>
        </p:txBody>
      </p:sp>
      <p:sp>
        <p:nvSpPr>
          <p:cNvPr id="13" name="TextBox 12">
            <a:extLst>
              <a:ext uri="{FF2B5EF4-FFF2-40B4-BE49-F238E27FC236}">
                <a16:creationId xmlns:a16="http://schemas.microsoft.com/office/drawing/2014/main" id="{BA02E69C-78AE-C40C-C36E-B533A145EA95}"/>
              </a:ext>
            </a:extLst>
          </p:cNvPr>
          <p:cNvSpPr txBox="1"/>
          <p:nvPr/>
        </p:nvSpPr>
        <p:spPr>
          <a:xfrm>
            <a:off x="7779834" y="1337460"/>
            <a:ext cx="4274495" cy="5200069"/>
          </a:xfrm>
          <a:prstGeom prst="rect">
            <a:avLst/>
          </a:prstGeom>
          <a:noFill/>
        </p:spPr>
        <p:txBody>
          <a:bodyPr wrap="square" anchor="t">
            <a:spAutoFit/>
          </a:bodyPr>
          <a:lstStyle/>
          <a:p>
            <a:pPr marL="342797" indent="-342797">
              <a:spcBef>
                <a:spcPts val="600"/>
              </a:spcBef>
              <a:spcAft>
                <a:spcPts val="600"/>
              </a:spcAft>
              <a:buFont typeface="Wingdings" panose="05000000000000000000" pitchFamily="2" charset="2"/>
              <a:buChar char="q"/>
            </a:pPr>
            <a:r>
              <a:rPr lang="en-IE" sz="1600" dirty="0">
                <a:solidFill>
                  <a:schemeClr val="tx2"/>
                </a:solidFill>
              </a:rPr>
              <a:t>Integrate Storage Arrays from 3</a:t>
            </a:r>
            <a:r>
              <a:rPr lang="en-IE" sz="1600" baseline="30000" dirty="0">
                <a:solidFill>
                  <a:schemeClr val="tx2"/>
                </a:solidFill>
              </a:rPr>
              <a:t>rd</a:t>
            </a:r>
            <a:r>
              <a:rPr lang="en-IE" sz="1600" dirty="0">
                <a:solidFill>
                  <a:schemeClr val="tx2"/>
                </a:solidFill>
              </a:rPr>
              <a:t> Parties – Management Packs</a:t>
            </a:r>
          </a:p>
          <a:p>
            <a:pPr marL="285664" indent="-285664">
              <a:spcBef>
                <a:spcPts val="600"/>
              </a:spcBef>
              <a:spcAft>
                <a:spcPts val="600"/>
              </a:spcAft>
              <a:buFont typeface="Wingdings" panose="05000000000000000000" pitchFamily="2" charset="2"/>
              <a:buChar char="q"/>
            </a:pPr>
            <a:r>
              <a:rPr lang="en-US" sz="1600" dirty="0">
                <a:solidFill>
                  <a:schemeClr val="tx2"/>
                </a:solidFill>
              </a:rPr>
              <a:t>Capture legacy O/S's using configuration dashboards and reports </a:t>
            </a:r>
          </a:p>
          <a:p>
            <a:pPr marL="285664" indent="-285664">
              <a:spcBef>
                <a:spcPts val="600"/>
              </a:spcBef>
              <a:spcAft>
                <a:spcPts val="600"/>
              </a:spcAft>
              <a:buFont typeface="Wingdings" panose="05000000000000000000" pitchFamily="2" charset="2"/>
              <a:buChar char="q"/>
            </a:pPr>
            <a:r>
              <a:rPr lang="en-IE" sz="1600" dirty="0"/>
              <a:t>Outbound alert settings</a:t>
            </a:r>
            <a:endParaRPr lang="en-IE" sz="1600" dirty="0">
              <a:solidFill>
                <a:schemeClr val="tx2"/>
              </a:solidFill>
            </a:endParaRPr>
          </a:p>
          <a:p>
            <a:pPr marL="285664" indent="-285664">
              <a:spcBef>
                <a:spcPts val="600"/>
              </a:spcBef>
              <a:spcAft>
                <a:spcPts val="600"/>
              </a:spcAft>
              <a:buFont typeface="Wingdings" panose="05000000000000000000" pitchFamily="2" charset="2"/>
              <a:buChar char="q"/>
            </a:pPr>
            <a:r>
              <a:rPr lang="en-IE" sz="1600" dirty="0">
                <a:solidFill>
                  <a:schemeClr val="tx2"/>
                </a:solidFill>
              </a:rPr>
              <a:t>Change the default email payload to something more user friendly. See - </a:t>
            </a:r>
            <a:r>
              <a:rPr lang="en-IE" sz="1600" dirty="0">
                <a:solidFill>
                  <a:schemeClr val="tx2"/>
                </a:solidFill>
                <a:ea typeface="+mn-lt"/>
                <a:cs typeface="+mn-lt"/>
                <a:hlinkClick r:id="rId4">
                  <a:extLst>
                    <a:ext uri="{A12FA001-AC4F-418D-AE19-62706E023703}">
                      <ahyp:hlinkClr xmlns:ahyp="http://schemas.microsoft.com/office/drawing/2018/hyperlinkcolor" val="tx"/>
                    </a:ext>
                  </a:extLst>
                </a:hlinkClick>
              </a:rPr>
              <a:t>Custom Aria Ops Content</a:t>
            </a:r>
            <a:endParaRPr lang="en-IE" sz="1600" dirty="0">
              <a:solidFill>
                <a:schemeClr val="tx2"/>
              </a:solidFill>
              <a:ea typeface="+mn-lt"/>
              <a:cs typeface="+mn-lt"/>
            </a:endParaRPr>
          </a:p>
          <a:p>
            <a:pPr marL="285664" indent="-285664">
              <a:spcBef>
                <a:spcPts val="600"/>
              </a:spcBef>
              <a:spcAft>
                <a:spcPts val="600"/>
              </a:spcAft>
              <a:buFont typeface="Wingdings" panose="05000000000000000000" pitchFamily="2" charset="2"/>
              <a:buChar char="q"/>
            </a:pPr>
            <a:r>
              <a:rPr lang="en-IE" sz="1600" dirty="0">
                <a:solidFill>
                  <a:schemeClr val="tx2"/>
                </a:solidFill>
              </a:rPr>
              <a:t>Change the Home landing page to a more useable dashboard </a:t>
            </a:r>
            <a:r>
              <a:rPr lang="en-IE" sz="1600" dirty="0" err="1">
                <a:solidFill>
                  <a:schemeClr val="tx2"/>
                </a:solidFill>
              </a:rPr>
              <a:t>e.g</a:t>
            </a:r>
            <a:r>
              <a:rPr lang="en-IE" sz="1600" dirty="0">
                <a:solidFill>
                  <a:schemeClr val="tx2"/>
                </a:solidFill>
              </a:rPr>
              <a:t> vSphere Inventory</a:t>
            </a:r>
          </a:p>
          <a:p>
            <a:pPr marL="342797" indent="-342797">
              <a:spcBef>
                <a:spcPts val="600"/>
              </a:spcBef>
              <a:spcAft>
                <a:spcPts val="600"/>
              </a:spcAft>
              <a:buClr>
                <a:srgbClr val="AAA9AC"/>
              </a:buClr>
              <a:buFont typeface="Wingdings" panose="05000000000000000000" pitchFamily="2" charset="2"/>
              <a:buChar char="q"/>
            </a:pPr>
            <a:r>
              <a:rPr lang="en-IE" sz="1600" dirty="0">
                <a:solidFill>
                  <a:schemeClr val="tx2"/>
                </a:solidFill>
              </a:rPr>
              <a:t>Skyline Data MP – Feed Security Vulnerabilities to Aria Ops. Send as report to SecOps</a:t>
            </a:r>
          </a:p>
          <a:p>
            <a:pPr marL="285664" indent="-285664">
              <a:spcBef>
                <a:spcPts val="600"/>
              </a:spcBef>
              <a:spcAft>
                <a:spcPts val="600"/>
              </a:spcAft>
              <a:buFont typeface="Wingdings" panose="05000000000000000000" pitchFamily="2" charset="2"/>
              <a:buChar char="q"/>
            </a:pPr>
            <a:r>
              <a:rPr lang="en-US" sz="1600" dirty="0">
                <a:solidFill>
                  <a:schemeClr val="tx2"/>
                </a:solidFill>
              </a:rPr>
              <a:t>Enable a compliance pack. vSphere Security Guide vs the 100's line excel document = good start!</a:t>
            </a:r>
          </a:p>
        </p:txBody>
      </p:sp>
    </p:spTree>
    <p:extLst>
      <p:ext uri="{BB962C8B-B14F-4D97-AF65-F5344CB8AC3E}">
        <p14:creationId xmlns:p14="http://schemas.microsoft.com/office/powerpoint/2010/main" val="157362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E9CA04-FBEF-4B77-8EE5-C01CF5DC4AF7}"/>
              </a:ext>
            </a:extLst>
          </p:cNvPr>
          <p:cNvSpPr>
            <a:spLocks noGrp="1"/>
          </p:cNvSpPr>
          <p:nvPr>
            <p:ph type="title"/>
          </p:nvPr>
        </p:nvSpPr>
        <p:spPr/>
        <p:txBody>
          <a:bodyPr/>
          <a:lstStyle/>
          <a:p>
            <a:r>
              <a:rPr lang="en-US" dirty="0"/>
              <a:t>VMware Cloud Management</a:t>
            </a:r>
          </a:p>
        </p:txBody>
      </p:sp>
      <p:sp>
        <p:nvSpPr>
          <p:cNvPr id="8" name="Rectangle 7">
            <a:extLst>
              <a:ext uri="{FF2B5EF4-FFF2-40B4-BE49-F238E27FC236}">
                <a16:creationId xmlns:a16="http://schemas.microsoft.com/office/drawing/2014/main" id="{A75CBD7D-546A-4BE8-B6D1-B12873F82607}"/>
              </a:ext>
            </a:extLst>
          </p:cNvPr>
          <p:cNvSpPr/>
          <p:nvPr/>
        </p:nvSpPr>
        <p:spPr>
          <a:xfrm>
            <a:off x="636117" y="3652405"/>
            <a:ext cx="10798087" cy="40111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Aria Cloud Management</a:t>
            </a:r>
          </a:p>
        </p:txBody>
      </p:sp>
      <p:sp>
        <p:nvSpPr>
          <p:cNvPr id="9" name="Rectangle 8">
            <a:extLst>
              <a:ext uri="{FF2B5EF4-FFF2-40B4-BE49-F238E27FC236}">
                <a16:creationId xmlns:a16="http://schemas.microsoft.com/office/drawing/2014/main" id="{A5D1BDDB-0BF0-4D9B-AAE2-A95C95BB5BDF}"/>
              </a:ext>
            </a:extLst>
          </p:cNvPr>
          <p:cNvSpPr/>
          <p:nvPr/>
        </p:nvSpPr>
        <p:spPr>
          <a:xfrm>
            <a:off x="636117" y="4545263"/>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Aria Automation &amp; Aria Automation Cloud</a:t>
            </a:r>
          </a:p>
        </p:txBody>
      </p:sp>
      <p:sp>
        <p:nvSpPr>
          <p:cNvPr id="10" name="Rectangle 9">
            <a:extLst>
              <a:ext uri="{FF2B5EF4-FFF2-40B4-BE49-F238E27FC236}">
                <a16:creationId xmlns:a16="http://schemas.microsoft.com/office/drawing/2014/main" id="{B1CA0E6F-8A76-477A-859A-43095E60EB9C}"/>
              </a:ext>
            </a:extLst>
          </p:cNvPr>
          <p:cNvSpPr/>
          <p:nvPr/>
        </p:nvSpPr>
        <p:spPr>
          <a:xfrm>
            <a:off x="1955918" y="4545263"/>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Aria Operations &amp; Aria Operations Cloud</a:t>
            </a:r>
          </a:p>
        </p:txBody>
      </p:sp>
      <p:sp>
        <p:nvSpPr>
          <p:cNvPr id="11" name="Rectangle 10">
            <a:extLst>
              <a:ext uri="{FF2B5EF4-FFF2-40B4-BE49-F238E27FC236}">
                <a16:creationId xmlns:a16="http://schemas.microsoft.com/office/drawing/2014/main" id="{6F6A0A71-0104-4061-A39E-24E106A9E737}"/>
              </a:ext>
            </a:extLst>
          </p:cNvPr>
          <p:cNvSpPr/>
          <p:nvPr/>
        </p:nvSpPr>
        <p:spPr>
          <a:xfrm>
            <a:off x="3275720" y="4545263"/>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vRealize Log Insight &amp; vRealize Log Insight Cloud</a:t>
            </a:r>
          </a:p>
        </p:txBody>
      </p:sp>
      <p:sp>
        <p:nvSpPr>
          <p:cNvPr id="12" name="Rectangle 11">
            <a:extLst>
              <a:ext uri="{FF2B5EF4-FFF2-40B4-BE49-F238E27FC236}">
                <a16:creationId xmlns:a16="http://schemas.microsoft.com/office/drawing/2014/main" id="{B41D44F3-538F-4B39-8E6F-17A60AE95EB9}"/>
              </a:ext>
            </a:extLst>
          </p:cNvPr>
          <p:cNvSpPr/>
          <p:nvPr/>
        </p:nvSpPr>
        <p:spPr>
          <a:xfrm>
            <a:off x="4605676" y="4545263"/>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vRealize Network Insight &amp; vRealize Network Insight Cloud</a:t>
            </a:r>
          </a:p>
        </p:txBody>
      </p:sp>
      <p:sp>
        <p:nvSpPr>
          <p:cNvPr id="13" name="Rectangle 12">
            <a:extLst>
              <a:ext uri="{FF2B5EF4-FFF2-40B4-BE49-F238E27FC236}">
                <a16:creationId xmlns:a16="http://schemas.microsoft.com/office/drawing/2014/main" id="{7CBB732E-720F-4E86-8630-4EFE5B745B1E}"/>
              </a:ext>
            </a:extLst>
          </p:cNvPr>
          <p:cNvSpPr/>
          <p:nvPr/>
        </p:nvSpPr>
        <p:spPr>
          <a:xfrm>
            <a:off x="10152476" y="4542396"/>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b="1">
                <a:solidFill>
                  <a:schemeClr val="bg1"/>
                </a:solidFill>
              </a:rPr>
              <a:t>vRealize Cloud</a:t>
            </a:r>
          </a:p>
          <a:p>
            <a:pPr algn="ctr">
              <a:spcAft>
                <a:spcPts val="600"/>
              </a:spcAft>
            </a:pPr>
            <a:r>
              <a:rPr lang="en-US" sz="1200">
                <a:solidFill>
                  <a:schemeClr val="bg1"/>
                </a:solidFill>
              </a:rPr>
              <a:t>+</a:t>
            </a:r>
          </a:p>
          <a:p>
            <a:pPr algn="ctr">
              <a:spcAft>
                <a:spcPts val="300"/>
              </a:spcAft>
            </a:pPr>
            <a:r>
              <a:rPr lang="en-US" sz="1200">
                <a:solidFill>
                  <a:schemeClr val="bg1"/>
                </a:solidFill>
              </a:rPr>
              <a:t>vCloud Suite Subscription</a:t>
            </a:r>
          </a:p>
          <a:p>
            <a:pPr algn="ctr">
              <a:spcAft>
                <a:spcPts val="300"/>
              </a:spcAft>
            </a:pPr>
            <a:r>
              <a:rPr lang="en-US" sz="1200">
                <a:solidFill>
                  <a:schemeClr val="bg1"/>
                </a:solidFill>
              </a:rPr>
              <a:t>+ VCF Subscription</a:t>
            </a:r>
          </a:p>
          <a:p>
            <a:pPr algn="ctr">
              <a:spcAft>
                <a:spcPts val="300"/>
              </a:spcAft>
            </a:pPr>
            <a:r>
              <a:rPr lang="en-US" sz="1200">
                <a:solidFill>
                  <a:schemeClr val="bg1"/>
                </a:solidFill>
              </a:rPr>
              <a:t>vRealize AI </a:t>
            </a:r>
          </a:p>
        </p:txBody>
      </p:sp>
      <p:sp>
        <p:nvSpPr>
          <p:cNvPr id="14" name="Rectangle 13">
            <a:extLst>
              <a:ext uri="{FF2B5EF4-FFF2-40B4-BE49-F238E27FC236}">
                <a16:creationId xmlns:a16="http://schemas.microsoft.com/office/drawing/2014/main" id="{8C864261-1AF0-4787-A772-B4A38FC941E9}"/>
              </a:ext>
            </a:extLst>
          </p:cNvPr>
          <p:cNvSpPr/>
          <p:nvPr/>
        </p:nvSpPr>
        <p:spPr>
          <a:xfrm>
            <a:off x="8829077" y="4536051"/>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b="1">
                <a:solidFill>
                  <a:schemeClr val="bg1"/>
                </a:solidFill>
              </a:rPr>
              <a:t>vRealize</a:t>
            </a:r>
            <a:br>
              <a:rPr lang="en-US" sz="1200" b="1">
                <a:solidFill>
                  <a:schemeClr val="bg1"/>
                </a:solidFill>
              </a:rPr>
            </a:br>
            <a:r>
              <a:rPr lang="en-US" sz="1200" b="1">
                <a:solidFill>
                  <a:schemeClr val="bg1"/>
                </a:solidFill>
              </a:rPr>
              <a:t>Suite</a:t>
            </a:r>
          </a:p>
          <a:p>
            <a:pPr algn="ctr">
              <a:spcAft>
                <a:spcPts val="600"/>
              </a:spcAft>
            </a:pPr>
            <a:r>
              <a:rPr lang="en-US" sz="1200">
                <a:solidFill>
                  <a:schemeClr val="bg1"/>
                </a:solidFill>
              </a:rPr>
              <a:t>+</a:t>
            </a:r>
          </a:p>
          <a:p>
            <a:pPr algn="ctr">
              <a:spcAft>
                <a:spcPts val="600"/>
              </a:spcAft>
            </a:pPr>
            <a:r>
              <a:rPr lang="en-US" sz="1200">
                <a:solidFill>
                  <a:schemeClr val="bg1"/>
                </a:solidFill>
              </a:rPr>
              <a:t>vCloud Suite</a:t>
            </a:r>
          </a:p>
          <a:p>
            <a:pPr algn="ctr">
              <a:spcAft>
                <a:spcPts val="600"/>
              </a:spcAft>
            </a:pPr>
            <a:r>
              <a:rPr lang="en-US" sz="1200">
                <a:solidFill>
                  <a:schemeClr val="bg1"/>
                </a:solidFill>
              </a:rPr>
              <a:t>w/vRealize Lifecycle Manager</a:t>
            </a:r>
          </a:p>
        </p:txBody>
      </p:sp>
      <p:sp>
        <p:nvSpPr>
          <p:cNvPr id="15" name="Rectangle 14">
            <a:extLst>
              <a:ext uri="{FF2B5EF4-FFF2-40B4-BE49-F238E27FC236}">
                <a16:creationId xmlns:a16="http://schemas.microsoft.com/office/drawing/2014/main" id="{53EF6588-DFD5-4197-944C-B65A8EC074B2}"/>
              </a:ext>
            </a:extLst>
          </p:cNvPr>
          <p:cNvSpPr/>
          <p:nvPr/>
        </p:nvSpPr>
        <p:spPr>
          <a:xfrm>
            <a:off x="636116" y="4134752"/>
            <a:ext cx="6565464" cy="33071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Products (on-prem &amp; SaaS)</a:t>
            </a:r>
          </a:p>
        </p:txBody>
      </p:sp>
      <p:sp>
        <p:nvSpPr>
          <p:cNvPr id="16" name="Rectangle 15">
            <a:extLst>
              <a:ext uri="{FF2B5EF4-FFF2-40B4-BE49-F238E27FC236}">
                <a16:creationId xmlns:a16="http://schemas.microsoft.com/office/drawing/2014/main" id="{E17A46A6-7D0B-492F-99A6-2764D67F78CE}"/>
              </a:ext>
            </a:extLst>
          </p:cNvPr>
          <p:cNvSpPr/>
          <p:nvPr/>
        </p:nvSpPr>
        <p:spPr>
          <a:xfrm>
            <a:off x="7505238" y="4138655"/>
            <a:ext cx="3928965" cy="33071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Pricing &amp; Packaging</a:t>
            </a:r>
          </a:p>
        </p:txBody>
      </p:sp>
      <p:sp>
        <p:nvSpPr>
          <p:cNvPr id="17" name="Rectangle 16">
            <a:extLst>
              <a:ext uri="{FF2B5EF4-FFF2-40B4-BE49-F238E27FC236}">
                <a16:creationId xmlns:a16="http://schemas.microsoft.com/office/drawing/2014/main" id="{3B045337-A697-413B-9C2C-8BB314219F01}"/>
              </a:ext>
            </a:extLst>
          </p:cNvPr>
          <p:cNvSpPr/>
          <p:nvPr/>
        </p:nvSpPr>
        <p:spPr>
          <a:xfrm>
            <a:off x="636117" y="2411384"/>
            <a:ext cx="10798087" cy="36557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2398">
                <a:solidFill>
                  <a:schemeClr val="bg1"/>
                </a:solidFill>
              </a:rPr>
              <a:t>Cloud Management</a:t>
            </a:r>
          </a:p>
        </p:txBody>
      </p:sp>
      <p:sp>
        <p:nvSpPr>
          <p:cNvPr id="18" name="Rectangle 17">
            <a:extLst>
              <a:ext uri="{FF2B5EF4-FFF2-40B4-BE49-F238E27FC236}">
                <a16:creationId xmlns:a16="http://schemas.microsoft.com/office/drawing/2014/main" id="{200878AB-15F4-4113-BC81-16F8B5A387E1}"/>
              </a:ext>
            </a:extLst>
          </p:cNvPr>
          <p:cNvSpPr/>
          <p:nvPr/>
        </p:nvSpPr>
        <p:spPr>
          <a:xfrm>
            <a:off x="636119" y="2858193"/>
            <a:ext cx="3460138" cy="39798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dirty="0">
                <a:solidFill>
                  <a:schemeClr val="bg1"/>
                </a:solidFill>
              </a:rPr>
              <a:t>ARIA/vRealize</a:t>
            </a:r>
          </a:p>
        </p:txBody>
      </p:sp>
      <p:sp>
        <p:nvSpPr>
          <p:cNvPr id="19" name="Rectangle 18">
            <a:extLst>
              <a:ext uri="{FF2B5EF4-FFF2-40B4-BE49-F238E27FC236}">
                <a16:creationId xmlns:a16="http://schemas.microsoft.com/office/drawing/2014/main" id="{D97A3EB7-0325-47D3-8C62-4AABEDF594B9}"/>
              </a:ext>
            </a:extLst>
          </p:cNvPr>
          <p:cNvSpPr/>
          <p:nvPr/>
        </p:nvSpPr>
        <p:spPr>
          <a:xfrm>
            <a:off x="4344153" y="2856244"/>
            <a:ext cx="3460138" cy="397983"/>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Cloud Health</a:t>
            </a:r>
          </a:p>
        </p:txBody>
      </p:sp>
      <p:sp>
        <p:nvSpPr>
          <p:cNvPr id="20" name="Rectangle 19">
            <a:extLst>
              <a:ext uri="{FF2B5EF4-FFF2-40B4-BE49-F238E27FC236}">
                <a16:creationId xmlns:a16="http://schemas.microsoft.com/office/drawing/2014/main" id="{E26CD861-FBED-4851-849F-2F63D0E39F2A}"/>
              </a:ext>
            </a:extLst>
          </p:cNvPr>
          <p:cNvSpPr/>
          <p:nvPr/>
        </p:nvSpPr>
        <p:spPr>
          <a:xfrm>
            <a:off x="7974068" y="2834664"/>
            <a:ext cx="3460138" cy="397983"/>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Skyline</a:t>
            </a:r>
          </a:p>
        </p:txBody>
      </p:sp>
      <p:sp>
        <p:nvSpPr>
          <p:cNvPr id="21" name="Rectangle 20">
            <a:extLst>
              <a:ext uri="{FF2B5EF4-FFF2-40B4-BE49-F238E27FC236}">
                <a16:creationId xmlns:a16="http://schemas.microsoft.com/office/drawing/2014/main" id="{343F3FF9-4544-4A9C-8A3A-F5DBB3E666DF}"/>
              </a:ext>
            </a:extLst>
          </p:cNvPr>
          <p:cNvSpPr/>
          <p:nvPr/>
        </p:nvSpPr>
        <p:spPr>
          <a:xfrm>
            <a:off x="666582" y="1202974"/>
            <a:ext cx="10798087" cy="36557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2398">
                <a:solidFill>
                  <a:schemeClr val="bg1"/>
                </a:solidFill>
              </a:rPr>
              <a:t>Multi-Cloud Franchise</a:t>
            </a:r>
          </a:p>
        </p:txBody>
      </p:sp>
      <p:sp>
        <p:nvSpPr>
          <p:cNvPr id="22" name="Rectangle 21">
            <a:extLst>
              <a:ext uri="{FF2B5EF4-FFF2-40B4-BE49-F238E27FC236}">
                <a16:creationId xmlns:a16="http://schemas.microsoft.com/office/drawing/2014/main" id="{8569763C-E30B-4CEC-A250-8C82FE5F85A7}"/>
              </a:ext>
            </a:extLst>
          </p:cNvPr>
          <p:cNvSpPr/>
          <p:nvPr/>
        </p:nvSpPr>
        <p:spPr>
          <a:xfrm>
            <a:off x="666583" y="1649783"/>
            <a:ext cx="3460138" cy="39798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Cloud Platform</a:t>
            </a:r>
          </a:p>
        </p:txBody>
      </p:sp>
      <p:sp>
        <p:nvSpPr>
          <p:cNvPr id="23" name="Rectangle 22">
            <a:extLst>
              <a:ext uri="{FF2B5EF4-FFF2-40B4-BE49-F238E27FC236}">
                <a16:creationId xmlns:a16="http://schemas.microsoft.com/office/drawing/2014/main" id="{860F737D-0DA0-4F07-9C65-F62C5118A292}"/>
              </a:ext>
            </a:extLst>
          </p:cNvPr>
          <p:cNvSpPr/>
          <p:nvPr/>
        </p:nvSpPr>
        <p:spPr>
          <a:xfrm>
            <a:off x="4374617" y="1647834"/>
            <a:ext cx="3460138" cy="39798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Cloud Services</a:t>
            </a:r>
          </a:p>
        </p:txBody>
      </p:sp>
      <p:sp>
        <p:nvSpPr>
          <p:cNvPr id="24" name="Rectangle 23">
            <a:extLst>
              <a:ext uri="{FF2B5EF4-FFF2-40B4-BE49-F238E27FC236}">
                <a16:creationId xmlns:a16="http://schemas.microsoft.com/office/drawing/2014/main" id="{227050D0-4A50-4630-BAFD-5A41CB7572CB}"/>
              </a:ext>
            </a:extLst>
          </p:cNvPr>
          <p:cNvSpPr/>
          <p:nvPr/>
        </p:nvSpPr>
        <p:spPr>
          <a:xfrm>
            <a:off x="8004532" y="1626253"/>
            <a:ext cx="3460138" cy="397983"/>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a:solidFill>
                  <a:schemeClr val="bg1"/>
                </a:solidFill>
              </a:rPr>
              <a:t>Cloud Management</a:t>
            </a:r>
          </a:p>
        </p:txBody>
      </p:sp>
      <p:cxnSp>
        <p:nvCxnSpPr>
          <p:cNvPr id="26" name="Straight Connector 25">
            <a:extLst>
              <a:ext uri="{FF2B5EF4-FFF2-40B4-BE49-F238E27FC236}">
                <a16:creationId xmlns:a16="http://schemas.microsoft.com/office/drawing/2014/main" id="{7AE8DE1C-7C79-4732-8D88-FFDE8196FCF8}"/>
              </a:ext>
            </a:extLst>
          </p:cNvPr>
          <p:cNvCxnSpPr/>
          <p:nvPr/>
        </p:nvCxnSpPr>
        <p:spPr bwMode="gray">
          <a:xfrm>
            <a:off x="636117" y="2215512"/>
            <a:ext cx="10798086"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42BB35-5CB1-4B49-A4FE-2FB99D628260}"/>
              </a:ext>
            </a:extLst>
          </p:cNvPr>
          <p:cNvCxnSpPr/>
          <p:nvPr/>
        </p:nvCxnSpPr>
        <p:spPr bwMode="gray">
          <a:xfrm>
            <a:off x="636117" y="3464542"/>
            <a:ext cx="10798086"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DA5C911-1679-4880-BEDA-209C7F37EABE}"/>
              </a:ext>
            </a:extLst>
          </p:cNvPr>
          <p:cNvSpPr/>
          <p:nvPr/>
        </p:nvSpPr>
        <p:spPr>
          <a:xfrm>
            <a:off x="7505240" y="4534883"/>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b="1">
                <a:solidFill>
                  <a:schemeClr val="bg1"/>
                </a:solidFill>
              </a:rPr>
              <a:t>A La Carte</a:t>
            </a:r>
            <a:endParaRPr lang="en-US" sz="1200">
              <a:solidFill>
                <a:schemeClr val="bg1"/>
              </a:solidFill>
            </a:endParaRPr>
          </a:p>
        </p:txBody>
      </p:sp>
      <p:sp>
        <p:nvSpPr>
          <p:cNvPr id="25" name="Rectangle 24">
            <a:extLst>
              <a:ext uri="{FF2B5EF4-FFF2-40B4-BE49-F238E27FC236}">
                <a16:creationId xmlns:a16="http://schemas.microsoft.com/office/drawing/2014/main" id="{B0D66D3F-8291-46E5-8B54-0F7EF8AE672F}"/>
              </a:ext>
            </a:extLst>
          </p:cNvPr>
          <p:cNvSpPr/>
          <p:nvPr/>
        </p:nvSpPr>
        <p:spPr>
          <a:xfrm>
            <a:off x="5929513" y="4546700"/>
            <a:ext cx="1276143" cy="1756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vRealize</a:t>
            </a:r>
            <a:br>
              <a:rPr lang="en-US" sz="1200">
                <a:solidFill>
                  <a:schemeClr val="bg1"/>
                </a:solidFill>
              </a:rPr>
            </a:br>
            <a:r>
              <a:rPr lang="en-US" sz="1200">
                <a:solidFill>
                  <a:schemeClr val="bg1"/>
                </a:solidFill>
              </a:rPr>
              <a:t>True Visibility</a:t>
            </a:r>
          </a:p>
        </p:txBody>
      </p:sp>
      <p:sp>
        <p:nvSpPr>
          <p:cNvPr id="3" name="Rectangle 2">
            <a:extLst>
              <a:ext uri="{FF2B5EF4-FFF2-40B4-BE49-F238E27FC236}">
                <a16:creationId xmlns:a16="http://schemas.microsoft.com/office/drawing/2014/main" id="{A3F19456-E9C6-33A8-9719-A234DAD04E38}"/>
              </a:ext>
            </a:extLst>
          </p:cNvPr>
          <p:cNvSpPr/>
          <p:nvPr/>
        </p:nvSpPr>
        <p:spPr>
          <a:xfrm>
            <a:off x="1955918" y="4542396"/>
            <a:ext cx="1265989" cy="1748987"/>
          </a:xfrm>
          <a:prstGeom prst="rect">
            <a:avLst/>
          </a:prstGeom>
          <a:noFill/>
          <a:ln w="920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spTree>
    <p:extLst>
      <p:ext uri="{BB962C8B-B14F-4D97-AF65-F5344CB8AC3E}">
        <p14:creationId xmlns:p14="http://schemas.microsoft.com/office/powerpoint/2010/main" val="280593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Right Arrow 164">
            <a:extLst>
              <a:ext uri="{FF2B5EF4-FFF2-40B4-BE49-F238E27FC236}">
                <a16:creationId xmlns:a16="http://schemas.microsoft.com/office/drawing/2014/main" id="{9BD65A7A-BF9C-92E0-9A21-6799C19071C1}"/>
              </a:ext>
            </a:extLst>
          </p:cNvPr>
          <p:cNvSpPr/>
          <p:nvPr/>
        </p:nvSpPr>
        <p:spPr>
          <a:xfrm rot="16200000">
            <a:off x="7342692" y="2903732"/>
            <a:ext cx="2876209" cy="291250"/>
          </a:xfrm>
          <a:prstGeom prst="rightArrow">
            <a:avLst/>
          </a:prstGeom>
          <a:solidFill>
            <a:schemeClr val="accent6"/>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400"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endParaRPr>
          </a:p>
        </p:txBody>
      </p:sp>
      <p:sp>
        <p:nvSpPr>
          <p:cNvPr id="166" name="Right Arrow 165">
            <a:extLst>
              <a:ext uri="{FF2B5EF4-FFF2-40B4-BE49-F238E27FC236}">
                <a16:creationId xmlns:a16="http://schemas.microsoft.com/office/drawing/2014/main" id="{1B9920E5-BBA4-C13B-B3F7-A5074C00F6FA}"/>
              </a:ext>
            </a:extLst>
          </p:cNvPr>
          <p:cNvSpPr/>
          <p:nvPr/>
        </p:nvSpPr>
        <p:spPr>
          <a:xfrm rot="16200000">
            <a:off x="2078757" y="2903732"/>
            <a:ext cx="2876209" cy="291250"/>
          </a:xfrm>
          <a:prstGeom prst="rightArrow">
            <a:avLst/>
          </a:prstGeom>
          <a:solidFill>
            <a:schemeClr val="accent6"/>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400"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endParaRPr>
          </a:p>
        </p:txBody>
      </p:sp>
      <p:sp>
        <p:nvSpPr>
          <p:cNvPr id="87" name="Rectangle 86">
            <a:extLst>
              <a:ext uri="{FF2B5EF4-FFF2-40B4-BE49-F238E27FC236}">
                <a16:creationId xmlns:a16="http://schemas.microsoft.com/office/drawing/2014/main" id="{5B34376B-F6CA-423E-9B2B-7FBD64B6B1C1}"/>
              </a:ext>
            </a:extLst>
          </p:cNvPr>
          <p:cNvSpPr/>
          <p:nvPr/>
        </p:nvSpPr>
        <p:spPr>
          <a:xfrm>
            <a:off x="874570" y="4497505"/>
            <a:ext cx="5178561" cy="1957980"/>
          </a:xfrm>
          <a:prstGeom prst="rect">
            <a:avLst/>
          </a:prstGeom>
          <a:noFill/>
          <a:ln w="12700" cap="flat">
            <a:solidFill>
              <a:srgbClr val="0060EA"/>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grpSp>
        <p:nvGrpSpPr>
          <p:cNvPr id="104" name="Group 103">
            <a:extLst>
              <a:ext uri="{FF2B5EF4-FFF2-40B4-BE49-F238E27FC236}">
                <a16:creationId xmlns:a16="http://schemas.microsoft.com/office/drawing/2014/main" id="{57C7B559-3532-4FD6-95EF-8FBDCDD950A3}"/>
              </a:ext>
            </a:extLst>
          </p:cNvPr>
          <p:cNvGrpSpPr/>
          <p:nvPr/>
        </p:nvGrpSpPr>
        <p:grpSpPr>
          <a:xfrm>
            <a:off x="1162861" y="5753449"/>
            <a:ext cx="4649198" cy="639819"/>
            <a:chOff x="1161879" y="5754660"/>
            <a:chExt cx="4651620" cy="640152"/>
          </a:xfrm>
        </p:grpSpPr>
        <p:sp>
          <p:nvSpPr>
            <p:cNvPr id="1236" name="!! Private Cloud">
              <a:extLst>
                <a:ext uri="{FF2B5EF4-FFF2-40B4-BE49-F238E27FC236}">
                  <a16:creationId xmlns:a16="http://schemas.microsoft.com/office/drawing/2014/main" id="{57C9C85A-749F-9C2B-DB73-D63CD583171D}"/>
                </a:ext>
              </a:extLst>
            </p:cNvPr>
            <p:cNvSpPr/>
            <p:nvPr/>
          </p:nvSpPr>
          <p:spPr>
            <a:xfrm>
              <a:off x="1161879" y="5847712"/>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noFill/>
            <a:ln w="12700" cap="flat">
              <a:solidFill>
                <a:schemeClr val="accent3"/>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188327" y="6018845"/>
              <a:ext cx="640685" cy="164532"/>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3" b="1" i="0" u="none" strike="noStrike" kern="1200" cap="none" spc="-17" normalizeH="0" baseline="0" noProof="0">
                  <a:ln>
                    <a:noFill/>
                  </a:ln>
                  <a:solidFill>
                    <a:srgbClr val="F2F2F2"/>
                  </a:solidFill>
                  <a:effectLst/>
                  <a:uLnTx/>
                  <a:uFillTx/>
                  <a:latin typeface="Metropolis"/>
                  <a:ea typeface="+mn-ea"/>
                  <a:cs typeface="+mn-cs"/>
                </a:rPr>
                <a:t>PRIVATE </a:t>
              </a:r>
              <a:br>
                <a:rPr kumimoji="0" lang="en-US" sz="563" b="1" i="0" u="none" strike="noStrike" kern="1200" cap="none" spc="-17" normalizeH="0" baseline="0" noProof="0">
                  <a:ln>
                    <a:noFill/>
                  </a:ln>
                  <a:solidFill>
                    <a:srgbClr val="F2F2F2"/>
                  </a:solidFill>
                  <a:effectLst/>
                  <a:uLnTx/>
                  <a:uFillTx/>
                  <a:latin typeface="Metropolis"/>
                  <a:ea typeface="+mn-ea"/>
                  <a:cs typeface="+mn-cs"/>
                </a:rPr>
              </a:br>
              <a:endParaRPr kumimoji="0" lang="en-US" sz="563" b="1" i="0" u="none" strike="noStrike" kern="1200" cap="none" spc="-17" normalizeH="0" baseline="0" noProof="0">
                <a:ln>
                  <a:noFill/>
                </a:ln>
                <a:solidFill>
                  <a:srgbClr val="F2F2F2"/>
                </a:solidFill>
                <a:effectLst/>
                <a:uLnTx/>
                <a:uFillTx/>
                <a:latin typeface="Metropolis"/>
                <a:ea typeface="+mn-ea"/>
                <a:cs typeface="+mn-c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143302" y="6044937"/>
              <a:ext cx="501909" cy="101310"/>
            </a:xfrm>
            <a:prstGeom prst="rect">
              <a:avLst/>
            </a:prstGeom>
            <a:noFill/>
            <a:ln w="8652" cap="flat">
              <a:noFill/>
              <a:prstDash val="solid"/>
              <a:miter/>
            </a:ln>
            <a:effectLst/>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693" b="1" i="0" u="none" strike="noStrike" kern="1200" cap="none" spc="-17" normalizeH="0" baseline="0" noProof="0">
                  <a:ln>
                    <a:noFill/>
                  </a:ln>
                  <a:solidFill>
                    <a:srgbClr val="F2F2F2"/>
                  </a:solidFill>
                  <a:effectLst/>
                  <a:uLnTx/>
                  <a:uFillTx/>
                  <a:latin typeface="Metropolis"/>
                  <a:ea typeface="+mn-ea"/>
                  <a:cs typeface="+mn-cs"/>
                </a:rPr>
                <a:t>EDGE</a:t>
              </a:r>
            </a:p>
          </p:txBody>
        </p:sp>
        <p:pic>
          <p:nvPicPr>
            <p:cNvPr id="1185" name="Graphic 1184">
              <a:extLst>
                <a:ext uri="{FF2B5EF4-FFF2-40B4-BE49-F238E27FC236}">
                  <a16:creationId xmlns:a16="http://schemas.microsoft.com/office/drawing/2014/main" id="{549A0E53-7A02-6642-1F49-B161DC62D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9185" y="5754660"/>
              <a:ext cx="824314" cy="640152"/>
            </a:xfrm>
            <a:prstGeom prst="rect">
              <a:avLst/>
            </a:prstGeom>
          </p:spPr>
        </p:pic>
        <p:sp>
          <p:nvSpPr>
            <p:cNvPr id="1167" name="!! Private Cloud">
              <a:extLst>
                <a:ext uri="{FF2B5EF4-FFF2-40B4-BE49-F238E27FC236}">
                  <a16:creationId xmlns:a16="http://schemas.microsoft.com/office/drawing/2014/main" id="{A5902FB3-4A93-F2DA-F33E-55D8CB1235C7}"/>
                </a:ext>
              </a:extLst>
            </p:cNvPr>
            <p:cNvSpPr/>
            <p:nvPr/>
          </p:nvSpPr>
          <p:spPr>
            <a:xfrm>
              <a:off x="4087929" y="584250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noFill/>
            <a:ln w="12700" cap="flat">
              <a:solidFill>
                <a:srgbClr val="0060EA"/>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143350" y="6018847"/>
              <a:ext cx="550291" cy="163762"/>
            </a:xfrm>
            <a:prstGeom prst="rect">
              <a:avLst/>
            </a:prstGeom>
            <a:noFill/>
            <a:ln>
              <a:noFill/>
            </a:ln>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0" b="1" i="0" u="none" strike="noStrike" kern="1200" cap="none" spc="-17" normalizeH="0" baseline="0" noProof="0">
                  <a:ln>
                    <a:noFill/>
                  </a:ln>
                  <a:solidFill>
                    <a:srgbClr val="F2F2F2"/>
                  </a:solidFill>
                  <a:effectLst/>
                  <a:uLnTx/>
                  <a:uFillTx/>
                  <a:latin typeface="Metropolis"/>
                  <a:ea typeface="+mn-ea"/>
                  <a:cs typeface="+mn-cs"/>
                </a:rPr>
                <a:t>TELCO </a:t>
              </a:r>
              <a:br>
                <a:rPr kumimoji="0" lang="en-US" sz="560" b="1" i="0" u="none" strike="noStrike" kern="1200" cap="none" spc="-17" normalizeH="0" baseline="0" noProof="0">
                  <a:ln>
                    <a:noFill/>
                  </a:ln>
                  <a:solidFill>
                    <a:srgbClr val="F2F2F2"/>
                  </a:solidFill>
                  <a:effectLst/>
                  <a:uLnTx/>
                  <a:uFillTx/>
                  <a:latin typeface="Metropolis"/>
                  <a:ea typeface="+mn-ea"/>
                  <a:cs typeface="+mn-cs"/>
                </a:rPr>
              </a:br>
              <a:endParaRPr kumimoji="0" lang="en-US" sz="560" b="1" i="0" u="none" strike="noStrike" kern="1200" cap="none" spc="-17" normalizeH="0" baseline="0" noProof="0">
                <a:ln>
                  <a:noFill/>
                </a:ln>
                <a:solidFill>
                  <a:srgbClr val="F2F2F2"/>
                </a:solidFill>
                <a:effectLst/>
                <a:uLnTx/>
                <a:uFillTx/>
                <a:latin typeface="Metropolis"/>
                <a:ea typeface="+mn-ea"/>
                <a:cs typeface="+mn-c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115732" y="584250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noFill/>
            <a:ln w="12700" cap="flat">
              <a:solidFill>
                <a:srgbClr val="D96981"/>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196734" y="6018847"/>
              <a:ext cx="550291" cy="81882"/>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0" b="1" i="0" u="none" strike="noStrike" kern="1200" cap="none" spc="-17" normalizeH="0" baseline="0" noProof="0">
                  <a:ln>
                    <a:noFill/>
                  </a:ln>
                  <a:solidFill>
                    <a:srgbClr val="F2F2F2"/>
                  </a:solidFill>
                  <a:effectLst/>
                  <a:uLnTx/>
                  <a:uFillTx/>
                  <a:latin typeface="Metropolis"/>
                  <a:ea typeface="+mn-ea"/>
                  <a:cs typeface="+mn-cs"/>
                </a:rPr>
                <a:t>SOVEREIGN</a:t>
              </a:r>
            </a:p>
          </p:txBody>
        </p:sp>
        <p:sp>
          <p:nvSpPr>
            <p:cNvPr id="95" name="!! Private Cloud">
              <a:extLst>
                <a:ext uri="{FF2B5EF4-FFF2-40B4-BE49-F238E27FC236}">
                  <a16:creationId xmlns:a16="http://schemas.microsoft.com/office/drawing/2014/main" id="{C83C43CF-C42D-14D4-CDA7-841E9731C9B1}"/>
                </a:ext>
              </a:extLst>
            </p:cNvPr>
            <p:cNvSpPr/>
            <p:nvPr/>
          </p:nvSpPr>
          <p:spPr>
            <a:xfrm>
              <a:off x="2119635" y="5842500"/>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noFill/>
            <a:ln w="12700" cap="flat">
              <a:solidFill>
                <a:srgbClr val="0060E9"/>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173145" y="6018845"/>
              <a:ext cx="640685" cy="82310"/>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3" b="1" i="0" u="none" strike="noStrike" kern="1200" cap="none" spc="-17" normalizeH="0" baseline="0" noProof="0">
                  <a:ln>
                    <a:noFill/>
                  </a:ln>
                  <a:solidFill>
                    <a:srgbClr val="F2F2F2"/>
                  </a:solidFill>
                  <a:effectLst/>
                  <a:uLnTx/>
                  <a:uFillTx/>
                  <a:latin typeface="Metropolis"/>
                  <a:ea typeface="+mn-ea"/>
                  <a:cs typeface="+mn-cs"/>
                </a:rPr>
                <a:t>PARTNER </a:t>
              </a:r>
            </a:p>
          </p:txBody>
        </p:sp>
      </p:grpSp>
      <p:sp>
        <p:nvSpPr>
          <p:cNvPr id="2" name="Rectangle 1">
            <a:extLst>
              <a:ext uri="{FF2B5EF4-FFF2-40B4-BE49-F238E27FC236}">
                <a16:creationId xmlns:a16="http://schemas.microsoft.com/office/drawing/2014/main" id="{262D7275-36D9-8361-03DC-4B56806761F9}"/>
              </a:ext>
            </a:extLst>
          </p:cNvPr>
          <p:cNvSpPr/>
          <p:nvPr/>
        </p:nvSpPr>
        <p:spPr>
          <a:xfrm>
            <a:off x="452131" y="436067"/>
            <a:ext cx="11304410" cy="1111096"/>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300" normalizeH="0" baseline="0" noProof="0">
              <a:ln>
                <a:noFill/>
              </a:ln>
              <a:solidFill>
                <a:srgbClr val="F2F2F2"/>
              </a:solidFill>
              <a:effectLst/>
              <a:uLnTx/>
              <a:uFillTx/>
              <a:latin typeface="Metropolis Light"/>
              <a:ea typeface="+mn-ea"/>
              <a:cs typeface="+mn-cs"/>
            </a:endParaRPr>
          </a:p>
        </p:txBody>
      </p:sp>
      <p:grpSp>
        <p:nvGrpSpPr>
          <p:cNvPr id="68" name="Group 67">
            <a:extLst>
              <a:ext uri="{FF2B5EF4-FFF2-40B4-BE49-F238E27FC236}">
                <a16:creationId xmlns:a16="http://schemas.microsoft.com/office/drawing/2014/main" id="{89D05D2E-A76E-B694-EE99-E4A2735254C9}"/>
              </a:ext>
            </a:extLst>
          </p:cNvPr>
          <p:cNvGrpSpPr/>
          <p:nvPr/>
        </p:nvGrpSpPr>
        <p:grpSpPr>
          <a:xfrm>
            <a:off x="5390760" y="823521"/>
            <a:ext cx="1591880" cy="484128"/>
            <a:chOff x="6372656" y="831954"/>
            <a:chExt cx="1592710"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1128944" cy="215444"/>
            </a:xfrm>
            <a:prstGeom prst="rect">
              <a:avLst/>
            </a:prstGeom>
            <a:noFill/>
          </p:spPr>
          <p:txBody>
            <a:bodyPr wrap="square" lIns="91344" tIns="0" rIns="0" bIns="0" rtlCol="0" anchor="t">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500561" y="823521"/>
            <a:ext cx="2113202" cy="484128"/>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215444"/>
            </a:xfrm>
            <a:prstGeom prst="rect">
              <a:avLst/>
            </a:prstGeom>
            <a:noFill/>
          </p:spPr>
          <p:txBody>
            <a:bodyPr wrap="square" lIns="91344" tIns="0" rIns="0" bIns="0"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401054" y="823521"/>
            <a:ext cx="1222456" cy="484128"/>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704713" y="823521"/>
            <a:ext cx="1356968" cy="484128"/>
            <a:chOff x="7903756" y="831954"/>
            <a:chExt cx="1357675"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2" y="981859"/>
              <a:ext cx="869619"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725490" y="823521"/>
            <a:ext cx="1224044" cy="484128"/>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F2F2F2"/>
                  </a:solidFill>
                  <a:effectLst/>
                  <a:uLnTx/>
                  <a:uFillTx/>
                  <a:latin typeface="Metropolis Light"/>
                  <a:ea typeface="+mn-ea"/>
                  <a:cs typeface="+mn-cs"/>
                </a:endParaRPr>
              </a:p>
            </p:txBody>
          </p:sp>
        </p:grpSp>
      </p:grpSp>
      <p:grpSp>
        <p:nvGrpSpPr>
          <p:cNvPr id="112" name="Group 111">
            <a:extLst>
              <a:ext uri="{FF2B5EF4-FFF2-40B4-BE49-F238E27FC236}">
                <a16:creationId xmlns:a16="http://schemas.microsoft.com/office/drawing/2014/main" id="{71518FD7-9396-42DD-9435-6A1112373504}"/>
              </a:ext>
            </a:extLst>
          </p:cNvPr>
          <p:cNvGrpSpPr/>
          <p:nvPr/>
        </p:nvGrpSpPr>
        <p:grpSpPr>
          <a:xfrm>
            <a:off x="452131" y="1739064"/>
            <a:ext cx="11304410" cy="4923463"/>
            <a:chOff x="450778" y="1738183"/>
            <a:chExt cx="11310300" cy="4926028"/>
          </a:xfrm>
        </p:grpSpPr>
        <p:sp>
          <p:nvSpPr>
            <p:cNvPr id="71" name="Rectangle 70">
              <a:extLst>
                <a:ext uri="{FF2B5EF4-FFF2-40B4-BE49-F238E27FC236}">
                  <a16:creationId xmlns:a16="http://schemas.microsoft.com/office/drawing/2014/main" id="{33536B40-E26D-A1B3-F108-F0E411FF9032}"/>
                </a:ext>
              </a:extLst>
            </p:cNvPr>
            <p:cNvSpPr/>
            <p:nvPr/>
          </p:nvSpPr>
          <p:spPr>
            <a:xfrm>
              <a:off x="450778" y="1920351"/>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1" i="0" u="none" strike="noStrike" kern="1200" cap="none" spc="300" normalizeH="0" baseline="0" noProof="0">
                <a:ln>
                  <a:noFill/>
                </a:ln>
                <a:solidFill>
                  <a:srgbClr val="F2F2F2"/>
                </a:solidFill>
                <a:effectLst/>
                <a:uLnTx/>
                <a:uFillTx/>
                <a:latin typeface="Metropolis Light"/>
                <a:ea typeface="+mn-ea"/>
                <a:cs typeface="+mn-cs"/>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4496616" y="1738183"/>
              <a:ext cx="3291840" cy="354227"/>
            </a:xfrm>
            <a:prstGeom prst="rect">
              <a:avLst/>
            </a:prstGeom>
            <a:solidFill>
              <a:schemeClr val="accent5"/>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rPr>
                <a:t>CLOUD OPERATING MODEL</a:t>
              </a:r>
            </a:p>
          </p:txBody>
        </p:sp>
      </p:grpSp>
      <p:sp>
        <p:nvSpPr>
          <p:cNvPr id="74" name="Rectangle 73">
            <a:extLst>
              <a:ext uri="{FF2B5EF4-FFF2-40B4-BE49-F238E27FC236}">
                <a16:creationId xmlns:a16="http://schemas.microsoft.com/office/drawing/2014/main" id="{03F6D5D0-C17B-7D34-49F5-A6041DF37CCC}"/>
              </a:ext>
            </a:extLst>
          </p:cNvPr>
          <p:cNvSpPr/>
          <p:nvPr/>
        </p:nvSpPr>
        <p:spPr>
          <a:xfrm>
            <a:off x="2544816" y="3675917"/>
            <a:ext cx="7192215" cy="274178"/>
          </a:xfrm>
          <a:prstGeom prst="rect">
            <a:avLst/>
          </a:prstGeom>
          <a:solidFill>
            <a:schemeClr val="accent6"/>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rPr>
              <a:t>Kubernetes Runtime and Management</a:t>
            </a:r>
          </a:p>
        </p:txBody>
      </p:sp>
      <p:grpSp>
        <p:nvGrpSpPr>
          <p:cNvPr id="111" name="Group 110">
            <a:extLst>
              <a:ext uri="{FF2B5EF4-FFF2-40B4-BE49-F238E27FC236}">
                <a16:creationId xmlns:a16="http://schemas.microsoft.com/office/drawing/2014/main" id="{B0ABA14A-6A0F-49BF-AC04-C261CCB697D3}"/>
              </a:ext>
            </a:extLst>
          </p:cNvPr>
          <p:cNvGrpSpPr/>
          <p:nvPr/>
        </p:nvGrpSpPr>
        <p:grpSpPr>
          <a:xfrm>
            <a:off x="874570" y="2063055"/>
            <a:ext cx="10434346" cy="1337007"/>
            <a:chOff x="873437" y="2062342"/>
            <a:chExt cx="10439783" cy="1337703"/>
          </a:xfrm>
        </p:grpSpPr>
        <p:sp>
          <p:nvSpPr>
            <p:cNvPr id="151" name="Rectangle 150">
              <a:extLst>
                <a:ext uri="{FF2B5EF4-FFF2-40B4-BE49-F238E27FC236}">
                  <a16:creationId xmlns:a16="http://schemas.microsoft.com/office/drawing/2014/main" id="{502CD9B7-571D-2CC1-AEAA-4A1614787C5A}"/>
                </a:ext>
              </a:extLst>
            </p:cNvPr>
            <p:cNvSpPr/>
            <p:nvPr/>
          </p:nvSpPr>
          <p:spPr>
            <a:xfrm>
              <a:off x="873437" y="2332951"/>
              <a:ext cx="10439783" cy="1067094"/>
            </a:xfrm>
            <a:prstGeom prst="rect">
              <a:avLst/>
            </a:prstGeom>
            <a:solidFill>
              <a:schemeClr val="bg1"/>
            </a:solidFill>
            <a:ln w="15875">
              <a:gradFill>
                <a:gsLst>
                  <a:gs pos="0">
                    <a:schemeClr val="accent4"/>
                  </a:gs>
                  <a:gs pos="100000">
                    <a:schemeClr val="accent4">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grpSp>
          <p:nvGrpSpPr>
            <p:cNvPr id="73" name="Group 72">
              <a:extLst>
                <a:ext uri="{FF2B5EF4-FFF2-40B4-BE49-F238E27FC236}">
                  <a16:creationId xmlns:a16="http://schemas.microsoft.com/office/drawing/2014/main" id="{22540B70-D301-4A9F-B8CD-1263B67709EB}"/>
                </a:ext>
              </a:extLst>
            </p:cNvPr>
            <p:cNvGrpSpPr/>
            <p:nvPr/>
          </p:nvGrpSpPr>
          <p:grpSpPr>
            <a:xfrm>
              <a:off x="4500327" y="2914431"/>
              <a:ext cx="1767730" cy="371682"/>
              <a:chOff x="4666439" y="2933937"/>
              <a:chExt cx="1767730" cy="371682"/>
            </a:xfrm>
          </p:grpSpPr>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439" y="2933937"/>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123102" y="2951712"/>
                <a:ext cx="1311067" cy="30777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97" name="Group 96">
              <a:extLst>
                <a:ext uri="{FF2B5EF4-FFF2-40B4-BE49-F238E27FC236}">
                  <a16:creationId xmlns:a16="http://schemas.microsoft.com/office/drawing/2014/main" id="{118354F7-BCEB-4919-BBEC-20FA774DD320}"/>
                </a:ext>
              </a:extLst>
            </p:cNvPr>
            <p:cNvGrpSpPr/>
            <p:nvPr/>
          </p:nvGrpSpPr>
          <p:grpSpPr>
            <a:xfrm>
              <a:off x="8439567" y="2946384"/>
              <a:ext cx="1276419" cy="307777"/>
              <a:chOff x="8404548" y="2949802"/>
              <a:chExt cx="1276419" cy="307777"/>
            </a:xfrm>
          </p:grpSpPr>
          <p:sp>
            <p:nvSpPr>
              <p:cNvPr id="155" name="TextBox 3">
                <a:extLst>
                  <a:ext uri="{FF2B5EF4-FFF2-40B4-BE49-F238E27FC236}">
                    <a16:creationId xmlns:a16="http://schemas.microsoft.com/office/drawing/2014/main" id="{E6BC9F0F-3E26-86F3-3B03-E122A7167C4E}"/>
                  </a:ext>
                </a:extLst>
              </p:cNvPr>
              <p:cNvSpPr txBox="1"/>
              <p:nvPr/>
            </p:nvSpPr>
            <p:spPr>
              <a:xfrm>
                <a:off x="8759470" y="2949802"/>
                <a:ext cx="921497" cy="30777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4548" y="2964794"/>
                <a:ext cx="331217" cy="277792"/>
              </a:xfrm>
              <a:prstGeom prst="rect">
                <a:avLst/>
              </a:prstGeom>
              <a:effectLst/>
            </p:spPr>
          </p:pic>
        </p:grpSp>
        <p:grpSp>
          <p:nvGrpSpPr>
            <p:cNvPr id="91" name="Group 90">
              <a:extLst>
                <a:ext uri="{FF2B5EF4-FFF2-40B4-BE49-F238E27FC236}">
                  <a16:creationId xmlns:a16="http://schemas.microsoft.com/office/drawing/2014/main" id="{E7540103-D2D4-4426-AC00-CE9499760264}"/>
                </a:ext>
              </a:extLst>
            </p:cNvPr>
            <p:cNvGrpSpPr/>
            <p:nvPr/>
          </p:nvGrpSpPr>
          <p:grpSpPr>
            <a:xfrm>
              <a:off x="3241774" y="2918033"/>
              <a:ext cx="1023769" cy="364478"/>
              <a:chOff x="3241774" y="2904548"/>
              <a:chExt cx="1023769" cy="364478"/>
            </a:xfrm>
          </p:grpSpPr>
          <p:sp>
            <p:nvSpPr>
              <p:cNvPr id="157" name="TextBox 5">
                <a:extLst>
                  <a:ext uri="{FF2B5EF4-FFF2-40B4-BE49-F238E27FC236}">
                    <a16:creationId xmlns:a16="http://schemas.microsoft.com/office/drawing/2014/main" id="{58B02FF7-3FDA-CD18-DC13-0834C189E48E}"/>
                  </a:ext>
                </a:extLst>
              </p:cNvPr>
              <p:cNvSpPr txBox="1"/>
              <p:nvPr/>
            </p:nvSpPr>
            <p:spPr>
              <a:xfrm>
                <a:off x="3632005" y="2932899"/>
                <a:ext cx="633538" cy="30777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1774" y="2904548"/>
                <a:ext cx="364478" cy="364478"/>
              </a:xfrm>
              <a:prstGeom prst="rect">
                <a:avLst/>
              </a:prstGeom>
              <a:effectLst/>
            </p:spPr>
          </p:pic>
        </p:grpSp>
        <p:grpSp>
          <p:nvGrpSpPr>
            <p:cNvPr id="94" name="Group 93">
              <a:extLst>
                <a:ext uri="{FF2B5EF4-FFF2-40B4-BE49-F238E27FC236}">
                  <a16:creationId xmlns:a16="http://schemas.microsoft.com/office/drawing/2014/main" id="{A0CEDAED-5BEB-4C15-82F8-FFFB1B1D9FF4}"/>
                </a:ext>
              </a:extLst>
            </p:cNvPr>
            <p:cNvGrpSpPr/>
            <p:nvPr/>
          </p:nvGrpSpPr>
          <p:grpSpPr>
            <a:xfrm>
              <a:off x="6502841" y="2908410"/>
              <a:ext cx="1666923" cy="383724"/>
              <a:chOff x="6503643" y="2894925"/>
              <a:chExt cx="1666923" cy="383724"/>
            </a:xfrm>
          </p:grpSpPr>
          <p:sp>
            <p:nvSpPr>
              <p:cNvPr id="159" name="TextBox 7">
                <a:extLst>
                  <a:ext uri="{FF2B5EF4-FFF2-40B4-BE49-F238E27FC236}">
                    <a16:creationId xmlns:a16="http://schemas.microsoft.com/office/drawing/2014/main" id="{4B279636-2A8E-9AEF-7435-2502697C1C73}"/>
                  </a:ext>
                </a:extLst>
              </p:cNvPr>
              <p:cNvSpPr txBox="1"/>
              <p:nvPr/>
            </p:nvSpPr>
            <p:spPr>
              <a:xfrm>
                <a:off x="6790838" y="2932899"/>
                <a:ext cx="1379728" cy="30777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3643" y="2894925"/>
                <a:ext cx="265173" cy="383724"/>
              </a:xfrm>
              <a:prstGeom prst="rect">
                <a:avLst/>
              </a:prstGeom>
              <a:effectLst/>
            </p:spPr>
          </p:pic>
        </p:grpSp>
        <p:sp>
          <p:nvSpPr>
            <p:cNvPr id="199" name="TextBox 198">
              <a:extLst>
                <a:ext uri="{FF2B5EF4-FFF2-40B4-BE49-F238E27FC236}">
                  <a16:creationId xmlns:a16="http://schemas.microsoft.com/office/drawing/2014/main" id="{EABA81DC-1919-EB57-F645-FBF48BADC322}"/>
                </a:ext>
              </a:extLst>
            </p:cNvPr>
            <p:cNvSpPr txBox="1"/>
            <p:nvPr/>
          </p:nvSpPr>
          <p:spPr>
            <a:xfrm>
              <a:off x="880527" y="2062342"/>
              <a:ext cx="2379623" cy="184666"/>
            </a:xfrm>
            <a:prstGeom prst="rect">
              <a:avLst/>
            </a:prstGeom>
            <a:solidFill>
              <a:schemeClr val="bg1"/>
            </a:solid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3. </a:t>
              </a: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MANAGE ACROSS CLOUDS</a:t>
              </a:r>
            </a:p>
          </p:txBody>
        </p:sp>
        <p:sp>
          <p:nvSpPr>
            <p:cNvPr id="75" name="Rectangle 74">
              <a:extLst>
                <a:ext uri="{FF2B5EF4-FFF2-40B4-BE49-F238E27FC236}">
                  <a16:creationId xmlns:a16="http://schemas.microsoft.com/office/drawing/2014/main" id="{81257A40-AAC3-E451-51E3-6775CA268628}"/>
                </a:ext>
              </a:extLst>
            </p:cNvPr>
            <p:cNvSpPr/>
            <p:nvPr/>
          </p:nvSpPr>
          <p:spPr>
            <a:xfrm>
              <a:off x="2544555" y="2499578"/>
              <a:ext cx="7195962" cy="268760"/>
            </a:xfrm>
            <a:prstGeom prst="rect">
              <a:avLst/>
            </a:prstGeom>
            <a:solidFill>
              <a:schemeClr val="accent6"/>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rPr>
                <a:t>VMware Multi-Cloud Management</a:t>
              </a:r>
            </a:p>
          </p:txBody>
        </p:sp>
      </p:grpSp>
      <p:sp>
        <p:nvSpPr>
          <p:cNvPr id="77" name="Rectangle 76">
            <a:extLst>
              <a:ext uri="{FF2B5EF4-FFF2-40B4-BE49-F238E27FC236}">
                <a16:creationId xmlns:a16="http://schemas.microsoft.com/office/drawing/2014/main" id="{1180E537-1361-2D3A-9F64-04F674DCCD4E}"/>
              </a:ext>
            </a:extLst>
          </p:cNvPr>
          <p:cNvSpPr/>
          <p:nvPr/>
        </p:nvSpPr>
        <p:spPr>
          <a:xfrm>
            <a:off x="4495862" y="257453"/>
            <a:ext cx="3290126" cy="303403"/>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798" b="0" i="0" u="none" strike="noStrike" kern="1200" cap="none" spc="0" normalizeH="0" baseline="0" noProof="0">
                <a:ln>
                  <a:noFill/>
                </a:ln>
                <a:solidFill>
                  <a:srgbClr val="F2F2F2"/>
                </a:solidFill>
                <a:effectLst/>
                <a:uLnTx/>
                <a:uFillTx/>
                <a:latin typeface="Metropolis Semi Bold" panose="00000700000000000000" pitchFamily="2" charset="0"/>
                <a:ea typeface="+mn-ea"/>
                <a:cs typeface="+mn-cs"/>
              </a:rPr>
              <a:t>APP STRATEGY</a:t>
            </a:r>
          </a:p>
        </p:txBody>
      </p:sp>
      <p:grpSp>
        <p:nvGrpSpPr>
          <p:cNvPr id="108" name="Group 107">
            <a:extLst>
              <a:ext uri="{FF2B5EF4-FFF2-40B4-BE49-F238E27FC236}">
                <a16:creationId xmlns:a16="http://schemas.microsoft.com/office/drawing/2014/main" id="{59CD9398-B35E-4313-8D1B-D69B98224C87}"/>
              </a:ext>
            </a:extLst>
          </p:cNvPr>
          <p:cNvGrpSpPr/>
          <p:nvPr/>
        </p:nvGrpSpPr>
        <p:grpSpPr>
          <a:xfrm>
            <a:off x="881656" y="4236338"/>
            <a:ext cx="5007885" cy="1222866"/>
            <a:chOff x="880527" y="4236757"/>
            <a:chExt cx="5010494" cy="1223504"/>
          </a:xfrm>
        </p:grpSpPr>
        <p:sp>
          <p:nvSpPr>
            <p:cNvPr id="88" name="Rectangle 87">
              <a:extLst>
                <a:ext uri="{FF2B5EF4-FFF2-40B4-BE49-F238E27FC236}">
                  <a16:creationId xmlns:a16="http://schemas.microsoft.com/office/drawing/2014/main" id="{F87B4072-1DDF-368F-C618-FCD2EA389BED}"/>
                </a:ext>
              </a:extLst>
            </p:cNvPr>
            <p:cNvSpPr/>
            <p:nvPr/>
          </p:nvSpPr>
          <p:spPr>
            <a:xfrm>
              <a:off x="2717092" y="4373160"/>
              <a:ext cx="1493950" cy="25804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2F2F2"/>
                  </a:solidFill>
                  <a:effectLst/>
                  <a:uLnTx/>
                  <a:uFillTx/>
                  <a:latin typeface="Metropolis Light"/>
                  <a:ea typeface="+mn-ea"/>
                  <a:cs typeface="+mn-cs"/>
                </a:rPr>
                <a:t>VMware Cloud</a:t>
              </a:r>
            </a:p>
          </p:txBody>
        </p:sp>
        <p:sp>
          <p:nvSpPr>
            <p:cNvPr id="190" name="TextBox 189">
              <a:extLst>
                <a:ext uri="{FF2B5EF4-FFF2-40B4-BE49-F238E27FC236}">
                  <a16:creationId xmlns:a16="http://schemas.microsoft.com/office/drawing/2014/main" id="{E07B1B42-1F62-5C2C-BCBC-C8B67351019F}"/>
                </a:ext>
              </a:extLst>
            </p:cNvPr>
            <p:cNvSpPr txBox="1"/>
            <p:nvPr/>
          </p:nvSpPr>
          <p:spPr>
            <a:xfrm>
              <a:off x="880527" y="4236757"/>
              <a:ext cx="1551768" cy="184666"/>
            </a:xfrm>
            <a:prstGeom prst="rect">
              <a:avLst/>
            </a:prstGeom>
            <a:solidFill>
              <a:schemeClr val="bg1"/>
            </a:solidFill>
          </p:spPr>
          <p:txBody>
            <a:bodyPr wrap="square" lIns="0" tIns="0" rIns="0" bIns="0" rtlCol="0" anchor="t">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1. BUILD CLOUDS</a:t>
              </a:r>
            </a:p>
          </p:txBody>
        </p:sp>
        <p:grpSp>
          <p:nvGrpSpPr>
            <p:cNvPr id="102" name="Group 101">
              <a:extLst>
                <a:ext uri="{FF2B5EF4-FFF2-40B4-BE49-F238E27FC236}">
                  <a16:creationId xmlns:a16="http://schemas.microsoft.com/office/drawing/2014/main" id="{84394D9A-CF12-475E-AC25-04C1DB380C82}"/>
                </a:ext>
              </a:extLst>
            </p:cNvPr>
            <p:cNvGrpSpPr/>
            <p:nvPr/>
          </p:nvGrpSpPr>
          <p:grpSpPr>
            <a:xfrm>
              <a:off x="1117468" y="4782039"/>
              <a:ext cx="4773553" cy="276999"/>
              <a:chOff x="1117468" y="4782039"/>
              <a:chExt cx="4773553" cy="276999"/>
            </a:xfrm>
          </p:grpSpPr>
          <p:grpSp>
            <p:nvGrpSpPr>
              <p:cNvPr id="100" name="Group 99">
                <a:extLst>
                  <a:ext uri="{FF2B5EF4-FFF2-40B4-BE49-F238E27FC236}">
                    <a16:creationId xmlns:a16="http://schemas.microsoft.com/office/drawing/2014/main" id="{DA49AF06-7F65-47DD-93D4-490AF3D9CB59}"/>
                  </a:ext>
                </a:extLst>
              </p:cNvPr>
              <p:cNvGrpSpPr/>
              <p:nvPr/>
            </p:nvGrpSpPr>
            <p:grpSpPr>
              <a:xfrm>
                <a:off x="1969809" y="4782039"/>
                <a:ext cx="1363522" cy="276999"/>
                <a:chOff x="1988416" y="4779812"/>
                <a:chExt cx="1411306" cy="276999"/>
              </a:xfrm>
            </p:grpSpPr>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416" y="4798538"/>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234694" y="4779812"/>
                  <a:ext cx="1165028"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98" name="Group 97">
                <a:extLst>
                  <a:ext uri="{FF2B5EF4-FFF2-40B4-BE49-F238E27FC236}">
                    <a16:creationId xmlns:a16="http://schemas.microsoft.com/office/drawing/2014/main" id="{5CF94A7B-870E-41EB-AD94-96C051077B2C}"/>
                  </a:ext>
                </a:extLst>
              </p:cNvPr>
              <p:cNvGrpSpPr/>
              <p:nvPr/>
            </p:nvGrpSpPr>
            <p:grpSpPr>
              <a:xfrm>
                <a:off x="4891463" y="4782039"/>
                <a:ext cx="999558" cy="276999"/>
                <a:chOff x="4745865" y="4784266"/>
                <a:chExt cx="999558" cy="276999"/>
              </a:xfrm>
            </p:grpSpPr>
            <p:sp>
              <p:nvSpPr>
                <p:cNvPr id="80" name="TextBox 79">
                  <a:extLst>
                    <a:ext uri="{FF2B5EF4-FFF2-40B4-BE49-F238E27FC236}">
                      <a16:creationId xmlns:a16="http://schemas.microsoft.com/office/drawing/2014/main" id="{E4CF92F9-3BBA-B754-F415-E9DD655DE988}"/>
                    </a:ext>
                  </a:extLst>
                </p:cNvPr>
                <p:cNvSpPr txBox="1"/>
                <p:nvPr/>
              </p:nvSpPr>
              <p:spPr>
                <a:xfrm>
                  <a:off x="4937876" y="4784266"/>
                  <a:ext cx="80754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5865" y="4833248"/>
                  <a:ext cx="213466" cy="179035"/>
                </a:xfrm>
                <a:prstGeom prst="rect">
                  <a:avLst/>
                </a:prstGeom>
              </p:spPr>
            </p:pic>
          </p:grpSp>
          <p:grpSp>
            <p:nvGrpSpPr>
              <p:cNvPr id="99" name="Group 98">
                <a:extLst>
                  <a:ext uri="{FF2B5EF4-FFF2-40B4-BE49-F238E27FC236}">
                    <a16:creationId xmlns:a16="http://schemas.microsoft.com/office/drawing/2014/main" id="{7001B56C-8C8E-45DE-A27C-C5582460665F}"/>
                  </a:ext>
                </a:extLst>
              </p:cNvPr>
              <p:cNvGrpSpPr/>
              <p:nvPr/>
            </p:nvGrpSpPr>
            <p:grpSpPr>
              <a:xfrm>
                <a:off x="1117468" y="4782039"/>
                <a:ext cx="773199" cy="276999"/>
                <a:chOff x="1147952" y="4779848"/>
                <a:chExt cx="773199" cy="276999"/>
              </a:xfrm>
            </p:grpSpPr>
            <p:sp>
              <p:nvSpPr>
                <p:cNvPr id="82" name="TextBox 81">
                  <a:extLst>
                    <a:ext uri="{FF2B5EF4-FFF2-40B4-BE49-F238E27FC236}">
                      <a16:creationId xmlns:a16="http://schemas.microsoft.com/office/drawing/2014/main" id="{25080F26-920D-E596-7D26-2D716B11EB77}"/>
                    </a:ext>
                  </a:extLst>
                </p:cNvPr>
                <p:cNvSpPr txBox="1"/>
                <p:nvPr/>
              </p:nvSpPr>
              <p:spPr>
                <a:xfrm>
                  <a:off x="1375154" y="4779848"/>
                  <a:ext cx="54599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47952" y="4800896"/>
                  <a:ext cx="234902" cy="234903"/>
                </a:xfrm>
                <a:prstGeom prst="rect">
                  <a:avLst/>
                </a:prstGeom>
              </p:spPr>
            </p:pic>
          </p:grpSp>
          <p:grpSp>
            <p:nvGrpSpPr>
              <p:cNvPr id="101" name="Group 100">
                <a:extLst>
                  <a:ext uri="{FF2B5EF4-FFF2-40B4-BE49-F238E27FC236}">
                    <a16:creationId xmlns:a16="http://schemas.microsoft.com/office/drawing/2014/main" id="{58FB101A-1B57-46CB-B4AF-4D15213C43B6}"/>
                  </a:ext>
                </a:extLst>
              </p:cNvPr>
              <p:cNvGrpSpPr/>
              <p:nvPr/>
            </p:nvGrpSpPr>
            <p:grpSpPr>
              <a:xfrm>
                <a:off x="3412473" y="4782039"/>
                <a:ext cx="1399849" cy="276999"/>
                <a:chOff x="3346015" y="4779812"/>
                <a:chExt cx="1399849" cy="276999"/>
              </a:xfrm>
            </p:grpSpPr>
            <p:sp>
              <p:nvSpPr>
                <p:cNvPr id="84" name="TextBox 83">
                  <a:extLst>
                    <a:ext uri="{FF2B5EF4-FFF2-40B4-BE49-F238E27FC236}">
                      <a16:creationId xmlns:a16="http://schemas.microsoft.com/office/drawing/2014/main" id="{F4355FE4-C820-27BC-DC9A-C1175C7C5B9E}"/>
                    </a:ext>
                  </a:extLst>
                </p:cNvPr>
                <p:cNvSpPr txBox="1"/>
                <p:nvPr/>
              </p:nvSpPr>
              <p:spPr>
                <a:xfrm>
                  <a:off x="3516915" y="4779812"/>
                  <a:ext cx="1228949"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46015" y="4794658"/>
                  <a:ext cx="170901" cy="247307"/>
                </a:xfrm>
                <a:prstGeom prst="rect">
                  <a:avLst/>
                </a:prstGeom>
              </p:spPr>
            </p:pic>
          </p:grpSp>
        </p:grpSp>
        <p:sp>
          <p:nvSpPr>
            <p:cNvPr id="90" name="TextBox 89">
              <a:extLst>
                <a:ext uri="{FF2B5EF4-FFF2-40B4-BE49-F238E27FC236}">
                  <a16:creationId xmlns:a16="http://schemas.microsoft.com/office/drawing/2014/main" id="{0D07EDF7-3D89-1198-46EF-7C5D9824EFAB}"/>
                </a:ext>
              </a:extLst>
            </p:cNvPr>
            <p:cNvSpPr txBox="1"/>
            <p:nvPr/>
          </p:nvSpPr>
          <p:spPr>
            <a:xfrm>
              <a:off x="2766013" y="5183262"/>
              <a:ext cx="2145457" cy="276999"/>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2515790" y="5200088"/>
              <a:ext cx="191670" cy="258337"/>
            </a:xfrm>
            <a:prstGeom prst="rect">
              <a:avLst/>
            </a:prstGeom>
          </p:spPr>
        </p:pic>
      </p:grpSp>
      <p:sp>
        <p:nvSpPr>
          <p:cNvPr id="144" name="TextBox 143">
            <a:extLst>
              <a:ext uri="{FF2B5EF4-FFF2-40B4-BE49-F238E27FC236}">
                <a16:creationId xmlns:a16="http://schemas.microsoft.com/office/drawing/2014/main" id="{8E92F9C0-80A5-364B-BF6A-BED24DD0B4AB}"/>
              </a:ext>
            </a:extLst>
          </p:cNvPr>
          <p:cNvSpPr txBox="1"/>
          <p:nvPr/>
        </p:nvSpPr>
        <p:spPr>
          <a:xfrm>
            <a:off x="881655" y="3722084"/>
            <a:ext cx="1764300" cy="184570"/>
          </a:xfrm>
          <a:prstGeom prst="rect">
            <a:avLst/>
          </a:prstGeom>
          <a:noFill/>
        </p:spPr>
        <p:txBody>
          <a:bodyPr wrap="square" lIns="0" tIns="0" rIns="0" bIns="0" rtlCol="0" anchor="t">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2. BUILD PLATFORM</a:t>
            </a:r>
          </a:p>
        </p:txBody>
      </p:sp>
      <p:grpSp>
        <p:nvGrpSpPr>
          <p:cNvPr id="145" name="Group 144">
            <a:extLst>
              <a:ext uri="{FF2B5EF4-FFF2-40B4-BE49-F238E27FC236}">
                <a16:creationId xmlns:a16="http://schemas.microsoft.com/office/drawing/2014/main" id="{60BDC954-C849-E14D-9B0C-D73A9F24D857}"/>
              </a:ext>
            </a:extLst>
          </p:cNvPr>
          <p:cNvGrpSpPr/>
          <p:nvPr/>
        </p:nvGrpSpPr>
        <p:grpSpPr>
          <a:xfrm>
            <a:off x="866225" y="5850724"/>
            <a:ext cx="5180029" cy="657854"/>
            <a:chOff x="889217" y="5852608"/>
            <a:chExt cx="5184078" cy="658367"/>
          </a:xfrm>
        </p:grpSpPr>
        <p:cxnSp>
          <p:nvCxnSpPr>
            <p:cNvPr id="146" name="Straight Connector 145">
              <a:extLst>
                <a:ext uri="{FF2B5EF4-FFF2-40B4-BE49-F238E27FC236}">
                  <a16:creationId xmlns:a16="http://schemas.microsoft.com/office/drawing/2014/main" id="{262607D8-3DFA-A547-A522-2A9E2C4C9758}"/>
                </a:ext>
              </a:extLst>
            </p:cNvPr>
            <p:cNvCxnSpPr>
              <a:cxnSpLocks/>
            </p:cNvCxnSpPr>
            <p:nvPr/>
          </p:nvCxnSpPr>
          <p:spPr bwMode="gray">
            <a:xfrm flipV="1">
              <a:off x="898717" y="5874602"/>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5043289-CA88-7641-AB3F-0A8BF54A14D6}"/>
                </a:ext>
              </a:extLst>
            </p:cNvPr>
            <p:cNvCxnSpPr>
              <a:cxnSpLocks/>
            </p:cNvCxnSpPr>
            <p:nvPr/>
          </p:nvCxnSpPr>
          <p:spPr bwMode="gray">
            <a:xfrm flipH="1">
              <a:off x="889217" y="6410306"/>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B595584-279E-4B4E-AE2B-A9470D8D55C7}"/>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B24551FD-57E0-0349-A8AC-9C7913B49415}"/>
                </a:ext>
              </a:extLst>
            </p:cNvPr>
            <p:cNvSpPr/>
            <p:nvPr/>
          </p:nvSpPr>
          <p:spPr>
            <a:xfrm>
              <a:off x="2687875" y="6346586"/>
              <a:ext cx="1480454" cy="164389"/>
            </a:xfrm>
            <a:prstGeom prst="rect">
              <a:avLst/>
            </a:prstGeom>
            <a:solidFill>
              <a:srgbClr val="041032">
                <a:alpha val="50196"/>
              </a:srgbClr>
            </a:solidFill>
            <a:ln w="12700">
              <a:no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marL="0" marR="0" lvl="0" indent="0" algn="ctr" defTabSz="9133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a:ea typeface="+mn-ea"/>
                  <a:cs typeface="+mn-cs"/>
                </a:rPr>
                <a:t>VMware Infra</a:t>
              </a:r>
            </a:p>
          </p:txBody>
        </p:sp>
      </p:grpSp>
      <p:grpSp>
        <p:nvGrpSpPr>
          <p:cNvPr id="106" name="Group 105">
            <a:extLst>
              <a:ext uri="{FF2B5EF4-FFF2-40B4-BE49-F238E27FC236}">
                <a16:creationId xmlns:a16="http://schemas.microsoft.com/office/drawing/2014/main" id="{BF307E83-36A0-4921-9C12-1C5BD7342CEB}"/>
              </a:ext>
            </a:extLst>
          </p:cNvPr>
          <p:cNvGrpSpPr/>
          <p:nvPr/>
        </p:nvGrpSpPr>
        <p:grpSpPr>
          <a:xfrm>
            <a:off x="1011545" y="5547978"/>
            <a:ext cx="4863129" cy="157070"/>
            <a:chOff x="1010484" y="5549080"/>
            <a:chExt cx="4865663" cy="157152"/>
          </a:xfrm>
        </p:grpSpPr>
        <p:cxnSp>
          <p:nvCxnSpPr>
            <p:cNvPr id="4" name="Straight Connector 3">
              <a:extLst>
                <a:ext uri="{FF2B5EF4-FFF2-40B4-BE49-F238E27FC236}">
                  <a16:creationId xmlns:a16="http://schemas.microsoft.com/office/drawing/2014/main" id="{E4FE2588-7BA6-498C-86D7-4A5101177A1D}"/>
                </a:ext>
              </a:extLst>
            </p:cNvPr>
            <p:cNvCxnSpPr/>
            <p:nvPr/>
          </p:nvCxnSpPr>
          <p:spPr bwMode="gray">
            <a:xfrm>
              <a:off x="1010484" y="5661699"/>
              <a:ext cx="4865663" cy="0"/>
            </a:xfrm>
            <a:prstGeom prst="line">
              <a:avLst/>
            </a:prstGeom>
            <a:ln w="9525">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38D2496-7D2D-093A-1590-FEA47E5C5D0A}"/>
                </a:ext>
              </a:extLst>
            </p:cNvPr>
            <p:cNvSpPr/>
            <p:nvPr/>
          </p:nvSpPr>
          <p:spPr>
            <a:xfrm>
              <a:off x="1938399" y="5549080"/>
              <a:ext cx="3020932" cy="15715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2F2F2"/>
                  </a:solidFill>
                  <a:effectLst/>
                  <a:uLnTx/>
                  <a:uFillTx/>
                  <a:latin typeface="Metropolis Light"/>
                  <a:ea typeface="+mn-ea"/>
                  <a:cs typeface="+mn-cs"/>
                </a:rPr>
                <a:t>VMware Multi-Cloud Management</a:t>
              </a:r>
            </a:p>
          </p:txBody>
        </p:sp>
      </p:grpSp>
      <p:grpSp>
        <p:nvGrpSpPr>
          <p:cNvPr id="109" name="Group 108">
            <a:extLst>
              <a:ext uri="{FF2B5EF4-FFF2-40B4-BE49-F238E27FC236}">
                <a16:creationId xmlns:a16="http://schemas.microsoft.com/office/drawing/2014/main" id="{E5404B5F-F79F-4B35-9E53-9A9E6A4164D8}"/>
              </a:ext>
            </a:extLst>
          </p:cNvPr>
          <p:cNvGrpSpPr/>
          <p:nvPr/>
        </p:nvGrpSpPr>
        <p:grpSpPr>
          <a:xfrm>
            <a:off x="6271531" y="4362625"/>
            <a:ext cx="4993453" cy="2082816"/>
            <a:chOff x="6273211" y="4363112"/>
            <a:chExt cx="4996055" cy="2083901"/>
          </a:xfrm>
        </p:grpSpPr>
        <p:sp>
          <p:nvSpPr>
            <p:cNvPr id="85" name="Rectangle 84">
              <a:extLst>
                <a:ext uri="{FF2B5EF4-FFF2-40B4-BE49-F238E27FC236}">
                  <a16:creationId xmlns:a16="http://schemas.microsoft.com/office/drawing/2014/main" id="{FC52214D-3455-ED86-1049-4BE2FD33293F}"/>
                </a:ext>
              </a:extLst>
            </p:cNvPr>
            <p:cNvSpPr/>
            <p:nvPr/>
          </p:nvSpPr>
          <p:spPr>
            <a:xfrm>
              <a:off x="6273211" y="4488013"/>
              <a:ext cx="4996055" cy="1959000"/>
            </a:xfrm>
            <a:prstGeom prst="rect">
              <a:avLst/>
            </a:prstGeom>
            <a:noFill/>
            <a:ln w="15875">
              <a:gradFill>
                <a:gsLst>
                  <a:gs pos="0">
                    <a:schemeClr val="accent3"/>
                  </a:gs>
                  <a:gs pos="99000">
                    <a:schemeClr val="accent3">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693482" y="5844445"/>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noFill/>
            <a:ln w="12700" cap="flat">
              <a:solidFill>
                <a:srgbClr val="F9981D"/>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6920917" y="6021831"/>
              <a:ext cx="209748" cy="125932"/>
            </a:xfrm>
            <a:prstGeom prst="rect">
              <a:avLst/>
            </a:prstGeom>
          </p:spPr>
        </p:pic>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29444" t="16688" r="-2562" b="1688"/>
            <a:stretch/>
          </p:blipFill>
          <p:spPr>
            <a:xfrm>
              <a:off x="9601391" y="6078579"/>
              <a:ext cx="405446" cy="104824"/>
            </a:xfrm>
            <a:prstGeom prst="rect">
              <a:avLst/>
            </a:prstGeom>
          </p:spPr>
        </p:pic>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Lst>
            </a:blip>
            <a:srcRect/>
            <a:stretch/>
          </p:blipFill>
          <p:spPr>
            <a:xfrm>
              <a:off x="10609698" y="6061908"/>
              <a:ext cx="351425" cy="119848"/>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259039" y="5183262"/>
              <a:ext cx="2145457" cy="276999"/>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8008816" y="5200088"/>
              <a:ext cx="191670" cy="258337"/>
            </a:xfrm>
            <a:prstGeom prst="rect">
              <a:avLst/>
            </a:prstGeom>
          </p:spPr>
        </p:pic>
        <p:sp>
          <p:nvSpPr>
            <p:cNvPr id="86" name="Rectangle 85">
              <a:extLst>
                <a:ext uri="{FF2B5EF4-FFF2-40B4-BE49-F238E27FC236}">
                  <a16:creationId xmlns:a16="http://schemas.microsoft.com/office/drawing/2014/main" id="{D16A6781-C804-504F-B801-FA7B4A14B057}"/>
                </a:ext>
              </a:extLst>
            </p:cNvPr>
            <p:cNvSpPr/>
            <p:nvPr/>
          </p:nvSpPr>
          <p:spPr>
            <a:xfrm>
              <a:off x="8030288" y="4363112"/>
              <a:ext cx="1481900" cy="25804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2F2F2"/>
                  </a:solidFill>
                  <a:effectLst/>
                  <a:uLnTx/>
                  <a:uFillTx/>
                  <a:latin typeface="Metropolis Light"/>
                  <a:ea typeface="+mn-ea"/>
                  <a:cs typeface="+mn-cs"/>
                </a:rPr>
                <a:t>Public Cloud</a:t>
              </a:r>
            </a:p>
          </p:txBody>
        </p:sp>
        <p:grpSp>
          <p:nvGrpSpPr>
            <p:cNvPr id="162" name="Group 161">
              <a:extLst>
                <a:ext uri="{FF2B5EF4-FFF2-40B4-BE49-F238E27FC236}">
                  <a16:creationId xmlns:a16="http://schemas.microsoft.com/office/drawing/2014/main" id="{02B6707D-4903-4D18-BEE3-FBE9F1FACAF0}"/>
                </a:ext>
              </a:extLst>
            </p:cNvPr>
            <p:cNvGrpSpPr/>
            <p:nvPr/>
          </p:nvGrpSpPr>
          <p:grpSpPr>
            <a:xfrm>
              <a:off x="6432659" y="4782039"/>
              <a:ext cx="4773553" cy="276999"/>
              <a:chOff x="1117468" y="4782039"/>
              <a:chExt cx="4773553" cy="276999"/>
            </a:xfrm>
          </p:grpSpPr>
          <p:grpSp>
            <p:nvGrpSpPr>
              <p:cNvPr id="163" name="Group 162">
                <a:extLst>
                  <a:ext uri="{FF2B5EF4-FFF2-40B4-BE49-F238E27FC236}">
                    <a16:creationId xmlns:a16="http://schemas.microsoft.com/office/drawing/2014/main" id="{08F6ABF6-A5D3-4D9D-A2F5-B31C7C8963B8}"/>
                  </a:ext>
                </a:extLst>
              </p:cNvPr>
              <p:cNvGrpSpPr/>
              <p:nvPr/>
            </p:nvGrpSpPr>
            <p:grpSpPr>
              <a:xfrm>
                <a:off x="1969809" y="4782039"/>
                <a:ext cx="1363522" cy="276999"/>
                <a:chOff x="1988416" y="4779812"/>
                <a:chExt cx="1411306" cy="276999"/>
              </a:xfrm>
            </p:grpSpPr>
            <p:pic>
              <p:nvPicPr>
                <p:cNvPr id="175" name="Graphic 174">
                  <a:extLst>
                    <a:ext uri="{FF2B5EF4-FFF2-40B4-BE49-F238E27FC236}">
                      <a16:creationId xmlns:a16="http://schemas.microsoft.com/office/drawing/2014/main" id="{48431DDB-C30D-4C13-813E-D8A5ABCF67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416" y="4798538"/>
                  <a:ext cx="273126" cy="239546"/>
                </a:xfrm>
                <a:prstGeom prst="rect">
                  <a:avLst/>
                </a:prstGeom>
              </p:spPr>
            </p:pic>
            <p:sp>
              <p:nvSpPr>
                <p:cNvPr id="176" name="TextBox 175">
                  <a:extLst>
                    <a:ext uri="{FF2B5EF4-FFF2-40B4-BE49-F238E27FC236}">
                      <a16:creationId xmlns:a16="http://schemas.microsoft.com/office/drawing/2014/main" id="{B495C2DC-99FD-4E1D-BCBA-B0AAFF481412}"/>
                    </a:ext>
                  </a:extLst>
                </p:cNvPr>
                <p:cNvSpPr txBox="1"/>
                <p:nvPr/>
              </p:nvSpPr>
              <p:spPr>
                <a:xfrm>
                  <a:off x="2234694" y="4779812"/>
                  <a:ext cx="1165028"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164" name="Group 163">
                <a:extLst>
                  <a:ext uri="{FF2B5EF4-FFF2-40B4-BE49-F238E27FC236}">
                    <a16:creationId xmlns:a16="http://schemas.microsoft.com/office/drawing/2014/main" id="{C6CEC2F0-76C7-4038-B1EE-78C331BA5590}"/>
                  </a:ext>
                </a:extLst>
              </p:cNvPr>
              <p:cNvGrpSpPr/>
              <p:nvPr/>
            </p:nvGrpSpPr>
            <p:grpSpPr>
              <a:xfrm>
                <a:off x="4891463" y="4782039"/>
                <a:ext cx="999558" cy="276999"/>
                <a:chOff x="4745865" y="4784266"/>
                <a:chExt cx="999558" cy="276999"/>
              </a:xfrm>
            </p:grpSpPr>
            <p:sp>
              <p:nvSpPr>
                <p:cNvPr id="173" name="TextBox 172">
                  <a:extLst>
                    <a:ext uri="{FF2B5EF4-FFF2-40B4-BE49-F238E27FC236}">
                      <a16:creationId xmlns:a16="http://schemas.microsoft.com/office/drawing/2014/main" id="{77EFBE67-EE07-4389-88A6-3EABF47CF4AF}"/>
                    </a:ext>
                  </a:extLst>
                </p:cNvPr>
                <p:cNvSpPr txBox="1"/>
                <p:nvPr/>
              </p:nvSpPr>
              <p:spPr>
                <a:xfrm>
                  <a:off x="4937876" y="4784266"/>
                  <a:ext cx="80754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Delivery</a:t>
                  </a:r>
                </a:p>
              </p:txBody>
            </p:sp>
            <p:pic>
              <p:nvPicPr>
                <p:cNvPr id="174" name="Graphic 173">
                  <a:extLst>
                    <a:ext uri="{FF2B5EF4-FFF2-40B4-BE49-F238E27FC236}">
                      <a16:creationId xmlns:a16="http://schemas.microsoft.com/office/drawing/2014/main" id="{417C3A38-2172-44E4-AE32-F5D20C0980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5865" y="4833248"/>
                  <a:ext cx="213466" cy="179035"/>
                </a:xfrm>
                <a:prstGeom prst="rect">
                  <a:avLst/>
                </a:prstGeom>
              </p:spPr>
            </p:pic>
          </p:grpSp>
          <p:grpSp>
            <p:nvGrpSpPr>
              <p:cNvPr id="167" name="Group 166">
                <a:extLst>
                  <a:ext uri="{FF2B5EF4-FFF2-40B4-BE49-F238E27FC236}">
                    <a16:creationId xmlns:a16="http://schemas.microsoft.com/office/drawing/2014/main" id="{8176D843-3FED-4943-89CC-37253E8537A9}"/>
                  </a:ext>
                </a:extLst>
              </p:cNvPr>
              <p:cNvGrpSpPr/>
              <p:nvPr/>
            </p:nvGrpSpPr>
            <p:grpSpPr>
              <a:xfrm>
                <a:off x="1117468" y="4782039"/>
                <a:ext cx="773199" cy="276999"/>
                <a:chOff x="1147952" y="4779848"/>
                <a:chExt cx="773199" cy="276999"/>
              </a:xfrm>
            </p:grpSpPr>
            <p:sp>
              <p:nvSpPr>
                <p:cNvPr id="171" name="TextBox 170">
                  <a:extLst>
                    <a:ext uri="{FF2B5EF4-FFF2-40B4-BE49-F238E27FC236}">
                      <a16:creationId xmlns:a16="http://schemas.microsoft.com/office/drawing/2014/main" id="{65CA3C31-7354-4CAB-BFF5-AAE4A414CA52}"/>
                    </a:ext>
                  </a:extLst>
                </p:cNvPr>
                <p:cNvSpPr txBox="1"/>
                <p:nvPr/>
              </p:nvSpPr>
              <p:spPr>
                <a:xfrm>
                  <a:off x="1375154" y="4779848"/>
                  <a:ext cx="54599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Cost</a:t>
                  </a:r>
                </a:p>
              </p:txBody>
            </p:sp>
            <p:pic>
              <p:nvPicPr>
                <p:cNvPr id="172" name="Graphic 171">
                  <a:extLst>
                    <a:ext uri="{FF2B5EF4-FFF2-40B4-BE49-F238E27FC236}">
                      <a16:creationId xmlns:a16="http://schemas.microsoft.com/office/drawing/2014/main" id="{B923BCF2-EF0E-47EE-A759-A004CC3EB1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47952" y="4800896"/>
                  <a:ext cx="234902" cy="234903"/>
                </a:xfrm>
                <a:prstGeom prst="rect">
                  <a:avLst/>
                </a:prstGeom>
              </p:spPr>
            </p:pic>
          </p:grpSp>
          <p:grpSp>
            <p:nvGrpSpPr>
              <p:cNvPr id="168" name="Group 167">
                <a:extLst>
                  <a:ext uri="{FF2B5EF4-FFF2-40B4-BE49-F238E27FC236}">
                    <a16:creationId xmlns:a16="http://schemas.microsoft.com/office/drawing/2014/main" id="{43382824-97DC-4732-B4C8-6B14477FB48F}"/>
                  </a:ext>
                </a:extLst>
              </p:cNvPr>
              <p:cNvGrpSpPr/>
              <p:nvPr/>
            </p:nvGrpSpPr>
            <p:grpSpPr>
              <a:xfrm>
                <a:off x="3412473" y="4782039"/>
                <a:ext cx="1399849" cy="276999"/>
                <a:chOff x="3346015" y="4779812"/>
                <a:chExt cx="1399849" cy="276999"/>
              </a:xfrm>
            </p:grpSpPr>
            <p:sp>
              <p:nvSpPr>
                <p:cNvPr id="169" name="TextBox 168">
                  <a:extLst>
                    <a:ext uri="{FF2B5EF4-FFF2-40B4-BE49-F238E27FC236}">
                      <a16:creationId xmlns:a16="http://schemas.microsoft.com/office/drawing/2014/main" id="{587170C6-2A0D-4DFE-8C9D-A79B122BA60A}"/>
                    </a:ext>
                  </a:extLst>
                </p:cNvPr>
                <p:cNvSpPr txBox="1"/>
                <p:nvPr/>
              </p:nvSpPr>
              <p:spPr>
                <a:xfrm>
                  <a:off x="3516915" y="4779812"/>
                  <a:ext cx="1228949"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F2F2"/>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170" name="Graphic 169">
                  <a:extLst>
                    <a:ext uri="{FF2B5EF4-FFF2-40B4-BE49-F238E27FC236}">
                      <a16:creationId xmlns:a16="http://schemas.microsoft.com/office/drawing/2014/main" id="{B796BA36-9F9B-43E1-B72E-2E9FBCEA30A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46015" y="4794658"/>
                  <a:ext cx="170901" cy="247307"/>
                </a:xfrm>
                <a:prstGeom prst="rect">
                  <a:avLst/>
                </a:prstGeom>
              </p:spPr>
            </p:pic>
          </p:grpSp>
        </p:grpSp>
      </p:grpSp>
      <p:grpSp>
        <p:nvGrpSpPr>
          <p:cNvPr id="117" name="Group 116">
            <a:extLst>
              <a:ext uri="{FF2B5EF4-FFF2-40B4-BE49-F238E27FC236}">
                <a16:creationId xmlns:a16="http://schemas.microsoft.com/office/drawing/2014/main" id="{D9A38C81-5B59-14A4-5F8A-1D0E8C820FDC}"/>
              </a:ext>
            </a:extLst>
          </p:cNvPr>
          <p:cNvGrpSpPr/>
          <p:nvPr/>
        </p:nvGrpSpPr>
        <p:grpSpPr>
          <a:xfrm>
            <a:off x="7524175" y="5848135"/>
            <a:ext cx="666356" cy="361832"/>
            <a:chOff x="6291413" y="5229081"/>
            <a:chExt cx="1027846" cy="561366"/>
          </a:xfrm>
        </p:grpSpPr>
        <p:sp>
          <p:nvSpPr>
            <p:cNvPr id="103" name="!! Private Cloud">
              <a:extLst>
                <a:ext uri="{FF2B5EF4-FFF2-40B4-BE49-F238E27FC236}">
                  <a16:creationId xmlns:a16="http://schemas.microsoft.com/office/drawing/2014/main" id="{3462C9A8-F21C-36B2-4F8E-D16F87346090}"/>
                </a:ext>
              </a:extLst>
            </p:cNvPr>
            <p:cNvSpPr/>
            <p:nvPr/>
          </p:nvSpPr>
          <p:spPr>
            <a:xfrm>
              <a:off x="6291413" y="5229081"/>
              <a:ext cx="1027846" cy="561366"/>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C1D5"/>
              </a:solidFill>
              <a:prstDash val="solid"/>
              <a:miter/>
            </a:ln>
          </p:spPr>
          <p:txBody>
            <a:bodyPr rtlCol="0" anchor="ctr"/>
            <a:lstStyle/>
            <a:p>
              <a:pPr marL="0" marR="0" lvl="0" indent="0" algn="l" defTabSz="792075"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07" name="Rectangle 106">
              <a:extLst>
                <a:ext uri="{FF2B5EF4-FFF2-40B4-BE49-F238E27FC236}">
                  <a16:creationId xmlns:a16="http://schemas.microsoft.com/office/drawing/2014/main" id="{C563CB12-A302-06DB-C95C-E7EE0486F0A7}"/>
                </a:ext>
              </a:extLst>
            </p:cNvPr>
            <p:cNvSpPr/>
            <p:nvPr/>
          </p:nvSpPr>
          <p:spPr>
            <a:xfrm>
              <a:off x="6567311" y="5478069"/>
              <a:ext cx="95059" cy="950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sp>
          <p:nvSpPr>
            <p:cNvPr id="113" name="Rectangle 112">
              <a:extLst>
                <a:ext uri="{FF2B5EF4-FFF2-40B4-BE49-F238E27FC236}">
                  <a16:creationId xmlns:a16="http://schemas.microsoft.com/office/drawing/2014/main" id="{03C99122-6057-D5B6-4D48-5B69E05B42BC}"/>
                </a:ext>
              </a:extLst>
            </p:cNvPr>
            <p:cNvSpPr/>
            <p:nvPr/>
          </p:nvSpPr>
          <p:spPr>
            <a:xfrm>
              <a:off x="6675827" y="5478069"/>
              <a:ext cx="95059" cy="950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sp>
          <p:nvSpPr>
            <p:cNvPr id="114" name="Rectangle 113">
              <a:extLst>
                <a:ext uri="{FF2B5EF4-FFF2-40B4-BE49-F238E27FC236}">
                  <a16:creationId xmlns:a16="http://schemas.microsoft.com/office/drawing/2014/main" id="{FABE71BD-1D62-EF47-2767-75A795F2B184}"/>
                </a:ext>
              </a:extLst>
            </p:cNvPr>
            <p:cNvSpPr/>
            <p:nvPr/>
          </p:nvSpPr>
          <p:spPr>
            <a:xfrm>
              <a:off x="6567311" y="5589277"/>
              <a:ext cx="95059" cy="950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sp>
          <p:nvSpPr>
            <p:cNvPr id="115" name="Rectangle 114">
              <a:extLst>
                <a:ext uri="{FF2B5EF4-FFF2-40B4-BE49-F238E27FC236}">
                  <a16:creationId xmlns:a16="http://schemas.microsoft.com/office/drawing/2014/main" id="{876EE5CC-FF1A-025A-FD16-952738EBD53A}"/>
                </a:ext>
              </a:extLst>
            </p:cNvPr>
            <p:cNvSpPr/>
            <p:nvPr/>
          </p:nvSpPr>
          <p:spPr>
            <a:xfrm>
              <a:off x="6675827" y="5589277"/>
              <a:ext cx="95059" cy="950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2F2F2"/>
                </a:solidFill>
                <a:effectLst/>
                <a:uLnTx/>
                <a:uFillTx/>
                <a:latin typeface="Metropolis"/>
                <a:ea typeface="+mn-ea"/>
                <a:cs typeface="+mn-cs"/>
              </a:endParaRPr>
            </a:p>
          </p:txBody>
        </p:sp>
        <p:sp>
          <p:nvSpPr>
            <p:cNvPr id="116" name="TextBox 115">
              <a:extLst>
                <a:ext uri="{FF2B5EF4-FFF2-40B4-BE49-F238E27FC236}">
                  <a16:creationId xmlns:a16="http://schemas.microsoft.com/office/drawing/2014/main" id="{45CE8810-E382-BC6C-8F92-7AEA5AF3B805}"/>
                </a:ext>
              </a:extLst>
            </p:cNvPr>
            <p:cNvSpPr txBox="1"/>
            <p:nvPr/>
          </p:nvSpPr>
          <p:spPr>
            <a:xfrm>
              <a:off x="6836638" y="5465831"/>
              <a:ext cx="469891" cy="2387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2F2F2"/>
                  </a:solidFill>
                  <a:effectLst/>
                  <a:uLnTx/>
                  <a:uFillTx/>
                  <a:latin typeface="Metropolis"/>
                  <a:ea typeface="+mn-ea"/>
                  <a:cs typeface="+mn-cs"/>
                </a:rPr>
                <a:t>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2F2F2"/>
                  </a:solidFill>
                  <a:effectLst/>
                  <a:uLnTx/>
                  <a:uFillTx/>
                  <a:latin typeface="Metropolis"/>
                  <a:ea typeface="+mn-ea"/>
                  <a:cs typeface="+mn-cs"/>
                </a:rPr>
                <a:t>Azure</a:t>
              </a:r>
              <a:endParaRPr kumimoji="0" lang="en-US" sz="600" b="0" i="0" u="none" strike="noStrike" kern="1200" cap="none" spc="0" normalizeH="0" baseline="0" noProof="0">
                <a:ln>
                  <a:noFill/>
                </a:ln>
                <a:solidFill>
                  <a:srgbClr val="F2F2F2"/>
                </a:solidFill>
                <a:effectLst/>
                <a:uLnTx/>
                <a:uFillTx/>
                <a:latin typeface="Metropolis"/>
                <a:ea typeface="+mn-ea"/>
                <a:cs typeface="+mn-cs"/>
              </a:endParaRPr>
            </a:p>
          </p:txBody>
        </p:sp>
      </p:grpSp>
      <p:grpSp>
        <p:nvGrpSpPr>
          <p:cNvPr id="126" name="Group 125">
            <a:extLst>
              <a:ext uri="{FF2B5EF4-FFF2-40B4-BE49-F238E27FC236}">
                <a16:creationId xmlns:a16="http://schemas.microsoft.com/office/drawing/2014/main" id="{D0E15DE0-FA59-B2EA-6925-BC437448E31E}"/>
              </a:ext>
            </a:extLst>
          </p:cNvPr>
          <p:cNvGrpSpPr/>
          <p:nvPr/>
        </p:nvGrpSpPr>
        <p:grpSpPr>
          <a:xfrm>
            <a:off x="8373697" y="5846454"/>
            <a:ext cx="662504" cy="361832"/>
            <a:chOff x="6417683" y="6253671"/>
            <a:chExt cx="662504" cy="361832"/>
          </a:xfrm>
        </p:grpSpPr>
        <p:sp>
          <p:nvSpPr>
            <p:cNvPr id="118" name="!! Private Cloud">
              <a:extLst>
                <a:ext uri="{FF2B5EF4-FFF2-40B4-BE49-F238E27FC236}">
                  <a16:creationId xmlns:a16="http://schemas.microsoft.com/office/drawing/2014/main" id="{A92886E0-221E-3437-23A5-3D0DCA555C89}"/>
                </a:ext>
              </a:extLst>
            </p:cNvPr>
            <p:cNvSpPr/>
            <p:nvPr/>
          </p:nvSpPr>
          <p:spPr>
            <a:xfrm>
              <a:off x="6417683" y="6253671"/>
              <a:ext cx="662504" cy="36183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717074"/>
              </a:solidFill>
              <a:prstDash val="solid"/>
              <a:miter/>
            </a:ln>
          </p:spPr>
          <p:txBody>
            <a:bodyPr rtlCol="0" anchor="ctr"/>
            <a:lstStyle/>
            <a:p>
              <a:pPr marL="0" marR="0" lvl="0" indent="0" algn="l" defTabSz="792075"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19" name="Picture 10" descr="Introducing 3rd Gen AMD EPYC™ Server Processors | AMD">
              <a:extLst>
                <a:ext uri="{FF2B5EF4-FFF2-40B4-BE49-F238E27FC236}">
                  <a16:creationId xmlns:a16="http://schemas.microsoft.com/office/drawing/2014/main" id="{543346AE-8EE9-019A-160E-D3AE1ACC9E4A}"/>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colorTemperature colorTemp="15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8827" t="23003" r="17690" b="23847"/>
            <a:stretch/>
          </p:blipFill>
          <p:spPr bwMode="auto">
            <a:xfrm>
              <a:off x="6618238" y="6384790"/>
              <a:ext cx="399399" cy="188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43B8B0CA-C504-79DF-D6E5-B67507EBFE0F}"/>
              </a:ext>
            </a:extLst>
          </p:cNvPr>
          <p:cNvGrpSpPr/>
          <p:nvPr/>
        </p:nvGrpSpPr>
        <p:grpSpPr>
          <a:xfrm>
            <a:off x="9233609" y="5836581"/>
            <a:ext cx="662504" cy="361832"/>
            <a:chOff x="7847136" y="6253671"/>
            <a:chExt cx="662504" cy="361832"/>
          </a:xfrm>
        </p:grpSpPr>
        <p:sp>
          <p:nvSpPr>
            <p:cNvPr id="120" name="!! Private Cloud">
              <a:extLst>
                <a:ext uri="{FF2B5EF4-FFF2-40B4-BE49-F238E27FC236}">
                  <a16:creationId xmlns:a16="http://schemas.microsoft.com/office/drawing/2014/main" id="{DD7B0FC3-4D8A-FBDB-6074-BDDDFC12D6F1}"/>
                </a:ext>
              </a:extLst>
            </p:cNvPr>
            <p:cNvSpPr/>
            <p:nvPr/>
          </p:nvSpPr>
          <p:spPr>
            <a:xfrm>
              <a:off x="7847136" y="6253671"/>
              <a:ext cx="662504" cy="36183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91DA"/>
              </a:solidFill>
              <a:prstDash val="solid"/>
              <a:miter/>
            </a:ln>
          </p:spPr>
          <p:txBody>
            <a:bodyPr rtlCol="0" anchor="ctr"/>
            <a:lstStyle/>
            <a:p>
              <a:pPr marL="0" marR="0" lvl="0" indent="0" algn="l" defTabSz="792075"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21" name="Picture 4" descr="IBM Cloud - Wikipedia">
              <a:extLst>
                <a:ext uri="{FF2B5EF4-FFF2-40B4-BE49-F238E27FC236}">
                  <a16:creationId xmlns:a16="http://schemas.microsoft.com/office/drawing/2014/main" id="{8D92DD18-68AA-FAB3-D2B9-3A575BFF27A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524" t="8356" r="1" b="6517"/>
            <a:stretch/>
          </p:blipFill>
          <p:spPr bwMode="auto">
            <a:xfrm>
              <a:off x="8076839" y="6367922"/>
              <a:ext cx="337618" cy="2219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AF72DFF4-0DA1-4392-60D6-C48566A23433}"/>
              </a:ext>
            </a:extLst>
          </p:cNvPr>
          <p:cNvGrpSpPr/>
          <p:nvPr/>
        </p:nvGrpSpPr>
        <p:grpSpPr>
          <a:xfrm>
            <a:off x="10072225" y="5827706"/>
            <a:ext cx="662504" cy="361832"/>
            <a:chOff x="9276589" y="6253671"/>
            <a:chExt cx="662504" cy="361832"/>
          </a:xfrm>
        </p:grpSpPr>
        <p:sp>
          <p:nvSpPr>
            <p:cNvPr id="122" name="!! Private Cloud">
              <a:extLst>
                <a:ext uri="{FF2B5EF4-FFF2-40B4-BE49-F238E27FC236}">
                  <a16:creationId xmlns:a16="http://schemas.microsoft.com/office/drawing/2014/main" id="{586F45EE-D7AC-D236-2181-D89BA80D2688}"/>
                </a:ext>
              </a:extLst>
            </p:cNvPr>
            <p:cNvSpPr/>
            <p:nvPr/>
          </p:nvSpPr>
          <p:spPr>
            <a:xfrm>
              <a:off x="9276589" y="6253671"/>
              <a:ext cx="662504" cy="36183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C00000"/>
              </a:solidFill>
              <a:prstDash val="solid"/>
              <a:miter/>
            </a:ln>
          </p:spPr>
          <p:txBody>
            <a:bodyPr rtlCol="0" anchor="ctr"/>
            <a:lstStyle/>
            <a:p>
              <a:pPr marL="0" marR="0" lvl="0" indent="0" algn="l" defTabSz="792075"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23" name="Picture 6" descr="Oracle wants to remove barriers to the cloud with Microsoft partnership -  Tech - Mi Community - Xiaomi">
              <a:extLst>
                <a:ext uri="{FF2B5EF4-FFF2-40B4-BE49-F238E27FC236}">
                  <a16:creationId xmlns:a16="http://schemas.microsoft.com/office/drawing/2014/main" id="{063213DA-5DD7-822E-8009-88665CAEDC1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43344"/>
            <a:stretch/>
          </p:blipFill>
          <p:spPr bwMode="auto">
            <a:xfrm>
              <a:off x="9449426" y="6393268"/>
              <a:ext cx="388324" cy="1769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561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4B2EDA3-E960-4F2D-880B-02E7C28389F5}"/>
              </a:ext>
            </a:extLst>
          </p:cNvPr>
          <p:cNvSpPr>
            <a:spLocks noGrp="1"/>
          </p:cNvSpPr>
          <p:nvPr>
            <p:ph type="subTitle" idx="10"/>
          </p:nvPr>
        </p:nvSpPr>
        <p:spPr/>
        <p:txBody>
          <a:bodyPr/>
          <a:lstStyle/>
          <a:p>
            <a:r>
              <a:rPr lang="en-US" sz="1699">
                <a:solidFill>
                  <a:srgbClr val="78BE20"/>
                </a:solidFill>
              </a:rPr>
              <a:t>Powered by AI, from apps to infra, across VMware Cloud and multiple public clouds, on-premises or SaaS</a:t>
            </a:r>
          </a:p>
          <a:p>
            <a:endParaRPr lang="en-US" sz="1699"/>
          </a:p>
        </p:txBody>
      </p:sp>
      <p:sp>
        <p:nvSpPr>
          <p:cNvPr id="3" name="Title 2">
            <a:extLst>
              <a:ext uri="{FF2B5EF4-FFF2-40B4-BE49-F238E27FC236}">
                <a16:creationId xmlns:a16="http://schemas.microsoft.com/office/drawing/2014/main" id="{5B51B516-15E5-4846-AFD3-DB61CF549D07}"/>
              </a:ext>
            </a:extLst>
          </p:cNvPr>
          <p:cNvSpPr>
            <a:spLocks noGrp="1"/>
          </p:cNvSpPr>
          <p:nvPr>
            <p:ph type="title"/>
          </p:nvPr>
        </p:nvSpPr>
        <p:spPr/>
        <p:txBody>
          <a:bodyPr/>
          <a:lstStyle/>
          <a:p>
            <a:r>
              <a:rPr lang="en-US"/>
              <a:t>Self-Driving Operations with </a:t>
            </a:r>
            <a:r>
              <a:rPr lang="en-US" err="1"/>
              <a:t>vRealize</a:t>
            </a:r>
            <a:r>
              <a:rPr lang="en-US"/>
              <a:t> Operations</a:t>
            </a:r>
          </a:p>
        </p:txBody>
      </p:sp>
      <p:grpSp>
        <p:nvGrpSpPr>
          <p:cNvPr id="47" name="Graphic 3">
            <a:extLst>
              <a:ext uri="{FF2B5EF4-FFF2-40B4-BE49-F238E27FC236}">
                <a16:creationId xmlns:a16="http://schemas.microsoft.com/office/drawing/2014/main" id="{E41A7A7C-79E3-4693-937D-30CA11FDD380}"/>
              </a:ext>
            </a:extLst>
          </p:cNvPr>
          <p:cNvGrpSpPr/>
          <p:nvPr/>
        </p:nvGrpSpPr>
        <p:grpSpPr>
          <a:xfrm>
            <a:off x="1014286" y="890362"/>
            <a:ext cx="5292" cy="5292"/>
            <a:chOff x="1012961" y="889699"/>
            <a:chExt cx="5293" cy="5293"/>
          </a:xfrm>
          <a:solidFill>
            <a:srgbClr val="001559"/>
          </a:solidFill>
        </p:grpSpPr>
      </p:grpSp>
      <p:sp>
        <p:nvSpPr>
          <p:cNvPr id="170" name="TextBox 169">
            <a:extLst>
              <a:ext uri="{FF2B5EF4-FFF2-40B4-BE49-F238E27FC236}">
                <a16:creationId xmlns:a16="http://schemas.microsoft.com/office/drawing/2014/main" id="{CD5DF156-97D0-4517-9894-42A56B326D4A}"/>
              </a:ext>
            </a:extLst>
          </p:cNvPr>
          <p:cNvSpPr txBox="1"/>
          <p:nvPr/>
        </p:nvSpPr>
        <p:spPr>
          <a:xfrm>
            <a:off x="9304117" y="1230841"/>
            <a:ext cx="1429006" cy="347277"/>
          </a:xfrm>
          <a:prstGeom prst="rect">
            <a:avLst/>
          </a:prstGeom>
          <a:noFill/>
        </p:spPr>
        <p:txBody>
          <a:bodyPr wrap="square" lIns="0" tIns="0" rIns="0" bIns="0" rtlCol="0" anchor="ctr">
            <a:noAutofit/>
          </a:bodyPr>
          <a:lstStyle/>
          <a:p>
            <a:pPr algn="ctr">
              <a:lnSpc>
                <a:spcPct val="120000"/>
              </a:lnSpc>
              <a:defRPr/>
            </a:pPr>
            <a:r>
              <a:rPr lang="en-US" sz="800" b="1">
                <a:solidFill>
                  <a:schemeClr val="bg1"/>
                </a:solidFill>
              </a:rPr>
              <a:t>Continuous Performance Optimization</a:t>
            </a:r>
          </a:p>
        </p:txBody>
      </p:sp>
      <p:pic>
        <p:nvPicPr>
          <p:cNvPr id="6" name="Picture 5">
            <a:extLst>
              <a:ext uri="{FF2B5EF4-FFF2-40B4-BE49-F238E27FC236}">
                <a16:creationId xmlns:a16="http://schemas.microsoft.com/office/drawing/2014/main" id="{76588969-7021-4579-84EC-0C50E19E870D}"/>
              </a:ext>
            </a:extLst>
          </p:cNvPr>
          <p:cNvPicPr>
            <a:picLocks noChangeAspect="1"/>
          </p:cNvPicPr>
          <p:nvPr/>
        </p:nvPicPr>
        <p:blipFill>
          <a:blip r:embed="rId3"/>
          <a:stretch>
            <a:fillRect/>
          </a:stretch>
        </p:blipFill>
        <p:spPr>
          <a:xfrm>
            <a:off x="1491625" y="1174159"/>
            <a:ext cx="9205575" cy="5540678"/>
          </a:xfrm>
          <a:prstGeom prst="rect">
            <a:avLst/>
          </a:prstGeom>
        </p:spPr>
      </p:pic>
    </p:spTree>
    <p:extLst>
      <p:ext uri="{BB962C8B-B14F-4D97-AF65-F5344CB8AC3E}">
        <p14:creationId xmlns:p14="http://schemas.microsoft.com/office/powerpoint/2010/main" val="3666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386862-B044-C840-828C-BD2CE2CF192D}"/>
              </a:ext>
            </a:extLst>
          </p:cNvPr>
          <p:cNvSpPr>
            <a:spLocks noGrp="1"/>
          </p:cNvSpPr>
          <p:nvPr>
            <p:ph type="subTitle" idx="10"/>
          </p:nvPr>
        </p:nvSpPr>
        <p:spPr>
          <a:xfrm>
            <a:off x="581237" y="812513"/>
            <a:ext cx="10959832" cy="247678"/>
          </a:xfrm>
        </p:spPr>
        <p:txBody>
          <a:bodyPr/>
          <a:lstStyle/>
          <a:p>
            <a:r>
              <a:rPr lang="en-US"/>
              <a:t>Consistent operations for consistent infrastructure</a:t>
            </a:r>
          </a:p>
        </p:txBody>
      </p:sp>
      <p:sp>
        <p:nvSpPr>
          <p:cNvPr id="2" name="Title 1">
            <a:extLst>
              <a:ext uri="{FF2B5EF4-FFF2-40B4-BE49-F238E27FC236}">
                <a16:creationId xmlns:a16="http://schemas.microsoft.com/office/drawing/2014/main" id="{0D392C1E-ACBF-DD41-9338-845AC2AE86DE}"/>
              </a:ext>
            </a:extLst>
          </p:cNvPr>
          <p:cNvSpPr>
            <a:spLocks noGrp="1"/>
          </p:cNvSpPr>
          <p:nvPr>
            <p:ph type="title"/>
          </p:nvPr>
        </p:nvSpPr>
        <p:spPr>
          <a:xfrm>
            <a:off x="581245" y="413536"/>
            <a:ext cx="10998139" cy="380901"/>
          </a:xfrm>
        </p:spPr>
        <p:txBody>
          <a:bodyPr/>
          <a:lstStyle/>
          <a:p>
            <a:r>
              <a:rPr lang="en-US"/>
              <a:t>Self-driving operations: vRealize Operations Key Capabilities</a:t>
            </a:r>
          </a:p>
        </p:txBody>
      </p:sp>
      <p:grpSp>
        <p:nvGrpSpPr>
          <p:cNvPr id="13" name="Group 12">
            <a:extLst>
              <a:ext uri="{FF2B5EF4-FFF2-40B4-BE49-F238E27FC236}">
                <a16:creationId xmlns:a16="http://schemas.microsoft.com/office/drawing/2014/main" id="{5377DD6D-A9A0-4975-9C80-27F6D9FDCB65}"/>
              </a:ext>
            </a:extLst>
          </p:cNvPr>
          <p:cNvGrpSpPr/>
          <p:nvPr/>
        </p:nvGrpSpPr>
        <p:grpSpPr>
          <a:xfrm>
            <a:off x="1644856" y="1252905"/>
            <a:ext cx="8506518" cy="3905514"/>
            <a:chOff x="1657919" y="1252639"/>
            <a:chExt cx="8506518" cy="4009331"/>
          </a:xfrm>
        </p:grpSpPr>
        <p:sp>
          <p:nvSpPr>
            <p:cNvPr id="198" name="TextBox 197">
              <a:extLst>
                <a:ext uri="{FF2B5EF4-FFF2-40B4-BE49-F238E27FC236}">
                  <a16:creationId xmlns:a16="http://schemas.microsoft.com/office/drawing/2014/main" id="{A5B7CAB4-FDF5-E341-B5CC-F8DBCE8DF215}"/>
                </a:ext>
              </a:extLst>
            </p:cNvPr>
            <p:cNvSpPr txBox="1"/>
            <p:nvPr/>
          </p:nvSpPr>
          <p:spPr>
            <a:xfrm>
              <a:off x="3828570" y="1252639"/>
              <a:ext cx="4022312" cy="184618"/>
            </a:xfrm>
            <a:prstGeom prst="rect">
              <a:avLst/>
            </a:prstGeom>
            <a:solidFill>
              <a:schemeClr val="accent1"/>
            </a:solidFill>
            <a:ln>
              <a:noFill/>
            </a:ln>
          </p:spPr>
          <p:txBody>
            <a:bodyPr wrap="square" lIns="0" tIns="0" rIns="0" bIns="0" rtlCol="0" anchor="ctr">
              <a:spAutoFit/>
            </a:bodyPr>
            <a:lstStyle/>
            <a:p>
              <a:pPr algn="ctr" defTabSz="914126">
                <a:spcAft>
                  <a:spcPts val="600"/>
                </a:spcAft>
                <a:defRPr/>
              </a:pPr>
              <a:r>
                <a:rPr lang="en-US" sz="1200">
                  <a:solidFill>
                    <a:prstClr val="white"/>
                  </a:solidFill>
                  <a:latin typeface="Metropolis Light"/>
                </a:rPr>
                <a:t>Self-Driving Operations</a:t>
              </a:r>
            </a:p>
          </p:txBody>
        </p:sp>
        <p:sp>
          <p:nvSpPr>
            <p:cNvPr id="196" name="Rounded Rectangle 195">
              <a:extLst>
                <a:ext uri="{FF2B5EF4-FFF2-40B4-BE49-F238E27FC236}">
                  <a16:creationId xmlns:a16="http://schemas.microsoft.com/office/drawing/2014/main" id="{3C981A61-2CE9-8E42-9973-0AC91F89CB87}"/>
                </a:ext>
              </a:extLst>
            </p:cNvPr>
            <p:cNvSpPr/>
            <p:nvPr/>
          </p:nvSpPr>
          <p:spPr>
            <a:xfrm>
              <a:off x="1657919" y="1422014"/>
              <a:ext cx="8506518" cy="3839956"/>
            </a:xfrm>
            <a:prstGeom prst="roundRect">
              <a:avLst>
                <a:gd name="adj" fmla="val 0"/>
              </a:avLst>
            </a:prstGeom>
            <a:solidFill>
              <a:schemeClr val="bg1">
                <a:alpha val="90000"/>
              </a:schemeClr>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126">
                <a:defRPr/>
              </a:pPr>
              <a:endParaRPr lang="en-US" sz="1600" b="1">
                <a:solidFill>
                  <a:srgbClr val="0091DA"/>
                </a:solidFill>
                <a:latin typeface="Metropolis Light"/>
              </a:endParaRPr>
            </a:p>
          </p:txBody>
        </p:sp>
      </p:grpSp>
      <p:sp>
        <p:nvSpPr>
          <p:cNvPr id="131" name="TextBox 130">
            <a:extLst>
              <a:ext uri="{FF2B5EF4-FFF2-40B4-BE49-F238E27FC236}">
                <a16:creationId xmlns:a16="http://schemas.microsoft.com/office/drawing/2014/main" id="{635482E5-0EAB-44F9-B930-E5A9A43360E0}"/>
              </a:ext>
            </a:extLst>
          </p:cNvPr>
          <p:cNvSpPr txBox="1"/>
          <p:nvPr/>
        </p:nvSpPr>
        <p:spPr>
          <a:xfrm>
            <a:off x="8068569" y="3823881"/>
            <a:ext cx="1141123" cy="247005"/>
          </a:xfrm>
          <a:prstGeom prst="rect">
            <a:avLst/>
          </a:prstGeom>
          <a:noFill/>
        </p:spPr>
        <p:txBody>
          <a:bodyPr wrap="square" lIns="0" tIns="0" rIns="0" bIns="0" rtlCol="0">
            <a:noAutofit/>
          </a:bodyPr>
          <a:lstStyle/>
          <a:p>
            <a:pPr algn="ctr" defTabSz="914126">
              <a:lnSpc>
                <a:spcPct val="90000"/>
              </a:lnSpc>
              <a:defRPr/>
            </a:pPr>
            <a:r>
              <a:rPr lang="en-US" sz="1000" b="1" cap="all">
                <a:solidFill>
                  <a:schemeClr val="bg1"/>
                </a:solidFill>
                <a:latin typeface="Metropolis Light"/>
              </a:rPr>
              <a:t>Continuous Optimization</a:t>
            </a:r>
          </a:p>
        </p:txBody>
      </p:sp>
      <p:grpSp>
        <p:nvGrpSpPr>
          <p:cNvPr id="26" name="Group 25">
            <a:extLst>
              <a:ext uri="{FF2B5EF4-FFF2-40B4-BE49-F238E27FC236}">
                <a16:creationId xmlns:a16="http://schemas.microsoft.com/office/drawing/2014/main" id="{B06601D9-75CB-4388-8F68-500F1683F0EC}"/>
              </a:ext>
            </a:extLst>
          </p:cNvPr>
          <p:cNvGrpSpPr/>
          <p:nvPr/>
        </p:nvGrpSpPr>
        <p:grpSpPr>
          <a:xfrm>
            <a:off x="1687156" y="3747720"/>
            <a:ext cx="8436813" cy="1346982"/>
            <a:chOff x="1687156" y="3851272"/>
            <a:chExt cx="8436813" cy="1346982"/>
          </a:xfrm>
        </p:grpSpPr>
        <p:sp>
          <p:nvSpPr>
            <p:cNvPr id="122" name="Rectangle 121">
              <a:extLst>
                <a:ext uri="{FF2B5EF4-FFF2-40B4-BE49-F238E27FC236}">
                  <a16:creationId xmlns:a16="http://schemas.microsoft.com/office/drawing/2014/main" id="{0B41FB3C-672E-4B09-B5BD-4AC5AC3F2C03}"/>
                </a:ext>
              </a:extLst>
            </p:cNvPr>
            <p:cNvSpPr/>
            <p:nvPr/>
          </p:nvSpPr>
          <p:spPr>
            <a:xfrm>
              <a:off x="1687156" y="3851272"/>
              <a:ext cx="8436813" cy="543087"/>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AI/ML Engine</a:t>
              </a:r>
            </a:p>
          </p:txBody>
        </p:sp>
        <p:pic>
          <p:nvPicPr>
            <p:cNvPr id="123" name="Graphic 122">
              <a:extLst>
                <a:ext uri="{FF2B5EF4-FFF2-40B4-BE49-F238E27FC236}">
                  <a16:creationId xmlns:a16="http://schemas.microsoft.com/office/drawing/2014/main" id="{C0C1D73A-2C02-4624-854A-BCE000D335A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4292" y="3948340"/>
              <a:ext cx="371622" cy="371622"/>
            </a:xfrm>
            <a:prstGeom prst="rect">
              <a:avLst/>
            </a:prstGeom>
          </p:spPr>
        </p:pic>
        <p:grpSp>
          <p:nvGrpSpPr>
            <p:cNvPr id="14" name="Group 13">
              <a:extLst>
                <a:ext uri="{FF2B5EF4-FFF2-40B4-BE49-F238E27FC236}">
                  <a16:creationId xmlns:a16="http://schemas.microsoft.com/office/drawing/2014/main" id="{0A916243-CD7B-48BD-8350-156B9E380A41}"/>
                </a:ext>
              </a:extLst>
            </p:cNvPr>
            <p:cNvGrpSpPr/>
            <p:nvPr/>
          </p:nvGrpSpPr>
          <p:grpSpPr>
            <a:xfrm>
              <a:off x="1687156" y="4424526"/>
              <a:ext cx="8433286" cy="773728"/>
              <a:chOff x="1700219" y="4424526"/>
              <a:chExt cx="8433286" cy="773728"/>
            </a:xfrm>
          </p:grpSpPr>
          <p:sp>
            <p:nvSpPr>
              <p:cNvPr id="151" name="Rectangle 150">
                <a:extLst>
                  <a:ext uri="{FF2B5EF4-FFF2-40B4-BE49-F238E27FC236}">
                    <a16:creationId xmlns:a16="http://schemas.microsoft.com/office/drawing/2014/main" id="{E225BF11-F84E-2E4B-8972-CE8412C34695}"/>
                  </a:ext>
                </a:extLst>
              </p:cNvPr>
              <p:cNvSpPr/>
              <p:nvPr/>
            </p:nvSpPr>
            <p:spPr>
              <a:xfrm>
                <a:off x="1700219" y="4424526"/>
                <a:ext cx="4118850" cy="36425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200">
                  <a:solidFill>
                    <a:prstClr val="white"/>
                  </a:solidFill>
                  <a:latin typeface="Metropolis Light"/>
                </a:endParaRPr>
              </a:p>
            </p:txBody>
          </p:sp>
          <p:sp>
            <p:nvSpPr>
              <p:cNvPr id="152" name="Rectangle 151">
                <a:extLst>
                  <a:ext uri="{FF2B5EF4-FFF2-40B4-BE49-F238E27FC236}">
                    <a16:creationId xmlns:a16="http://schemas.microsoft.com/office/drawing/2014/main" id="{7FC79C37-7F09-624C-A627-9A1E1388C0FD}"/>
                  </a:ext>
                </a:extLst>
              </p:cNvPr>
              <p:cNvSpPr/>
              <p:nvPr/>
            </p:nvSpPr>
            <p:spPr>
              <a:xfrm>
                <a:off x="1707451" y="4834004"/>
                <a:ext cx="8426054" cy="36425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algn="ctr" defTabSz="914126">
                  <a:spcAft>
                    <a:spcPts val="600"/>
                  </a:spcAft>
                  <a:defRPr/>
                </a:pPr>
                <a:r>
                  <a:rPr lang="en-US" sz="1200">
                    <a:solidFill>
                      <a:prstClr val="white"/>
                    </a:solidFill>
                    <a:latin typeface="Metropolis Light"/>
                  </a:rPr>
                  <a:t>Metrics, Events, Configurations, Logs</a:t>
                </a:r>
              </a:p>
            </p:txBody>
          </p:sp>
          <p:sp>
            <p:nvSpPr>
              <p:cNvPr id="124" name="Rectangle 123">
                <a:extLst>
                  <a:ext uri="{FF2B5EF4-FFF2-40B4-BE49-F238E27FC236}">
                    <a16:creationId xmlns:a16="http://schemas.microsoft.com/office/drawing/2014/main" id="{18821D06-9E12-4C67-8E41-D65E403B893B}"/>
                  </a:ext>
                </a:extLst>
              </p:cNvPr>
              <p:cNvSpPr/>
              <p:nvPr/>
            </p:nvSpPr>
            <p:spPr>
              <a:xfrm>
                <a:off x="5861373" y="4426380"/>
                <a:ext cx="4264900" cy="36425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algn="ctr" defTabSz="914126">
                  <a:spcAft>
                    <a:spcPts val="600"/>
                  </a:spcAft>
                  <a:defRPr/>
                </a:pPr>
                <a:r>
                  <a:rPr lang="en-US" sz="1200">
                    <a:solidFill>
                      <a:prstClr val="white"/>
                    </a:solidFill>
                    <a:latin typeface="Metropolis Light"/>
                  </a:rPr>
                  <a:t>Application Topology and Dependency mapping</a:t>
                </a:r>
              </a:p>
            </p:txBody>
          </p:sp>
        </p:grpSp>
      </p:grpSp>
      <p:grpSp>
        <p:nvGrpSpPr>
          <p:cNvPr id="27" name="Group 26">
            <a:extLst>
              <a:ext uri="{FF2B5EF4-FFF2-40B4-BE49-F238E27FC236}">
                <a16:creationId xmlns:a16="http://schemas.microsoft.com/office/drawing/2014/main" id="{89B2D717-631B-49DA-BA6B-217A94B86C51}"/>
              </a:ext>
            </a:extLst>
          </p:cNvPr>
          <p:cNvGrpSpPr/>
          <p:nvPr/>
        </p:nvGrpSpPr>
        <p:grpSpPr>
          <a:xfrm>
            <a:off x="1283698" y="2248982"/>
            <a:ext cx="8829512" cy="1481815"/>
            <a:chOff x="1283698" y="2321844"/>
            <a:chExt cx="8829512" cy="1512505"/>
          </a:xfrm>
        </p:grpSpPr>
        <p:grpSp>
          <p:nvGrpSpPr>
            <p:cNvPr id="16" name="Group 15">
              <a:extLst>
                <a:ext uri="{FF2B5EF4-FFF2-40B4-BE49-F238E27FC236}">
                  <a16:creationId xmlns:a16="http://schemas.microsoft.com/office/drawing/2014/main" id="{CD25C708-37F1-420E-8A63-4AADAB97DF74}"/>
                </a:ext>
              </a:extLst>
            </p:cNvPr>
            <p:cNvGrpSpPr/>
            <p:nvPr/>
          </p:nvGrpSpPr>
          <p:grpSpPr>
            <a:xfrm>
              <a:off x="1687156" y="2321844"/>
              <a:ext cx="8426054" cy="1512505"/>
              <a:chOff x="1700219" y="2321844"/>
              <a:chExt cx="8426054" cy="1512505"/>
            </a:xfrm>
          </p:grpSpPr>
          <p:sp>
            <p:nvSpPr>
              <p:cNvPr id="159" name="Rectangle 158">
                <a:extLst>
                  <a:ext uri="{FF2B5EF4-FFF2-40B4-BE49-F238E27FC236}">
                    <a16:creationId xmlns:a16="http://schemas.microsoft.com/office/drawing/2014/main" id="{8D5A55ED-AF30-5342-BD69-30DB82FBAEF4}"/>
                  </a:ext>
                </a:extLst>
              </p:cNvPr>
              <p:cNvSpPr/>
              <p:nvPr/>
            </p:nvSpPr>
            <p:spPr>
              <a:xfrm>
                <a:off x="1700219" y="3470099"/>
                <a:ext cx="8426054" cy="364250"/>
              </a:xfrm>
              <a:prstGeom prst="rect">
                <a:avLst/>
              </a:prstGeom>
              <a:gradFill>
                <a:gsLst>
                  <a:gs pos="0">
                    <a:schemeClr val="accent1">
                      <a:lumMod val="60000"/>
                      <a:lumOff val="40000"/>
                    </a:schemeClr>
                  </a:gs>
                  <a:gs pos="100000">
                    <a:schemeClr val="accent1"/>
                  </a:gs>
                </a:gsLst>
                <a:lin ang="8099331"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defTabSz="914126">
                  <a:spcAft>
                    <a:spcPts val="600"/>
                  </a:spcAft>
                  <a:defRPr/>
                </a:pPr>
                <a:r>
                  <a:rPr lang="en-US" sz="1200">
                    <a:solidFill>
                      <a:prstClr val="white"/>
                    </a:solidFill>
                    <a:latin typeface="Metropolis Light"/>
                  </a:rPr>
                  <a:t>Intelligent Remediation</a:t>
                </a:r>
              </a:p>
            </p:txBody>
          </p:sp>
          <p:sp>
            <p:nvSpPr>
              <p:cNvPr id="160" name="Rectangle 159">
                <a:extLst>
                  <a:ext uri="{FF2B5EF4-FFF2-40B4-BE49-F238E27FC236}">
                    <a16:creationId xmlns:a16="http://schemas.microsoft.com/office/drawing/2014/main" id="{83D165C0-205A-3843-BC1F-8E6DC6F900D1}"/>
                  </a:ext>
                </a:extLst>
              </p:cNvPr>
              <p:cNvSpPr/>
              <p:nvPr/>
            </p:nvSpPr>
            <p:spPr>
              <a:xfrm>
                <a:off x="1700221" y="2705902"/>
                <a:ext cx="5629993" cy="364250"/>
              </a:xfrm>
              <a:prstGeom prst="rect">
                <a:avLst/>
              </a:prstGeom>
              <a:gradFill>
                <a:gsLst>
                  <a:gs pos="0">
                    <a:schemeClr val="accent1">
                      <a:lumMod val="60000"/>
                      <a:lumOff val="40000"/>
                    </a:schemeClr>
                  </a:gs>
                  <a:gs pos="100000">
                    <a:schemeClr val="accent1"/>
                  </a:gs>
                </a:gsLst>
                <a:lin ang="8099331"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defTabSz="914126">
                  <a:spcAft>
                    <a:spcPts val="600"/>
                  </a:spcAft>
                  <a:defRPr/>
                </a:pPr>
                <a:r>
                  <a:rPr lang="en-US" sz="1200">
                    <a:solidFill>
                      <a:prstClr val="white"/>
                    </a:solidFill>
                    <a:latin typeface="Metropolis Light"/>
                  </a:rPr>
                  <a:t>Capacity &amp; Cost Optimization</a:t>
                </a:r>
              </a:p>
            </p:txBody>
          </p:sp>
          <p:sp>
            <p:nvSpPr>
              <p:cNvPr id="89" name="Rectangle 88">
                <a:extLst>
                  <a:ext uri="{FF2B5EF4-FFF2-40B4-BE49-F238E27FC236}">
                    <a16:creationId xmlns:a16="http://schemas.microsoft.com/office/drawing/2014/main" id="{4442A167-1C58-1845-AC57-5CB706EBDEE0}"/>
                  </a:ext>
                </a:extLst>
              </p:cNvPr>
              <p:cNvSpPr/>
              <p:nvPr/>
            </p:nvSpPr>
            <p:spPr>
              <a:xfrm>
                <a:off x="1701103" y="2321844"/>
                <a:ext cx="5629993" cy="364250"/>
              </a:xfrm>
              <a:prstGeom prst="rect">
                <a:avLst/>
              </a:prstGeom>
              <a:gradFill>
                <a:gsLst>
                  <a:gs pos="0">
                    <a:schemeClr val="accent1">
                      <a:lumMod val="60000"/>
                      <a:lumOff val="40000"/>
                    </a:schemeClr>
                  </a:gs>
                  <a:gs pos="100000">
                    <a:schemeClr val="accent1"/>
                  </a:gs>
                </a:gsLst>
                <a:lin ang="8099331"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defTabSz="914126">
                  <a:spcAft>
                    <a:spcPts val="600"/>
                  </a:spcAft>
                  <a:defRPr/>
                </a:pPr>
                <a:r>
                  <a:rPr lang="en-US" sz="1200" dirty="0">
                    <a:solidFill>
                      <a:prstClr val="white"/>
                    </a:solidFill>
                    <a:latin typeface="Metropolis Light"/>
                  </a:rPr>
                  <a:t>Performance Optimization</a:t>
                </a:r>
              </a:p>
            </p:txBody>
          </p:sp>
          <p:sp>
            <p:nvSpPr>
              <p:cNvPr id="90" name="Rectangle 89">
                <a:extLst>
                  <a:ext uri="{FF2B5EF4-FFF2-40B4-BE49-F238E27FC236}">
                    <a16:creationId xmlns:a16="http://schemas.microsoft.com/office/drawing/2014/main" id="{4F6BAB93-FA30-4572-B260-472EAC042172}"/>
                  </a:ext>
                </a:extLst>
              </p:cNvPr>
              <p:cNvSpPr/>
              <p:nvPr/>
            </p:nvSpPr>
            <p:spPr>
              <a:xfrm>
                <a:off x="1700220" y="3086144"/>
                <a:ext cx="5629993" cy="364250"/>
              </a:xfrm>
              <a:prstGeom prst="rect">
                <a:avLst/>
              </a:prstGeom>
              <a:gradFill>
                <a:gsLst>
                  <a:gs pos="0">
                    <a:schemeClr val="accent1">
                      <a:lumMod val="60000"/>
                      <a:lumOff val="40000"/>
                    </a:schemeClr>
                  </a:gs>
                  <a:gs pos="100000">
                    <a:schemeClr val="accent1"/>
                  </a:gs>
                </a:gsLst>
                <a:lin ang="8099331"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081" tIns="45708" rIns="91416" bIns="45708" numCol="1" spcCol="0" rtlCol="0" fromWordArt="0" anchor="ctr" anchorCtr="0" forceAA="0" compatLnSpc="1">
                <a:prstTxWarp prst="textNoShape">
                  <a:avLst/>
                </a:prstTxWarp>
                <a:noAutofit/>
              </a:bodyPr>
              <a:lstStyle/>
              <a:p>
                <a:pPr defTabSz="914126">
                  <a:spcAft>
                    <a:spcPts val="600"/>
                  </a:spcAft>
                  <a:defRPr/>
                </a:pPr>
                <a:r>
                  <a:rPr lang="en-US" sz="1200" dirty="0">
                    <a:solidFill>
                      <a:prstClr val="white"/>
                    </a:solidFill>
                    <a:latin typeface="Metropolis Light"/>
                  </a:rPr>
                  <a:t>SDDC Configuration Compliance</a:t>
                </a:r>
              </a:p>
            </p:txBody>
          </p:sp>
        </p:grpSp>
        <p:sp>
          <p:nvSpPr>
            <p:cNvPr id="268" name="Rectangle: Rounded Corners 267">
              <a:extLst>
                <a:ext uri="{FF2B5EF4-FFF2-40B4-BE49-F238E27FC236}">
                  <a16:creationId xmlns:a16="http://schemas.microsoft.com/office/drawing/2014/main" id="{D0AB66AF-1729-4A2E-94EC-ECEDDE37F3D2}"/>
                </a:ext>
              </a:extLst>
            </p:cNvPr>
            <p:cNvSpPr/>
            <p:nvPr/>
          </p:nvSpPr>
          <p:spPr>
            <a:xfrm>
              <a:off x="1283698" y="2370510"/>
              <a:ext cx="242357" cy="1463839"/>
            </a:xfrm>
            <a:prstGeom prst="roundRect">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a:solidFill>
                    <a:schemeClr val="bg1"/>
                  </a:solidFill>
                </a:rPr>
                <a:t>CAPABILITIES</a:t>
              </a:r>
            </a:p>
          </p:txBody>
        </p:sp>
      </p:grpSp>
      <p:sp>
        <p:nvSpPr>
          <p:cNvPr id="269" name="Rectangle: Rounded Corners 268">
            <a:extLst>
              <a:ext uri="{FF2B5EF4-FFF2-40B4-BE49-F238E27FC236}">
                <a16:creationId xmlns:a16="http://schemas.microsoft.com/office/drawing/2014/main" id="{E0E23AAA-2359-4B55-8583-2113313A6BB0}"/>
              </a:ext>
            </a:extLst>
          </p:cNvPr>
          <p:cNvSpPr/>
          <p:nvPr/>
        </p:nvSpPr>
        <p:spPr>
          <a:xfrm>
            <a:off x="1289368" y="3785623"/>
            <a:ext cx="242357" cy="1306722"/>
          </a:xfrm>
          <a:prstGeom prst="roundRect">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a:solidFill>
                  <a:schemeClr val="bg1"/>
                </a:solidFill>
              </a:rPr>
              <a:t>PLATFORM</a:t>
            </a:r>
          </a:p>
        </p:txBody>
      </p:sp>
      <p:sp>
        <p:nvSpPr>
          <p:cNvPr id="272" name="Rectangle: Rounded Corners 271">
            <a:extLst>
              <a:ext uri="{FF2B5EF4-FFF2-40B4-BE49-F238E27FC236}">
                <a16:creationId xmlns:a16="http://schemas.microsoft.com/office/drawing/2014/main" id="{54BA3DE7-0D5E-45AB-B18D-F4B8980FF335}"/>
              </a:ext>
            </a:extLst>
          </p:cNvPr>
          <p:cNvSpPr/>
          <p:nvPr/>
        </p:nvSpPr>
        <p:spPr>
          <a:xfrm>
            <a:off x="10211662" y="2135580"/>
            <a:ext cx="245727" cy="1209811"/>
          </a:xfrm>
          <a:prstGeom prst="roundRect">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a:solidFill>
                  <a:schemeClr val="bg1"/>
                </a:solidFill>
              </a:rPr>
              <a:t>INTENT &amp; POLICIES</a:t>
            </a:r>
          </a:p>
        </p:txBody>
      </p:sp>
      <p:sp>
        <p:nvSpPr>
          <p:cNvPr id="132" name="Arc 131">
            <a:extLst>
              <a:ext uri="{FF2B5EF4-FFF2-40B4-BE49-F238E27FC236}">
                <a16:creationId xmlns:a16="http://schemas.microsoft.com/office/drawing/2014/main" id="{07A60339-3557-4785-ABA7-C5F2BBB7C9A4}"/>
              </a:ext>
            </a:extLst>
          </p:cNvPr>
          <p:cNvSpPr>
            <a:spLocks noChangeAspect="1"/>
          </p:cNvSpPr>
          <p:nvPr/>
        </p:nvSpPr>
        <p:spPr bwMode="gray">
          <a:xfrm>
            <a:off x="7294859" y="1634481"/>
            <a:ext cx="2556946" cy="2567261"/>
          </a:xfrm>
          <a:prstGeom prst="arc">
            <a:avLst>
              <a:gd name="adj1" fmla="val 19568720"/>
              <a:gd name="adj2" fmla="val 13114608"/>
            </a:avLst>
          </a:prstGeom>
          <a:ln w="57150">
            <a:solidFill>
              <a:schemeClr val="accent2"/>
            </a:solidFill>
            <a:prstDash val="sysDot"/>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defTabSz="914126">
              <a:defRPr/>
            </a:pPr>
            <a:endParaRPr lang="en-US" sz="1600">
              <a:solidFill>
                <a:srgbClr val="717074"/>
              </a:solidFill>
              <a:latin typeface="Metropolis Light"/>
            </a:endParaRPr>
          </a:p>
        </p:txBody>
      </p:sp>
      <p:sp>
        <p:nvSpPr>
          <p:cNvPr id="29" name="TextBox 28">
            <a:extLst>
              <a:ext uri="{FF2B5EF4-FFF2-40B4-BE49-F238E27FC236}">
                <a16:creationId xmlns:a16="http://schemas.microsoft.com/office/drawing/2014/main" id="{E970A600-E86B-4827-816E-6BA0C75A7C55}"/>
              </a:ext>
            </a:extLst>
          </p:cNvPr>
          <p:cNvSpPr txBox="1"/>
          <p:nvPr/>
        </p:nvSpPr>
        <p:spPr>
          <a:xfrm>
            <a:off x="7865544" y="3750694"/>
            <a:ext cx="1451116" cy="369332"/>
          </a:xfrm>
          <a:prstGeom prst="rect">
            <a:avLst/>
          </a:prstGeom>
        </p:spPr>
        <p:txBody>
          <a:bodyPr wrap="square" lIns="0" tIns="0" rIns="0" bIns="0" rtlCol="0">
            <a:spAutoFit/>
          </a:bodyPr>
          <a:lstStyle/>
          <a:p>
            <a:pPr algn="ctr">
              <a:spcAft>
                <a:spcPts val="600"/>
              </a:spcAft>
            </a:pPr>
            <a:r>
              <a:rPr lang="en-US" sz="1200">
                <a:solidFill>
                  <a:schemeClr val="bg1"/>
                </a:solidFill>
              </a:rPr>
              <a:t>Continuous Optimization</a:t>
            </a:r>
          </a:p>
        </p:txBody>
      </p:sp>
      <p:grpSp>
        <p:nvGrpSpPr>
          <p:cNvPr id="44" name="Group 43">
            <a:extLst>
              <a:ext uri="{FF2B5EF4-FFF2-40B4-BE49-F238E27FC236}">
                <a16:creationId xmlns:a16="http://schemas.microsoft.com/office/drawing/2014/main" id="{81142733-D2E5-4D56-B92E-BFC6D82246A9}"/>
              </a:ext>
            </a:extLst>
          </p:cNvPr>
          <p:cNvGrpSpPr/>
          <p:nvPr/>
        </p:nvGrpSpPr>
        <p:grpSpPr>
          <a:xfrm>
            <a:off x="10159928" y="4034658"/>
            <a:ext cx="1394101" cy="764355"/>
            <a:chOff x="10159928" y="4138210"/>
            <a:chExt cx="1394101" cy="764355"/>
          </a:xfrm>
        </p:grpSpPr>
        <p:cxnSp>
          <p:nvCxnSpPr>
            <p:cNvPr id="180" name="Straight Connector 179">
              <a:extLst>
                <a:ext uri="{FF2B5EF4-FFF2-40B4-BE49-F238E27FC236}">
                  <a16:creationId xmlns:a16="http://schemas.microsoft.com/office/drawing/2014/main" id="{C17FDAC5-C99B-4C63-B37A-0BABEA7378DC}"/>
                </a:ext>
              </a:extLst>
            </p:cNvPr>
            <p:cNvCxnSpPr>
              <a:cxnSpLocks/>
              <a:endCxn id="195" idx="0"/>
            </p:cNvCxnSpPr>
            <p:nvPr/>
          </p:nvCxnSpPr>
          <p:spPr bwMode="gray">
            <a:xfrm>
              <a:off x="10159928" y="4138210"/>
              <a:ext cx="941304" cy="107"/>
            </a:xfrm>
            <a:prstGeom prst="line">
              <a:avLst/>
            </a:prstGeom>
            <a:ln w="12700">
              <a:solidFill>
                <a:schemeClr val="tx1"/>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A104AE8-EB84-40C3-BB58-850CAC604707}"/>
                </a:ext>
              </a:extLst>
            </p:cNvPr>
            <p:cNvGrpSpPr/>
            <p:nvPr/>
          </p:nvGrpSpPr>
          <p:grpSpPr>
            <a:xfrm>
              <a:off x="10479643" y="4138317"/>
              <a:ext cx="1074386" cy="764248"/>
              <a:chOff x="10348163" y="4975834"/>
              <a:chExt cx="1074386" cy="764248"/>
            </a:xfrm>
          </p:grpSpPr>
          <p:sp>
            <p:nvSpPr>
              <p:cNvPr id="179" name="Rectangle: Rounded Corners 178">
                <a:extLst>
                  <a:ext uri="{FF2B5EF4-FFF2-40B4-BE49-F238E27FC236}">
                    <a16:creationId xmlns:a16="http://schemas.microsoft.com/office/drawing/2014/main" id="{90DBDD3D-76E9-4413-9802-42348E88D974}"/>
                  </a:ext>
                </a:extLst>
              </p:cNvPr>
              <p:cNvSpPr/>
              <p:nvPr/>
            </p:nvSpPr>
            <p:spPr>
              <a:xfrm>
                <a:off x="10419501" y="5249103"/>
                <a:ext cx="1003048" cy="482538"/>
              </a:xfrm>
              <a:prstGeom prst="roundRect">
                <a:avLst>
                  <a:gd name="adj" fmla="val 28233"/>
                </a:avLst>
              </a:prstGeom>
              <a:no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1" name="TextBox 180">
                <a:extLst>
                  <a:ext uri="{FF2B5EF4-FFF2-40B4-BE49-F238E27FC236}">
                    <a16:creationId xmlns:a16="http://schemas.microsoft.com/office/drawing/2014/main" id="{E45A47E6-69BD-493F-8321-61C4985A6A18}"/>
                  </a:ext>
                </a:extLst>
              </p:cNvPr>
              <p:cNvSpPr txBox="1"/>
              <p:nvPr/>
            </p:nvSpPr>
            <p:spPr>
              <a:xfrm>
                <a:off x="10436822" y="5232251"/>
                <a:ext cx="966999" cy="507831"/>
              </a:xfrm>
              <a:prstGeom prst="rect">
                <a:avLst/>
              </a:prstGeom>
            </p:spPr>
            <p:txBody>
              <a:bodyPr wrap="square" lIns="0" tIns="0" rIns="0" bIns="0" rtlCol="0">
                <a:spAutoFit/>
              </a:bodyPr>
              <a:lstStyle/>
              <a:p>
                <a:pPr algn="ctr">
                  <a:spcAft>
                    <a:spcPts val="600"/>
                  </a:spcAft>
                </a:pPr>
                <a:endParaRPr lang="en-US" sz="700">
                  <a:solidFill>
                    <a:schemeClr val="accent1"/>
                  </a:solidFill>
                </a:endParaRPr>
              </a:p>
              <a:p>
                <a:pPr algn="ctr">
                  <a:spcAft>
                    <a:spcPts val="600"/>
                  </a:spcAft>
                </a:pPr>
                <a:r>
                  <a:rPr lang="en-US" sz="700">
                    <a:solidFill>
                      <a:schemeClr val="accent1"/>
                    </a:solidFill>
                  </a:rPr>
                  <a:t>Cloud assisted proactive support with actions</a:t>
                </a:r>
              </a:p>
            </p:txBody>
          </p:sp>
          <p:sp>
            <p:nvSpPr>
              <p:cNvPr id="192" name="Rounded Rectangle 239">
                <a:extLst>
                  <a:ext uri="{FF2B5EF4-FFF2-40B4-BE49-F238E27FC236}">
                    <a16:creationId xmlns:a16="http://schemas.microsoft.com/office/drawing/2014/main" id="{6CA400A3-EB53-4850-B73C-6B5D36CB34E7}"/>
                  </a:ext>
                </a:extLst>
              </p:cNvPr>
              <p:cNvSpPr/>
              <p:nvPr/>
            </p:nvSpPr>
            <p:spPr>
              <a:xfrm>
                <a:off x="10348163" y="5141945"/>
                <a:ext cx="966999" cy="246888"/>
              </a:xfrm>
              <a:prstGeom prst="round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94" name="Graphic 193">
                <a:extLst>
                  <a:ext uri="{FF2B5EF4-FFF2-40B4-BE49-F238E27FC236}">
                    <a16:creationId xmlns:a16="http://schemas.microsoft.com/office/drawing/2014/main" id="{1570AA02-BD9C-4608-AA60-F7DF75B8DA6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6833" y="5202250"/>
                <a:ext cx="202050" cy="202050"/>
              </a:xfrm>
              <a:prstGeom prst="rect">
                <a:avLst/>
              </a:prstGeom>
            </p:spPr>
          </p:pic>
          <p:grpSp>
            <p:nvGrpSpPr>
              <p:cNvPr id="25" name="Group 24">
                <a:extLst>
                  <a:ext uri="{FF2B5EF4-FFF2-40B4-BE49-F238E27FC236}">
                    <a16:creationId xmlns:a16="http://schemas.microsoft.com/office/drawing/2014/main" id="{612B4DB5-BA5B-4C0C-B276-4A7F08829597}"/>
                  </a:ext>
                </a:extLst>
              </p:cNvPr>
              <p:cNvGrpSpPr/>
              <p:nvPr/>
            </p:nvGrpSpPr>
            <p:grpSpPr>
              <a:xfrm>
                <a:off x="10651606" y="4975834"/>
                <a:ext cx="636292" cy="412999"/>
                <a:chOff x="10651605" y="4962380"/>
                <a:chExt cx="787427" cy="450866"/>
              </a:xfrm>
            </p:grpSpPr>
            <p:sp>
              <p:nvSpPr>
                <p:cNvPr id="20" name="Rectangle 19">
                  <a:extLst>
                    <a:ext uri="{FF2B5EF4-FFF2-40B4-BE49-F238E27FC236}">
                      <a16:creationId xmlns:a16="http://schemas.microsoft.com/office/drawing/2014/main" id="{2FB891FD-4E73-4C9A-B400-E838EFD13F00}"/>
                    </a:ext>
                  </a:extLst>
                </p:cNvPr>
                <p:cNvSpPr/>
                <p:nvPr/>
              </p:nvSpPr>
              <p:spPr>
                <a:xfrm>
                  <a:off x="10888826" y="5092693"/>
                  <a:ext cx="543739" cy="307777"/>
                </a:xfrm>
                <a:prstGeom prst="rect">
                  <a:avLst/>
                </a:prstGeom>
              </p:spPr>
              <p:txBody>
                <a:bodyPr wrap="none">
                  <a:spAutoFit/>
                </a:bodyPr>
                <a:lstStyle/>
                <a:p>
                  <a:pPr algn="ctr"/>
                  <a:r>
                    <a:rPr lang="en-US" sz="700">
                      <a:solidFill>
                        <a:schemeClr val="bg1">
                          <a:lumMod val="50000"/>
                        </a:schemeClr>
                      </a:solidFill>
                    </a:rPr>
                    <a:t>VMware</a:t>
                  </a:r>
                </a:p>
                <a:p>
                  <a:pPr algn="ctr"/>
                  <a:r>
                    <a:rPr lang="en-US" sz="700">
                      <a:solidFill>
                        <a:schemeClr val="bg1">
                          <a:lumMod val="50000"/>
                        </a:schemeClr>
                      </a:solidFill>
                    </a:rPr>
                    <a:t>Skyline</a:t>
                  </a:r>
                </a:p>
              </p:txBody>
            </p:sp>
            <p:pic>
              <p:nvPicPr>
                <p:cNvPr id="23" name="Picture 22">
                  <a:extLst>
                    <a:ext uri="{FF2B5EF4-FFF2-40B4-BE49-F238E27FC236}">
                      <a16:creationId xmlns:a16="http://schemas.microsoft.com/office/drawing/2014/main" id="{2EDD9986-EDC8-491F-9208-7B85DA87486F}"/>
                    </a:ext>
                  </a:extLst>
                </p:cNvPr>
                <p:cNvPicPr>
                  <a:picLocks noChangeAspect="1"/>
                </p:cNvPicPr>
                <p:nvPr/>
              </p:nvPicPr>
              <p:blipFill>
                <a:blip r:embed="rId7"/>
                <a:stretch>
                  <a:fillRect/>
                </a:stretch>
              </p:blipFill>
              <p:spPr>
                <a:xfrm>
                  <a:off x="10765892" y="5200600"/>
                  <a:ext cx="182101" cy="182101"/>
                </a:xfrm>
                <a:prstGeom prst="rect">
                  <a:avLst/>
                </a:prstGeom>
              </p:spPr>
            </p:pic>
            <p:pic>
              <p:nvPicPr>
                <p:cNvPr id="195" name="Graphic 194">
                  <a:extLst>
                    <a:ext uri="{FF2B5EF4-FFF2-40B4-BE49-F238E27FC236}">
                      <a16:creationId xmlns:a16="http://schemas.microsoft.com/office/drawing/2014/main" id="{2D3265F0-FEA4-4FD8-986F-4D1A6F0832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51605" y="4962380"/>
                  <a:ext cx="787427" cy="450866"/>
                </a:xfrm>
                <a:prstGeom prst="rect">
                  <a:avLst/>
                </a:prstGeom>
              </p:spPr>
            </p:pic>
          </p:grpSp>
        </p:grpSp>
      </p:grpSp>
      <p:grpSp>
        <p:nvGrpSpPr>
          <p:cNvPr id="8" name="Group 7">
            <a:extLst>
              <a:ext uri="{FF2B5EF4-FFF2-40B4-BE49-F238E27FC236}">
                <a16:creationId xmlns:a16="http://schemas.microsoft.com/office/drawing/2014/main" id="{6BF3EA2B-CAA0-4C8B-B475-E983AD9D8EBC}"/>
              </a:ext>
            </a:extLst>
          </p:cNvPr>
          <p:cNvGrpSpPr/>
          <p:nvPr/>
        </p:nvGrpSpPr>
        <p:grpSpPr>
          <a:xfrm>
            <a:off x="7476980" y="2395258"/>
            <a:ext cx="2206909" cy="907573"/>
            <a:chOff x="7476980" y="1908875"/>
            <a:chExt cx="2206909" cy="907573"/>
          </a:xfrm>
        </p:grpSpPr>
        <p:sp>
          <p:nvSpPr>
            <p:cNvPr id="4" name="Rectangle: Rounded Corners 3">
              <a:extLst>
                <a:ext uri="{FF2B5EF4-FFF2-40B4-BE49-F238E27FC236}">
                  <a16:creationId xmlns:a16="http://schemas.microsoft.com/office/drawing/2014/main" id="{A8F1B251-C945-4257-8CBB-728BC24F9946}"/>
                </a:ext>
              </a:extLst>
            </p:cNvPr>
            <p:cNvSpPr/>
            <p:nvPr/>
          </p:nvSpPr>
          <p:spPr>
            <a:xfrm>
              <a:off x="7476980" y="1930908"/>
              <a:ext cx="974870" cy="885540"/>
            </a:xfrm>
            <a:prstGeom prst="roundRect">
              <a:avLst>
                <a:gd name="adj" fmla="val 0"/>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Rounded Corners 140">
              <a:extLst>
                <a:ext uri="{FF2B5EF4-FFF2-40B4-BE49-F238E27FC236}">
                  <a16:creationId xmlns:a16="http://schemas.microsoft.com/office/drawing/2014/main" id="{90E342C2-5F13-4849-85CF-BD53DA274189}"/>
                </a:ext>
              </a:extLst>
            </p:cNvPr>
            <p:cNvSpPr/>
            <p:nvPr/>
          </p:nvSpPr>
          <p:spPr>
            <a:xfrm>
              <a:off x="8709019" y="1930908"/>
              <a:ext cx="974870" cy="885540"/>
            </a:xfrm>
            <a:prstGeom prst="roundRect">
              <a:avLst>
                <a:gd name="adj" fmla="val 0"/>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5" name="Rectangle: Rounded Corners 154">
              <a:extLst>
                <a:ext uri="{FF2B5EF4-FFF2-40B4-BE49-F238E27FC236}">
                  <a16:creationId xmlns:a16="http://schemas.microsoft.com/office/drawing/2014/main" id="{9F3C5302-342C-4D60-A864-6B4D5F16BB7D}"/>
                </a:ext>
              </a:extLst>
            </p:cNvPr>
            <p:cNvSpPr/>
            <p:nvPr/>
          </p:nvSpPr>
          <p:spPr>
            <a:xfrm>
              <a:off x="7512854" y="1914341"/>
              <a:ext cx="905182" cy="165219"/>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600">
                  <a:solidFill>
                    <a:schemeClr val="bg1"/>
                  </a:solidFill>
                </a:rPr>
                <a:t>Business Intent</a:t>
              </a:r>
            </a:p>
          </p:txBody>
        </p:sp>
        <p:sp>
          <p:nvSpPr>
            <p:cNvPr id="156" name="Rectangle: Rounded Corners 155">
              <a:extLst>
                <a:ext uri="{FF2B5EF4-FFF2-40B4-BE49-F238E27FC236}">
                  <a16:creationId xmlns:a16="http://schemas.microsoft.com/office/drawing/2014/main" id="{2D2D9DB9-F0BB-42CF-A363-3ED9ADA34465}"/>
                </a:ext>
              </a:extLst>
            </p:cNvPr>
            <p:cNvSpPr/>
            <p:nvPr/>
          </p:nvSpPr>
          <p:spPr>
            <a:xfrm>
              <a:off x="8743863" y="1908875"/>
              <a:ext cx="905182" cy="16521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600">
                  <a:solidFill>
                    <a:schemeClr val="bg1"/>
                  </a:solidFill>
                </a:rPr>
                <a:t>Operational Intent</a:t>
              </a:r>
            </a:p>
          </p:txBody>
        </p:sp>
        <p:sp>
          <p:nvSpPr>
            <p:cNvPr id="7" name="Rectangle: Rounded Corners 6">
              <a:extLst>
                <a:ext uri="{FF2B5EF4-FFF2-40B4-BE49-F238E27FC236}">
                  <a16:creationId xmlns:a16="http://schemas.microsoft.com/office/drawing/2014/main" id="{0B5311F7-2552-49A4-A8A1-6EC0C06E4292}"/>
                </a:ext>
              </a:extLst>
            </p:cNvPr>
            <p:cNvSpPr>
              <a:spLocks/>
            </p:cNvSpPr>
            <p:nvPr/>
          </p:nvSpPr>
          <p:spPr>
            <a:xfrm>
              <a:off x="7772431" y="2168778"/>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Cost</a:t>
              </a:r>
            </a:p>
          </p:txBody>
        </p:sp>
        <p:sp>
          <p:nvSpPr>
            <p:cNvPr id="157" name="Rectangle: Rounded Corners 156">
              <a:extLst>
                <a:ext uri="{FF2B5EF4-FFF2-40B4-BE49-F238E27FC236}">
                  <a16:creationId xmlns:a16="http://schemas.microsoft.com/office/drawing/2014/main" id="{CBF0F47B-3CD6-4D5E-94C7-F120973EC949}"/>
                </a:ext>
              </a:extLst>
            </p:cNvPr>
            <p:cNvSpPr>
              <a:spLocks/>
            </p:cNvSpPr>
            <p:nvPr/>
          </p:nvSpPr>
          <p:spPr>
            <a:xfrm>
              <a:off x="7772430" y="2387567"/>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Compliance</a:t>
              </a:r>
            </a:p>
          </p:txBody>
        </p:sp>
        <p:sp>
          <p:nvSpPr>
            <p:cNvPr id="158" name="Rectangle: Rounded Corners 157">
              <a:extLst>
                <a:ext uri="{FF2B5EF4-FFF2-40B4-BE49-F238E27FC236}">
                  <a16:creationId xmlns:a16="http://schemas.microsoft.com/office/drawing/2014/main" id="{E5C8BEA1-0836-4E4F-B559-E2D344C0F137}"/>
                </a:ext>
              </a:extLst>
            </p:cNvPr>
            <p:cNvSpPr>
              <a:spLocks/>
            </p:cNvSpPr>
            <p:nvPr/>
          </p:nvSpPr>
          <p:spPr>
            <a:xfrm>
              <a:off x="7772430" y="2601970"/>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Service Level</a:t>
              </a:r>
            </a:p>
          </p:txBody>
        </p:sp>
        <p:sp>
          <p:nvSpPr>
            <p:cNvPr id="163" name="Rectangle: Rounded Corners 162">
              <a:extLst>
                <a:ext uri="{FF2B5EF4-FFF2-40B4-BE49-F238E27FC236}">
                  <a16:creationId xmlns:a16="http://schemas.microsoft.com/office/drawing/2014/main" id="{02E444AE-325E-41A1-B9C6-256CD867DAB9}"/>
                </a:ext>
              </a:extLst>
            </p:cNvPr>
            <p:cNvSpPr>
              <a:spLocks/>
            </p:cNvSpPr>
            <p:nvPr/>
          </p:nvSpPr>
          <p:spPr>
            <a:xfrm>
              <a:off x="9004915" y="2164696"/>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Performance</a:t>
              </a:r>
            </a:p>
          </p:txBody>
        </p:sp>
        <p:sp>
          <p:nvSpPr>
            <p:cNvPr id="164" name="Rectangle: Rounded Corners 163">
              <a:extLst>
                <a:ext uri="{FF2B5EF4-FFF2-40B4-BE49-F238E27FC236}">
                  <a16:creationId xmlns:a16="http://schemas.microsoft.com/office/drawing/2014/main" id="{7BC69D75-1646-4D4E-9F49-17087DD5738B}"/>
                </a:ext>
              </a:extLst>
            </p:cNvPr>
            <p:cNvSpPr>
              <a:spLocks/>
            </p:cNvSpPr>
            <p:nvPr/>
          </p:nvSpPr>
          <p:spPr>
            <a:xfrm>
              <a:off x="9004914" y="2383485"/>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Utilization</a:t>
              </a:r>
            </a:p>
          </p:txBody>
        </p:sp>
        <p:sp>
          <p:nvSpPr>
            <p:cNvPr id="182" name="Rectangle: Rounded Corners 181">
              <a:extLst>
                <a:ext uri="{FF2B5EF4-FFF2-40B4-BE49-F238E27FC236}">
                  <a16:creationId xmlns:a16="http://schemas.microsoft.com/office/drawing/2014/main" id="{1B4A8210-A72B-4686-828D-E4CB81044E7D}"/>
                </a:ext>
              </a:extLst>
            </p:cNvPr>
            <p:cNvSpPr>
              <a:spLocks/>
            </p:cNvSpPr>
            <p:nvPr/>
          </p:nvSpPr>
          <p:spPr>
            <a:xfrm>
              <a:off x="9004914" y="2597888"/>
              <a:ext cx="635248" cy="147950"/>
            </a:xfrm>
            <a:prstGeom prst="roundRect">
              <a:avLst>
                <a:gd name="adj" fmla="val 50000"/>
              </a:avLst>
            </a:prstGeom>
            <a:noFill/>
            <a:ln w="317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00">
                  <a:solidFill>
                    <a:schemeClr val="tx1">
                      <a:lumMod val="75000"/>
                    </a:schemeClr>
                  </a:solidFill>
                </a:rPr>
                <a:t>Capacity</a:t>
              </a:r>
            </a:p>
          </p:txBody>
        </p:sp>
        <p:pic>
          <p:nvPicPr>
            <p:cNvPr id="199" name="Graphic 198">
              <a:extLst>
                <a:ext uri="{FF2B5EF4-FFF2-40B4-BE49-F238E27FC236}">
                  <a16:creationId xmlns:a16="http://schemas.microsoft.com/office/drawing/2014/main" id="{2BE53575-E79F-494F-8DEB-9AF60238E6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5660" y="2397298"/>
              <a:ext cx="212598" cy="188595"/>
            </a:xfrm>
            <a:prstGeom prst="rect">
              <a:avLst/>
            </a:prstGeom>
            <a:effectLst>
              <a:outerShdw blurRad="50800" dist="38100" dir="5400000" algn="t" rotWithShape="0">
                <a:prstClr val="black">
                  <a:alpha val="40000"/>
                </a:prstClr>
              </a:outerShdw>
            </a:effectLst>
          </p:spPr>
        </p:pic>
        <p:pic>
          <p:nvPicPr>
            <p:cNvPr id="200" name="Graphic 199">
              <a:extLst>
                <a:ext uri="{FF2B5EF4-FFF2-40B4-BE49-F238E27FC236}">
                  <a16:creationId xmlns:a16="http://schemas.microsoft.com/office/drawing/2014/main" id="{38778B45-435B-4D28-9DE4-C880F1EDC0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54629" y="2383485"/>
              <a:ext cx="224409" cy="222599"/>
            </a:xfrm>
            <a:prstGeom prst="rect">
              <a:avLst/>
            </a:prstGeom>
            <a:effectLst>
              <a:outerShdw blurRad="50800" dist="38100" dir="5400000" algn="t" rotWithShape="0">
                <a:prstClr val="black">
                  <a:alpha val="40000"/>
                </a:prstClr>
              </a:outerShdw>
            </a:effectLst>
          </p:spPr>
        </p:pic>
      </p:grpSp>
      <p:sp>
        <p:nvSpPr>
          <p:cNvPr id="208" name="Rectangle: Rounded Corners 207">
            <a:extLst>
              <a:ext uri="{FF2B5EF4-FFF2-40B4-BE49-F238E27FC236}">
                <a16:creationId xmlns:a16="http://schemas.microsoft.com/office/drawing/2014/main" id="{F82139A8-E036-4B1B-A1E5-804E563FD727}"/>
              </a:ext>
            </a:extLst>
          </p:cNvPr>
          <p:cNvSpPr/>
          <p:nvPr/>
        </p:nvSpPr>
        <p:spPr>
          <a:xfrm>
            <a:off x="1267917" y="1395065"/>
            <a:ext cx="249598" cy="810543"/>
          </a:xfrm>
          <a:prstGeom prst="roundRect">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a:solidFill>
                  <a:schemeClr val="bg1"/>
                </a:solidFill>
              </a:rPr>
              <a:t>OUTCOMES</a:t>
            </a:r>
          </a:p>
        </p:txBody>
      </p:sp>
      <p:grpSp>
        <p:nvGrpSpPr>
          <p:cNvPr id="130" name="Group 129">
            <a:extLst>
              <a:ext uri="{FF2B5EF4-FFF2-40B4-BE49-F238E27FC236}">
                <a16:creationId xmlns:a16="http://schemas.microsoft.com/office/drawing/2014/main" id="{F53BEF14-1A83-4DAE-BB25-00E9F1F3F970}"/>
              </a:ext>
            </a:extLst>
          </p:cNvPr>
          <p:cNvGrpSpPr/>
          <p:nvPr/>
        </p:nvGrpSpPr>
        <p:grpSpPr>
          <a:xfrm>
            <a:off x="1642301" y="5423761"/>
            <a:ext cx="8506518" cy="745630"/>
            <a:chOff x="1668677" y="4800795"/>
            <a:chExt cx="8506518" cy="745630"/>
          </a:xfrm>
        </p:grpSpPr>
        <p:sp>
          <p:nvSpPr>
            <p:cNvPr id="162" name="TextBox 161">
              <a:extLst>
                <a:ext uri="{FF2B5EF4-FFF2-40B4-BE49-F238E27FC236}">
                  <a16:creationId xmlns:a16="http://schemas.microsoft.com/office/drawing/2014/main" id="{5FAF2A7C-8BDF-4E8D-82D2-F3DB81DB8538}"/>
                </a:ext>
              </a:extLst>
            </p:cNvPr>
            <p:cNvSpPr txBox="1"/>
            <p:nvPr/>
          </p:nvSpPr>
          <p:spPr>
            <a:xfrm>
              <a:off x="8230485" y="4800795"/>
              <a:ext cx="1370716" cy="274320"/>
            </a:xfrm>
            <a:prstGeom prst="rect">
              <a:avLst/>
            </a:prstGeom>
            <a:noFill/>
          </p:spPr>
          <p:txBody>
            <a:bodyPr wrap="square" rtlCol="0">
              <a:spAutoFit/>
            </a:bodyPr>
            <a:lstStyle/>
            <a:p>
              <a:r>
                <a:rPr lang="en-US" sz="1200">
                  <a:solidFill>
                    <a:srgbClr val="297D90"/>
                  </a:solidFill>
                  <a:latin typeface="+mj-lt"/>
                </a:rPr>
                <a:t>PUBLIC CLOUD</a:t>
              </a:r>
            </a:p>
          </p:txBody>
        </p:sp>
        <p:sp>
          <p:nvSpPr>
            <p:cNvPr id="165" name="Rounded Rectangle 229">
              <a:extLst>
                <a:ext uri="{FF2B5EF4-FFF2-40B4-BE49-F238E27FC236}">
                  <a16:creationId xmlns:a16="http://schemas.microsoft.com/office/drawing/2014/main" id="{F7028AD9-07B9-404F-A480-F556F17B4FD3}"/>
                </a:ext>
              </a:extLst>
            </p:cNvPr>
            <p:cNvSpPr/>
            <p:nvPr/>
          </p:nvSpPr>
          <p:spPr>
            <a:xfrm>
              <a:off x="1668677" y="4814905"/>
              <a:ext cx="8506518" cy="731520"/>
            </a:xfrm>
            <a:prstGeom prst="roundRect">
              <a:avLst>
                <a:gd name="adj" fmla="val 0"/>
              </a:avLst>
            </a:prstGeom>
            <a:noFill/>
            <a:ln w="25400" cap="rnd">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pic>
          <p:nvPicPr>
            <p:cNvPr id="166" name="Graphic 165">
              <a:extLst>
                <a:ext uri="{FF2B5EF4-FFF2-40B4-BE49-F238E27FC236}">
                  <a16:creationId xmlns:a16="http://schemas.microsoft.com/office/drawing/2014/main" id="{56081C4B-DA69-472C-B307-AA43D6C28E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18186" y="5063022"/>
              <a:ext cx="638792" cy="365760"/>
            </a:xfrm>
            <a:prstGeom prst="rect">
              <a:avLst/>
            </a:prstGeom>
          </p:spPr>
        </p:pic>
      </p:grpSp>
      <p:grpSp>
        <p:nvGrpSpPr>
          <p:cNvPr id="167" name="Group 166">
            <a:extLst>
              <a:ext uri="{FF2B5EF4-FFF2-40B4-BE49-F238E27FC236}">
                <a16:creationId xmlns:a16="http://schemas.microsoft.com/office/drawing/2014/main" id="{9A922C2D-D0C7-4CCA-AB9C-597621C28088}"/>
              </a:ext>
            </a:extLst>
          </p:cNvPr>
          <p:cNvGrpSpPr/>
          <p:nvPr/>
        </p:nvGrpSpPr>
        <p:grpSpPr>
          <a:xfrm>
            <a:off x="1642301" y="5423761"/>
            <a:ext cx="2936053" cy="743725"/>
            <a:chOff x="1668677" y="4800795"/>
            <a:chExt cx="2936053" cy="743725"/>
          </a:xfrm>
        </p:grpSpPr>
        <p:sp>
          <p:nvSpPr>
            <p:cNvPr id="168" name="TextBox 167">
              <a:extLst>
                <a:ext uri="{FF2B5EF4-FFF2-40B4-BE49-F238E27FC236}">
                  <a16:creationId xmlns:a16="http://schemas.microsoft.com/office/drawing/2014/main" id="{E4A4AFFE-37FE-48BC-8242-36DFA66CCFA9}"/>
                </a:ext>
              </a:extLst>
            </p:cNvPr>
            <p:cNvSpPr txBox="1"/>
            <p:nvPr/>
          </p:nvSpPr>
          <p:spPr>
            <a:xfrm>
              <a:off x="2059252" y="4800795"/>
              <a:ext cx="1098023" cy="274320"/>
            </a:xfrm>
            <a:prstGeom prst="rect">
              <a:avLst/>
            </a:prstGeom>
            <a:noFill/>
          </p:spPr>
          <p:txBody>
            <a:bodyPr wrap="square" rtlCol="0">
              <a:spAutoFit/>
            </a:bodyPr>
            <a:lstStyle/>
            <a:p>
              <a:r>
                <a:rPr lang="en-US" sz="1200">
                  <a:solidFill>
                    <a:srgbClr val="297D90"/>
                  </a:solidFill>
                  <a:latin typeface="+mj-lt"/>
                </a:rPr>
                <a:t>SDDC (VCF)</a:t>
              </a:r>
            </a:p>
          </p:txBody>
        </p:sp>
        <p:grpSp>
          <p:nvGrpSpPr>
            <p:cNvPr id="169" name="Group 168">
              <a:extLst>
                <a:ext uri="{FF2B5EF4-FFF2-40B4-BE49-F238E27FC236}">
                  <a16:creationId xmlns:a16="http://schemas.microsoft.com/office/drawing/2014/main" id="{15CD42A4-1B7B-459B-90B8-EE419381DAF8}"/>
                </a:ext>
              </a:extLst>
            </p:cNvPr>
            <p:cNvGrpSpPr>
              <a:grpSpLocks noChangeAspect="1"/>
            </p:cNvGrpSpPr>
            <p:nvPr/>
          </p:nvGrpSpPr>
          <p:grpSpPr>
            <a:xfrm>
              <a:off x="3629651" y="5075115"/>
              <a:ext cx="365760" cy="365760"/>
              <a:chOff x="3677757" y="5136020"/>
              <a:chExt cx="777240" cy="777240"/>
            </a:xfrm>
          </p:grpSpPr>
          <p:sp>
            <p:nvSpPr>
              <p:cNvPr id="173" name="Oval 172">
                <a:extLst>
                  <a:ext uri="{FF2B5EF4-FFF2-40B4-BE49-F238E27FC236}">
                    <a16:creationId xmlns:a16="http://schemas.microsoft.com/office/drawing/2014/main" id="{05E08389-C93C-412C-B57E-4A8661FF30A5}"/>
                  </a:ext>
                </a:extLst>
              </p:cNvPr>
              <p:cNvSpPr/>
              <p:nvPr/>
            </p:nvSpPr>
            <p:spPr>
              <a:xfrm>
                <a:off x="3677757" y="5136020"/>
                <a:ext cx="777240" cy="777240"/>
              </a:xfrm>
              <a:prstGeom prst="ellipse">
                <a:avLst/>
              </a:prstGeom>
              <a:solidFill>
                <a:srgbClr val="24728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sp>
            <p:nvSpPr>
              <p:cNvPr id="174" name="Freeform 33">
                <a:extLst>
                  <a:ext uri="{FF2B5EF4-FFF2-40B4-BE49-F238E27FC236}">
                    <a16:creationId xmlns:a16="http://schemas.microsoft.com/office/drawing/2014/main" id="{2BE8DBF5-E8B8-4B48-B6E1-9FBC8B9C2214}"/>
                  </a:ext>
                </a:extLst>
              </p:cNvPr>
              <p:cNvSpPr>
                <a:spLocks noChangeAspect="1" noEditPoints="1"/>
              </p:cNvSpPr>
              <p:nvPr/>
            </p:nvSpPr>
            <p:spPr bwMode="auto">
              <a:xfrm>
                <a:off x="3750285" y="5284152"/>
                <a:ext cx="632185" cy="480976"/>
              </a:xfrm>
              <a:custGeom>
                <a:avLst/>
                <a:gdLst>
                  <a:gd name="T0" fmla="*/ 736 w 786"/>
                  <a:gd name="T1" fmla="*/ 142 h 598"/>
                  <a:gd name="T2" fmla="*/ 511 w 786"/>
                  <a:gd name="T3" fmla="*/ 485 h 598"/>
                  <a:gd name="T4" fmla="*/ 459 w 786"/>
                  <a:gd name="T5" fmla="*/ 518 h 598"/>
                  <a:gd name="T6" fmla="*/ 786 w 786"/>
                  <a:gd name="T7" fmla="*/ 485 h 598"/>
                  <a:gd name="T8" fmla="*/ 543 w 786"/>
                  <a:gd name="T9" fmla="*/ 175 h 598"/>
                  <a:gd name="T10" fmla="*/ 703 w 786"/>
                  <a:gd name="T11" fmla="*/ 485 h 598"/>
                  <a:gd name="T12" fmla="*/ 543 w 786"/>
                  <a:gd name="T13" fmla="*/ 175 h 598"/>
                  <a:gd name="T14" fmla="*/ 410 w 786"/>
                  <a:gd name="T15" fmla="*/ 0 h 598"/>
                  <a:gd name="T16" fmla="*/ 377 w 786"/>
                  <a:gd name="T17" fmla="*/ 598 h 598"/>
                  <a:gd name="T18" fmla="*/ 574 w 786"/>
                  <a:gd name="T19" fmla="*/ 197 h 598"/>
                  <a:gd name="T20" fmla="*/ 607 w 786"/>
                  <a:gd name="T21" fmla="*/ 230 h 598"/>
                  <a:gd name="T22" fmla="*/ 574 w 786"/>
                  <a:gd name="T23" fmla="*/ 197 h 598"/>
                  <a:gd name="T24" fmla="*/ 607 w 786"/>
                  <a:gd name="T25" fmla="*/ 271 h 598"/>
                  <a:gd name="T26" fmla="*/ 574 w 786"/>
                  <a:gd name="T27" fmla="*/ 304 h 598"/>
                  <a:gd name="T28" fmla="*/ 574 w 786"/>
                  <a:gd name="T29" fmla="*/ 343 h 598"/>
                  <a:gd name="T30" fmla="*/ 607 w 786"/>
                  <a:gd name="T31" fmla="*/ 376 h 598"/>
                  <a:gd name="T32" fmla="*/ 574 w 786"/>
                  <a:gd name="T33" fmla="*/ 343 h 598"/>
                  <a:gd name="T34" fmla="*/ 607 w 786"/>
                  <a:gd name="T35" fmla="*/ 415 h 598"/>
                  <a:gd name="T36" fmla="*/ 574 w 786"/>
                  <a:gd name="T37" fmla="*/ 448 h 598"/>
                  <a:gd name="T38" fmla="*/ 673 w 786"/>
                  <a:gd name="T39" fmla="*/ 197 h 598"/>
                  <a:gd name="T40" fmla="*/ 640 w 786"/>
                  <a:gd name="T41" fmla="*/ 230 h 598"/>
                  <a:gd name="T42" fmla="*/ 673 w 786"/>
                  <a:gd name="T43" fmla="*/ 197 h 598"/>
                  <a:gd name="T44" fmla="*/ 673 w 786"/>
                  <a:gd name="T45" fmla="*/ 271 h 598"/>
                  <a:gd name="T46" fmla="*/ 640 w 786"/>
                  <a:gd name="T47" fmla="*/ 304 h 598"/>
                  <a:gd name="T48" fmla="*/ 640 w 786"/>
                  <a:gd name="T49" fmla="*/ 343 h 598"/>
                  <a:gd name="T50" fmla="*/ 673 w 786"/>
                  <a:gd name="T51" fmla="*/ 376 h 598"/>
                  <a:gd name="T52" fmla="*/ 640 w 786"/>
                  <a:gd name="T53" fmla="*/ 343 h 598"/>
                  <a:gd name="T54" fmla="*/ 673 w 786"/>
                  <a:gd name="T55" fmla="*/ 415 h 598"/>
                  <a:gd name="T56" fmla="*/ 640 w 786"/>
                  <a:gd name="T57" fmla="*/ 448 h 598"/>
                  <a:gd name="T58" fmla="*/ 289 w 786"/>
                  <a:gd name="T59" fmla="*/ 298 h 598"/>
                  <a:gd name="T60" fmla="*/ 88 w 786"/>
                  <a:gd name="T61" fmla="*/ 485 h 598"/>
                  <a:gd name="T62" fmla="*/ 69 w 786"/>
                  <a:gd name="T63" fmla="*/ 156 h 598"/>
                  <a:gd name="T64" fmla="*/ 205 w 786"/>
                  <a:gd name="T65" fmla="*/ 284 h 598"/>
                  <a:gd name="T66" fmla="*/ 238 w 786"/>
                  <a:gd name="T67" fmla="*/ 123 h 598"/>
                  <a:gd name="T68" fmla="*/ 37 w 786"/>
                  <a:gd name="T69" fmla="*/ 485 h 598"/>
                  <a:gd name="T70" fmla="*/ 0 w 786"/>
                  <a:gd name="T71" fmla="*/ 518 h 598"/>
                  <a:gd name="T72" fmla="*/ 328 w 786"/>
                  <a:gd name="T73" fmla="*/ 485 h 598"/>
                  <a:gd name="T74" fmla="*/ 289 w 786"/>
                  <a:gd name="T75" fmla="*/ 298 h 598"/>
                  <a:gd name="T76" fmla="*/ 256 w 786"/>
                  <a:gd name="T77" fmla="*/ 331 h 598"/>
                  <a:gd name="T78" fmla="*/ 121 w 786"/>
                  <a:gd name="T79" fmla="*/ 485 h 598"/>
                  <a:gd name="T80" fmla="*/ 123 w 786"/>
                  <a:gd name="T81" fmla="*/ 212 h 598"/>
                  <a:gd name="T82" fmla="*/ 90 w 786"/>
                  <a:gd name="T83" fmla="*/ 179 h 598"/>
                  <a:gd name="T84" fmla="*/ 123 w 786"/>
                  <a:gd name="T85" fmla="*/ 212 h 598"/>
                  <a:gd name="T86" fmla="*/ 123 w 786"/>
                  <a:gd name="T87" fmla="*/ 243 h 598"/>
                  <a:gd name="T88" fmla="*/ 90 w 786"/>
                  <a:gd name="T89" fmla="*/ 275 h 598"/>
                  <a:gd name="T90" fmla="*/ 184 w 786"/>
                  <a:gd name="T91" fmla="*/ 212 h 598"/>
                  <a:gd name="T92" fmla="*/ 151 w 786"/>
                  <a:gd name="T93" fmla="*/ 179 h 598"/>
                  <a:gd name="T94" fmla="*/ 184 w 786"/>
                  <a:gd name="T95" fmla="*/ 212 h 598"/>
                  <a:gd name="T96" fmla="*/ 184 w 786"/>
                  <a:gd name="T97" fmla="*/ 243 h 598"/>
                  <a:gd name="T98" fmla="*/ 151 w 786"/>
                  <a:gd name="T99" fmla="*/ 275 h 598"/>
                  <a:gd name="T100" fmla="*/ 141 w 786"/>
                  <a:gd name="T101" fmla="*/ 360 h 598"/>
                  <a:gd name="T102" fmla="*/ 174 w 786"/>
                  <a:gd name="T103" fmla="*/ 392 h 598"/>
                  <a:gd name="T104" fmla="*/ 141 w 786"/>
                  <a:gd name="T105" fmla="*/ 360 h 598"/>
                  <a:gd name="T106" fmla="*/ 174 w 786"/>
                  <a:gd name="T107" fmla="*/ 423 h 598"/>
                  <a:gd name="T108" fmla="*/ 141 w 786"/>
                  <a:gd name="T109" fmla="*/ 456 h 598"/>
                  <a:gd name="T110" fmla="*/ 236 w 786"/>
                  <a:gd name="T111" fmla="*/ 360 h 598"/>
                  <a:gd name="T112" fmla="*/ 203 w 786"/>
                  <a:gd name="T113" fmla="*/ 392 h 598"/>
                  <a:gd name="T114" fmla="*/ 236 w 786"/>
                  <a:gd name="T115" fmla="*/ 360 h 598"/>
                  <a:gd name="T116" fmla="*/ 236 w 786"/>
                  <a:gd name="T117" fmla="*/ 423 h 598"/>
                  <a:gd name="T118" fmla="*/ 203 w 786"/>
                  <a:gd name="T119" fmla="*/ 456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 h="598">
                    <a:moveTo>
                      <a:pt x="736" y="485"/>
                    </a:moveTo>
                    <a:lnTo>
                      <a:pt x="736" y="142"/>
                    </a:lnTo>
                    <a:lnTo>
                      <a:pt x="511" y="142"/>
                    </a:lnTo>
                    <a:lnTo>
                      <a:pt x="511" y="485"/>
                    </a:lnTo>
                    <a:lnTo>
                      <a:pt x="459" y="485"/>
                    </a:lnTo>
                    <a:lnTo>
                      <a:pt x="459" y="518"/>
                    </a:lnTo>
                    <a:lnTo>
                      <a:pt x="786" y="518"/>
                    </a:lnTo>
                    <a:lnTo>
                      <a:pt x="786" y="485"/>
                    </a:lnTo>
                    <a:lnTo>
                      <a:pt x="736" y="485"/>
                    </a:lnTo>
                    <a:close/>
                    <a:moveTo>
                      <a:pt x="543" y="175"/>
                    </a:moveTo>
                    <a:lnTo>
                      <a:pt x="703" y="175"/>
                    </a:lnTo>
                    <a:lnTo>
                      <a:pt x="703" y="485"/>
                    </a:lnTo>
                    <a:lnTo>
                      <a:pt x="543" y="485"/>
                    </a:lnTo>
                    <a:lnTo>
                      <a:pt x="543" y="175"/>
                    </a:lnTo>
                    <a:close/>
                    <a:moveTo>
                      <a:pt x="377" y="0"/>
                    </a:moveTo>
                    <a:lnTo>
                      <a:pt x="410" y="0"/>
                    </a:lnTo>
                    <a:lnTo>
                      <a:pt x="410" y="598"/>
                    </a:lnTo>
                    <a:lnTo>
                      <a:pt x="377" y="598"/>
                    </a:lnTo>
                    <a:lnTo>
                      <a:pt x="377" y="0"/>
                    </a:lnTo>
                    <a:close/>
                    <a:moveTo>
                      <a:pt x="574" y="197"/>
                    </a:moveTo>
                    <a:lnTo>
                      <a:pt x="607" y="197"/>
                    </a:lnTo>
                    <a:lnTo>
                      <a:pt x="607" y="230"/>
                    </a:lnTo>
                    <a:lnTo>
                      <a:pt x="574" y="230"/>
                    </a:lnTo>
                    <a:lnTo>
                      <a:pt x="574" y="197"/>
                    </a:lnTo>
                    <a:close/>
                    <a:moveTo>
                      <a:pt x="574" y="271"/>
                    </a:moveTo>
                    <a:lnTo>
                      <a:pt x="607" y="271"/>
                    </a:lnTo>
                    <a:lnTo>
                      <a:pt x="607" y="304"/>
                    </a:lnTo>
                    <a:lnTo>
                      <a:pt x="574" y="304"/>
                    </a:lnTo>
                    <a:lnTo>
                      <a:pt x="574" y="271"/>
                    </a:lnTo>
                    <a:close/>
                    <a:moveTo>
                      <a:pt x="574" y="343"/>
                    </a:moveTo>
                    <a:lnTo>
                      <a:pt x="607" y="343"/>
                    </a:lnTo>
                    <a:lnTo>
                      <a:pt x="607" y="376"/>
                    </a:lnTo>
                    <a:lnTo>
                      <a:pt x="574" y="376"/>
                    </a:lnTo>
                    <a:lnTo>
                      <a:pt x="574" y="343"/>
                    </a:lnTo>
                    <a:close/>
                    <a:moveTo>
                      <a:pt x="574" y="415"/>
                    </a:moveTo>
                    <a:lnTo>
                      <a:pt x="607" y="415"/>
                    </a:lnTo>
                    <a:lnTo>
                      <a:pt x="607" y="448"/>
                    </a:lnTo>
                    <a:lnTo>
                      <a:pt x="574" y="448"/>
                    </a:lnTo>
                    <a:lnTo>
                      <a:pt x="574" y="415"/>
                    </a:lnTo>
                    <a:close/>
                    <a:moveTo>
                      <a:pt x="673" y="197"/>
                    </a:moveTo>
                    <a:lnTo>
                      <a:pt x="673" y="230"/>
                    </a:lnTo>
                    <a:lnTo>
                      <a:pt x="640" y="230"/>
                    </a:lnTo>
                    <a:lnTo>
                      <a:pt x="640" y="197"/>
                    </a:lnTo>
                    <a:lnTo>
                      <a:pt x="673" y="197"/>
                    </a:lnTo>
                    <a:close/>
                    <a:moveTo>
                      <a:pt x="640" y="271"/>
                    </a:moveTo>
                    <a:lnTo>
                      <a:pt x="673" y="271"/>
                    </a:lnTo>
                    <a:lnTo>
                      <a:pt x="673" y="304"/>
                    </a:lnTo>
                    <a:lnTo>
                      <a:pt x="640" y="304"/>
                    </a:lnTo>
                    <a:lnTo>
                      <a:pt x="640" y="271"/>
                    </a:lnTo>
                    <a:close/>
                    <a:moveTo>
                      <a:pt x="640" y="343"/>
                    </a:moveTo>
                    <a:lnTo>
                      <a:pt x="673" y="343"/>
                    </a:lnTo>
                    <a:lnTo>
                      <a:pt x="673" y="376"/>
                    </a:lnTo>
                    <a:lnTo>
                      <a:pt x="640" y="376"/>
                    </a:lnTo>
                    <a:lnTo>
                      <a:pt x="640" y="343"/>
                    </a:lnTo>
                    <a:close/>
                    <a:moveTo>
                      <a:pt x="640" y="415"/>
                    </a:moveTo>
                    <a:lnTo>
                      <a:pt x="673" y="415"/>
                    </a:lnTo>
                    <a:lnTo>
                      <a:pt x="673" y="448"/>
                    </a:lnTo>
                    <a:lnTo>
                      <a:pt x="640" y="448"/>
                    </a:lnTo>
                    <a:lnTo>
                      <a:pt x="640" y="415"/>
                    </a:lnTo>
                    <a:close/>
                    <a:moveTo>
                      <a:pt x="289" y="298"/>
                    </a:moveTo>
                    <a:lnTo>
                      <a:pt x="88" y="298"/>
                    </a:lnTo>
                    <a:lnTo>
                      <a:pt x="88" y="485"/>
                    </a:lnTo>
                    <a:lnTo>
                      <a:pt x="69" y="485"/>
                    </a:lnTo>
                    <a:lnTo>
                      <a:pt x="69" y="156"/>
                    </a:lnTo>
                    <a:lnTo>
                      <a:pt x="205" y="156"/>
                    </a:lnTo>
                    <a:lnTo>
                      <a:pt x="205" y="284"/>
                    </a:lnTo>
                    <a:lnTo>
                      <a:pt x="238" y="284"/>
                    </a:lnTo>
                    <a:lnTo>
                      <a:pt x="238" y="123"/>
                    </a:lnTo>
                    <a:lnTo>
                      <a:pt x="37" y="123"/>
                    </a:lnTo>
                    <a:lnTo>
                      <a:pt x="37" y="485"/>
                    </a:lnTo>
                    <a:lnTo>
                      <a:pt x="0" y="485"/>
                    </a:lnTo>
                    <a:lnTo>
                      <a:pt x="0" y="518"/>
                    </a:lnTo>
                    <a:lnTo>
                      <a:pt x="328" y="518"/>
                    </a:lnTo>
                    <a:lnTo>
                      <a:pt x="328" y="485"/>
                    </a:lnTo>
                    <a:lnTo>
                      <a:pt x="289" y="485"/>
                    </a:lnTo>
                    <a:lnTo>
                      <a:pt x="289" y="298"/>
                    </a:lnTo>
                    <a:close/>
                    <a:moveTo>
                      <a:pt x="121" y="331"/>
                    </a:moveTo>
                    <a:lnTo>
                      <a:pt x="256" y="331"/>
                    </a:lnTo>
                    <a:lnTo>
                      <a:pt x="256" y="485"/>
                    </a:lnTo>
                    <a:lnTo>
                      <a:pt x="121" y="485"/>
                    </a:lnTo>
                    <a:lnTo>
                      <a:pt x="121" y="331"/>
                    </a:lnTo>
                    <a:close/>
                    <a:moveTo>
                      <a:pt x="123" y="212"/>
                    </a:moveTo>
                    <a:lnTo>
                      <a:pt x="90" y="212"/>
                    </a:lnTo>
                    <a:lnTo>
                      <a:pt x="90" y="179"/>
                    </a:lnTo>
                    <a:lnTo>
                      <a:pt x="123" y="179"/>
                    </a:lnTo>
                    <a:lnTo>
                      <a:pt x="123" y="212"/>
                    </a:lnTo>
                    <a:close/>
                    <a:moveTo>
                      <a:pt x="90" y="243"/>
                    </a:moveTo>
                    <a:lnTo>
                      <a:pt x="123" y="243"/>
                    </a:lnTo>
                    <a:lnTo>
                      <a:pt x="123" y="275"/>
                    </a:lnTo>
                    <a:lnTo>
                      <a:pt x="90" y="275"/>
                    </a:lnTo>
                    <a:lnTo>
                      <a:pt x="90" y="243"/>
                    </a:lnTo>
                    <a:close/>
                    <a:moveTo>
                      <a:pt x="184" y="212"/>
                    </a:moveTo>
                    <a:lnTo>
                      <a:pt x="151" y="212"/>
                    </a:lnTo>
                    <a:lnTo>
                      <a:pt x="151" y="179"/>
                    </a:lnTo>
                    <a:lnTo>
                      <a:pt x="184" y="179"/>
                    </a:lnTo>
                    <a:lnTo>
                      <a:pt x="184" y="212"/>
                    </a:lnTo>
                    <a:close/>
                    <a:moveTo>
                      <a:pt x="151" y="243"/>
                    </a:moveTo>
                    <a:lnTo>
                      <a:pt x="184" y="243"/>
                    </a:lnTo>
                    <a:lnTo>
                      <a:pt x="184" y="275"/>
                    </a:lnTo>
                    <a:lnTo>
                      <a:pt x="151" y="275"/>
                    </a:lnTo>
                    <a:lnTo>
                      <a:pt x="151" y="243"/>
                    </a:lnTo>
                    <a:close/>
                    <a:moveTo>
                      <a:pt x="141" y="360"/>
                    </a:moveTo>
                    <a:lnTo>
                      <a:pt x="174" y="360"/>
                    </a:lnTo>
                    <a:lnTo>
                      <a:pt x="174" y="392"/>
                    </a:lnTo>
                    <a:lnTo>
                      <a:pt x="141" y="392"/>
                    </a:lnTo>
                    <a:lnTo>
                      <a:pt x="141" y="360"/>
                    </a:lnTo>
                    <a:close/>
                    <a:moveTo>
                      <a:pt x="141" y="423"/>
                    </a:moveTo>
                    <a:lnTo>
                      <a:pt x="174" y="423"/>
                    </a:lnTo>
                    <a:lnTo>
                      <a:pt x="174" y="456"/>
                    </a:lnTo>
                    <a:lnTo>
                      <a:pt x="141" y="456"/>
                    </a:lnTo>
                    <a:lnTo>
                      <a:pt x="141" y="423"/>
                    </a:lnTo>
                    <a:close/>
                    <a:moveTo>
                      <a:pt x="236" y="360"/>
                    </a:moveTo>
                    <a:lnTo>
                      <a:pt x="236" y="392"/>
                    </a:lnTo>
                    <a:lnTo>
                      <a:pt x="203" y="392"/>
                    </a:lnTo>
                    <a:lnTo>
                      <a:pt x="203" y="360"/>
                    </a:lnTo>
                    <a:lnTo>
                      <a:pt x="236" y="360"/>
                    </a:lnTo>
                    <a:close/>
                    <a:moveTo>
                      <a:pt x="203" y="423"/>
                    </a:moveTo>
                    <a:lnTo>
                      <a:pt x="236" y="423"/>
                    </a:lnTo>
                    <a:lnTo>
                      <a:pt x="236" y="456"/>
                    </a:lnTo>
                    <a:lnTo>
                      <a:pt x="203" y="456"/>
                    </a:lnTo>
                    <a:lnTo>
                      <a:pt x="203" y="4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170" name="TextBox 169">
              <a:extLst>
                <a:ext uri="{FF2B5EF4-FFF2-40B4-BE49-F238E27FC236}">
                  <a16:creationId xmlns:a16="http://schemas.microsoft.com/office/drawing/2014/main" id="{53FC2C04-730D-4647-A9E8-DD7621FD43E6}"/>
                </a:ext>
              </a:extLst>
            </p:cNvPr>
            <p:cNvSpPr txBox="1"/>
            <p:nvPr/>
          </p:nvSpPr>
          <p:spPr>
            <a:xfrm>
              <a:off x="3535592" y="4800795"/>
              <a:ext cx="710541" cy="274320"/>
            </a:xfrm>
            <a:prstGeom prst="rect">
              <a:avLst/>
            </a:prstGeom>
            <a:noFill/>
          </p:spPr>
          <p:txBody>
            <a:bodyPr wrap="square" rtlCol="0">
              <a:spAutoFit/>
            </a:bodyPr>
            <a:lstStyle/>
            <a:p>
              <a:r>
                <a:rPr lang="en-US" sz="1200">
                  <a:solidFill>
                    <a:srgbClr val="297D90"/>
                  </a:solidFill>
                  <a:latin typeface="+mj-lt"/>
                </a:rPr>
                <a:t>EDGE</a:t>
              </a:r>
            </a:p>
          </p:txBody>
        </p:sp>
        <p:sp>
          <p:nvSpPr>
            <p:cNvPr id="171" name="Rounded Rectangle 236">
              <a:extLst>
                <a:ext uri="{FF2B5EF4-FFF2-40B4-BE49-F238E27FC236}">
                  <a16:creationId xmlns:a16="http://schemas.microsoft.com/office/drawing/2014/main" id="{CA22228C-8D17-4BF2-B06A-2C497965BD32}"/>
                </a:ext>
              </a:extLst>
            </p:cNvPr>
            <p:cNvSpPr/>
            <p:nvPr/>
          </p:nvSpPr>
          <p:spPr>
            <a:xfrm>
              <a:off x="1668677" y="4813000"/>
              <a:ext cx="2936053" cy="731520"/>
            </a:xfrm>
            <a:prstGeom prst="roundRect">
              <a:avLst>
                <a:gd name="adj" fmla="val 0"/>
              </a:avLst>
            </a:prstGeom>
            <a:noFill/>
            <a:ln w="25400" cap="rnd">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pic>
          <p:nvPicPr>
            <p:cNvPr id="172" name="Graphic 171">
              <a:extLst>
                <a:ext uri="{FF2B5EF4-FFF2-40B4-BE49-F238E27FC236}">
                  <a16:creationId xmlns:a16="http://schemas.microsoft.com/office/drawing/2014/main" id="{7D7DB6A4-7F87-482F-94E0-995EC49F1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14524" y="5079114"/>
              <a:ext cx="638792" cy="365760"/>
            </a:xfrm>
            <a:prstGeom prst="rect">
              <a:avLst/>
            </a:prstGeom>
          </p:spPr>
        </p:pic>
      </p:grpSp>
      <p:grpSp>
        <p:nvGrpSpPr>
          <p:cNvPr id="175" name="Group 174">
            <a:extLst>
              <a:ext uri="{FF2B5EF4-FFF2-40B4-BE49-F238E27FC236}">
                <a16:creationId xmlns:a16="http://schemas.microsoft.com/office/drawing/2014/main" id="{78825C9F-6DDC-4CDE-B3D4-8FC2219DC8F0}"/>
              </a:ext>
            </a:extLst>
          </p:cNvPr>
          <p:cNvGrpSpPr/>
          <p:nvPr/>
        </p:nvGrpSpPr>
        <p:grpSpPr>
          <a:xfrm>
            <a:off x="1643600" y="5423901"/>
            <a:ext cx="5671878" cy="743585"/>
            <a:chOff x="1669976" y="4800935"/>
            <a:chExt cx="5671878" cy="743585"/>
          </a:xfrm>
        </p:grpSpPr>
        <p:sp>
          <p:nvSpPr>
            <p:cNvPr id="176" name="TextBox 175">
              <a:extLst>
                <a:ext uri="{FF2B5EF4-FFF2-40B4-BE49-F238E27FC236}">
                  <a16:creationId xmlns:a16="http://schemas.microsoft.com/office/drawing/2014/main" id="{48FF931F-6EC5-4349-9368-AA0D3455F4E0}"/>
                </a:ext>
              </a:extLst>
            </p:cNvPr>
            <p:cNvSpPr txBox="1"/>
            <p:nvPr/>
          </p:nvSpPr>
          <p:spPr>
            <a:xfrm>
              <a:off x="6156487" y="4800935"/>
              <a:ext cx="580448" cy="276999"/>
            </a:xfrm>
            <a:prstGeom prst="rect">
              <a:avLst/>
            </a:prstGeom>
            <a:noFill/>
          </p:spPr>
          <p:txBody>
            <a:bodyPr wrap="square" rtlCol="0">
              <a:spAutoFit/>
            </a:bodyPr>
            <a:lstStyle/>
            <a:p>
              <a:r>
                <a:rPr lang="en-US" sz="1200">
                  <a:solidFill>
                    <a:srgbClr val="297D90"/>
                  </a:solidFill>
                  <a:latin typeface="+mj-lt"/>
                </a:rPr>
                <a:t> VMC</a:t>
              </a:r>
            </a:p>
          </p:txBody>
        </p:sp>
        <p:sp>
          <p:nvSpPr>
            <p:cNvPr id="177" name="Rounded Rectangle 222">
              <a:extLst>
                <a:ext uri="{FF2B5EF4-FFF2-40B4-BE49-F238E27FC236}">
                  <a16:creationId xmlns:a16="http://schemas.microsoft.com/office/drawing/2014/main" id="{05432D53-AD66-4E9D-AFC7-F7A0894A3E9B}"/>
                </a:ext>
              </a:extLst>
            </p:cNvPr>
            <p:cNvSpPr/>
            <p:nvPr/>
          </p:nvSpPr>
          <p:spPr>
            <a:xfrm>
              <a:off x="1669976" y="4813000"/>
              <a:ext cx="5671878" cy="731520"/>
            </a:xfrm>
            <a:prstGeom prst="roundRect">
              <a:avLst>
                <a:gd name="adj" fmla="val 0"/>
              </a:avLst>
            </a:prstGeom>
            <a:noFill/>
            <a:ln w="25400" cap="rnd">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pic>
          <p:nvPicPr>
            <p:cNvPr id="178" name="Picture 177">
              <a:extLst>
                <a:ext uri="{FF2B5EF4-FFF2-40B4-BE49-F238E27FC236}">
                  <a16:creationId xmlns:a16="http://schemas.microsoft.com/office/drawing/2014/main" id="{1B18CAB2-B4BB-4A1D-B8DA-E43D8B528DE7}"/>
                </a:ext>
              </a:extLst>
            </p:cNvPr>
            <p:cNvPicPr>
              <a:picLocks noChangeAspect="1"/>
            </p:cNvPicPr>
            <p:nvPr/>
          </p:nvPicPr>
          <p:blipFill>
            <a:blip r:embed="rId18"/>
            <a:stretch>
              <a:fillRect/>
            </a:stretch>
          </p:blipFill>
          <p:spPr>
            <a:xfrm>
              <a:off x="5054536" y="5053690"/>
              <a:ext cx="834656" cy="353216"/>
            </a:xfrm>
            <a:prstGeom prst="rect">
              <a:avLst/>
            </a:prstGeom>
          </p:spPr>
        </p:pic>
        <p:pic>
          <p:nvPicPr>
            <p:cNvPr id="209" name="Picture 208">
              <a:extLst>
                <a:ext uri="{FF2B5EF4-FFF2-40B4-BE49-F238E27FC236}">
                  <a16:creationId xmlns:a16="http://schemas.microsoft.com/office/drawing/2014/main" id="{D0CCAE1B-9D6C-457A-B01D-B13BA8CAD993}"/>
                </a:ext>
              </a:extLst>
            </p:cNvPr>
            <p:cNvPicPr>
              <a:picLocks noChangeAspect="1"/>
            </p:cNvPicPr>
            <p:nvPr/>
          </p:nvPicPr>
          <p:blipFill>
            <a:blip r:embed="rId19"/>
            <a:stretch>
              <a:fillRect/>
            </a:stretch>
          </p:blipFill>
          <p:spPr>
            <a:xfrm>
              <a:off x="6234892" y="5052862"/>
              <a:ext cx="453266" cy="400163"/>
            </a:xfrm>
            <a:prstGeom prst="rect">
              <a:avLst/>
            </a:prstGeom>
          </p:spPr>
        </p:pic>
        <p:sp>
          <p:nvSpPr>
            <p:cNvPr id="210" name="TextBox 209">
              <a:extLst>
                <a:ext uri="{FF2B5EF4-FFF2-40B4-BE49-F238E27FC236}">
                  <a16:creationId xmlns:a16="http://schemas.microsoft.com/office/drawing/2014/main" id="{37DA43DC-F492-41B4-8005-5F82E79E91F5}"/>
                </a:ext>
              </a:extLst>
            </p:cNvPr>
            <p:cNvSpPr txBox="1"/>
            <p:nvPr/>
          </p:nvSpPr>
          <p:spPr>
            <a:xfrm>
              <a:off x="4934314" y="4814401"/>
              <a:ext cx="1098023" cy="283853"/>
            </a:xfrm>
            <a:prstGeom prst="rect">
              <a:avLst/>
            </a:prstGeom>
            <a:noFill/>
          </p:spPr>
          <p:txBody>
            <a:bodyPr wrap="square" rtlCol="0">
              <a:spAutoFit/>
            </a:bodyPr>
            <a:lstStyle/>
            <a:p>
              <a:pPr algn="ctr"/>
              <a:r>
                <a:rPr lang="en-US" sz="1200">
                  <a:solidFill>
                    <a:srgbClr val="297D90"/>
                  </a:solidFill>
                  <a:latin typeface="+mj-lt"/>
                </a:rPr>
                <a:t> VCPP</a:t>
              </a:r>
            </a:p>
          </p:txBody>
        </p:sp>
      </p:grpSp>
      <p:sp>
        <p:nvSpPr>
          <p:cNvPr id="5" name="Rectangle 4">
            <a:extLst>
              <a:ext uri="{FF2B5EF4-FFF2-40B4-BE49-F238E27FC236}">
                <a16:creationId xmlns:a16="http://schemas.microsoft.com/office/drawing/2014/main" id="{8052A345-FEFB-44F3-A83C-020A2099B932}"/>
              </a:ext>
            </a:extLst>
          </p:cNvPr>
          <p:cNvSpPr/>
          <p:nvPr/>
        </p:nvSpPr>
        <p:spPr>
          <a:xfrm>
            <a:off x="2594187" y="4348956"/>
            <a:ext cx="2257348" cy="276999"/>
          </a:xfrm>
          <a:prstGeom prst="rect">
            <a:avLst/>
          </a:prstGeom>
        </p:spPr>
        <p:txBody>
          <a:bodyPr wrap="none">
            <a:spAutoFit/>
          </a:bodyPr>
          <a:lstStyle/>
          <a:p>
            <a:pPr algn="ctr" defTabSz="914126">
              <a:spcAft>
                <a:spcPts val="600"/>
              </a:spcAft>
              <a:defRPr/>
            </a:pPr>
            <a:r>
              <a:rPr lang="en-US" sz="1200">
                <a:solidFill>
                  <a:prstClr val="white"/>
                </a:solidFill>
                <a:latin typeface="Metropolis Light"/>
              </a:rPr>
              <a:t>Discover, Collect and Persist</a:t>
            </a:r>
          </a:p>
        </p:txBody>
      </p:sp>
      <p:pic>
        <p:nvPicPr>
          <p:cNvPr id="9" name="Picture 8">
            <a:extLst>
              <a:ext uri="{FF2B5EF4-FFF2-40B4-BE49-F238E27FC236}">
                <a16:creationId xmlns:a16="http://schemas.microsoft.com/office/drawing/2014/main" id="{DE979402-6CB8-409A-9C54-D37B5CEDC257}"/>
              </a:ext>
            </a:extLst>
          </p:cNvPr>
          <p:cNvPicPr>
            <a:picLocks noChangeAspect="1"/>
          </p:cNvPicPr>
          <p:nvPr/>
        </p:nvPicPr>
        <p:blipFill>
          <a:blip r:embed="rId20"/>
          <a:stretch>
            <a:fillRect/>
          </a:stretch>
        </p:blipFill>
        <p:spPr>
          <a:xfrm>
            <a:off x="1821945" y="1460725"/>
            <a:ext cx="4538193" cy="881707"/>
          </a:xfrm>
          <a:prstGeom prst="rect">
            <a:avLst/>
          </a:prstGeom>
        </p:spPr>
      </p:pic>
      <p:grpSp>
        <p:nvGrpSpPr>
          <p:cNvPr id="76" name="Group 75">
            <a:extLst>
              <a:ext uri="{FF2B5EF4-FFF2-40B4-BE49-F238E27FC236}">
                <a16:creationId xmlns:a16="http://schemas.microsoft.com/office/drawing/2014/main" id="{AF66457E-C284-412F-A0F3-27CD6DCD3D70}"/>
              </a:ext>
            </a:extLst>
          </p:cNvPr>
          <p:cNvGrpSpPr/>
          <p:nvPr/>
        </p:nvGrpSpPr>
        <p:grpSpPr>
          <a:xfrm>
            <a:off x="1638087" y="5244717"/>
            <a:ext cx="8503920" cy="163638"/>
            <a:chOff x="1106262" y="3034861"/>
            <a:chExt cx="8498440" cy="548640"/>
          </a:xfrm>
        </p:grpSpPr>
        <p:sp>
          <p:nvSpPr>
            <p:cNvPr id="77" name="Rectangle 76">
              <a:extLst>
                <a:ext uri="{FF2B5EF4-FFF2-40B4-BE49-F238E27FC236}">
                  <a16:creationId xmlns:a16="http://schemas.microsoft.com/office/drawing/2014/main" id="{197D7825-73C2-4048-9D1E-FE89C6655808}"/>
                </a:ext>
              </a:extLst>
            </p:cNvPr>
            <p:cNvSpPr/>
            <p:nvPr/>
          </p:nvSpPr>
          <p:spPr>
            <a:xfrm>
              <a:off x="7716054" y="3034861"/>
              <a:ext cx="1888648" cy="548640"/>
            </a:xfrm>
            <a:prstGeom prst="rect">
              <a:avLst/>
            </a:prstGeom>
            <a:solidFill>
              <a:srgbClr val="00919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Rectangle 77">
              <a:extLst>
                <a:ext uri="{FF2B5EF4-FFF2-40B4-BE49-F238E27FC236}">
                  <a16:creationId xmlns:a16="http://schemas.microsoft.com/office/drawing/2014/main" id="{820141B5-CE3D-44F4-B64E-B2FB3ACDC087}"/>
                </a:ext>
              </a:extLst>
            </p:cNvPr>
            <p:cNvSpPr/>
            <p:nvPr/>
          </p:nvSpPr>
          <p:spPr>
            <a:xfrm>
              <a:off x="1106262" y="3034861"/>
              <a:ext cx="453274" cy="548640"/>
            </a:xfrm>
            <a:prstGeom prst="rect">
              <a:avLst/>
            </a:prstGeom>
            <a:solidFill>
              <a:srgbClr val="004A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Parallelogram 78">
              <a:extLst>
                <a:ext uri="{FF2B5EF4-FFF2-40B4-BE49-F238E27FC236}">
                  <a16:creationId xmlns:a16="http://schemas.microsoft.com/office/drawing/2014/main" id="{CFAD0870-47FD-474B-8D82-BB2AABADE764}"/>
                </a:ext>
              </a:extLst>
            </p:cNvPr>
            <p:cNvSpPr/>
            <p:nvPr/>
          </p:nvSpPr>
          <p:spPr>
            <a:xfrm>
              <a:off x="1106262" y="3034861"/>
              <a:ext cx="4499797" cy="548640"/>
            </a:xfrm>
            <a:prstGeom prst="parallelogram">
              <a:avLst>
                <a:gd name="adj" fmla="val 74640"/>
              </a:avLst>
            </a:prstGeom>
            <a:gradFill>
              <a:gsLst>
                <a:gs pos="5000">
                  <a:srgbClr val="004AA1"/>
                </a:gs>
                <a:gs pos="100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VMs</a:t>
              </a:r>
            </a:p>
          </p:txBody>
        </p:sp>
        <p:sp>
          <p:nvSpPr>
            <p:cNvPr id="80" name="Parallelogram 79">
              <a:extLst>
                <a:ext uri="{FF2B5EF4-FFF2-40B4-BE49-F238E27FC236}">
                  <a16:creationId xmlns:a16="http://schemas.microsoft.com/office/drawing/2014/main" id="{D8245B82-4E75-4D22-A73C-6E9747902C44}"/>
                </a:ext>
              </a:extLst>
            </p:cNvPr>
            <p:cNvSpPr/>
            <p:nvPr/>
          </p:nvSpPr>
          <p:spPr>
            <a:xfrm>
              <a:off x="5468872" y="3034861"/>
              <a:ext cx="2700455" cy="548640"/>
            </a:xfrm>
            <a:prstGeom prst="parallelogram">
              <a:avLst>
                <a:gd name="adj" fmla="val 74640"/>
              </a:avLst>
            </a:prstGeom>
            <a:gradFill>
              <a:gsLst>
                <a:gs pos="5000">
                  <a:schemeClr val="accent3"/>
                </a:gs>
                <a:gs pos="100000">
                  <a:srgbClr val="00919F"/>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Containers </a:t>
              </a:r>
            </a:p>
          </p:txBody>
        </p:sp>
      </p:grpSp>
    </p:spTree>
    <p:extLst>
      <p:ext uri="{BB962C8B-B14F-4D97-AF65-F5344CB8AC3E}">
        <p14:creationId xmlns:p14="http://schemas.microsoft.com/office/powerpoint/2010/main" val="375754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wipe(down)">
                                      <p:cBhvr>
                                        <p:cTn id="15" dur="500"/>
                                        <p:tgtEl>
                                          <p:spTgt spid="26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2"/>
                                        </p:tgtEl>
                                        <p:attrNameLst>
                                          <p:attrName>style.visibility</p:attrName>
                                        </p:attrNameLst>
                                      </p:cBhvr>
                                      <p:to>
                                        <p:strVal val="visible"/>
                                      </p:to>
                                    </p:set>
                                    <p:animEffect transition="in" filter="fade">
                                      <p:cBhvr>
                                        <p:cTn id="25" dur="500"/>
                                        <p:tgtEl>
                                          <p:spTgt spid="272"/>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wipe(right)">
                                      <p:cBhvr>
                                        <p:cTn id="29" dur="500"/>
                                        <p:tgtEl>
                                          <p:spTgt spid="132"/>
                                        </p:tgtEl>
                                      </p:cBhvr>
                                    </p:animEffect>
                                  </p:childTnLst>
                                </p:cTn>
                              </p:par>
                            </p:childTnLst>
                          </p:cTn>
                        </p:par>
                        <p:par>
                          <p:cTn id="30" fill="hold">
                            <p:stCondLst>
                              <p:cond delay="1000"/>
                            </p:stCondLst>
                            <p:childTnLst>
                              <p:par>
                                <p:cTn id="31" presetID="47"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500"/>
                                        <p:tgtEl>
                                          <p:spTgt spid="13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22" presetClass="entr" presetSubtype="8"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500"/>
                                        <p:tgtEl>
                                          <p:spTgt spid="20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269" grpId="0" animBg="1"/>
      <p:bldP spid="272" grpId="0" animBg="1"/>
      <p:bldP spid="132" grpId="0" animBg="1"/>
      <p:bldP spid="29" grpId="0"/>
      <p:bldP spid="20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74E112-54FA-425D-85A6-61747B251AE9}"/>
              </a:ext>
            </a:extLst>
          </p:cNvPr>
          <p:cNvSpPr>
            <a:spLocks noGrp="1"/>
          </p:cNvSpPr>
          <p:nvPr>
            <p:ph type="title"/>
          </p:nvPr>
        </p:nvSpPr>
        <p:spPr>
          <a:xfrm>
            <a:off x="579809" y="412751"/>
            <a:ext cx="11001004" cy="381000"/>
          </a:xfrm>
        </p:spPr>
        <p:txBody>
          <a:bodyPr wrap="none" anchor="b">
            <a:normAutofit/>
          </a:bodyPr>
          <a:lstStyle/>
          <a:p>
            <a:r>
              <a:rPr lang="en-US" sz="2600"/>
              <a:t>Feature Parity: vRealize Operations / vRealize Operations Cloud</a:t>
            </a:r>
          </a:p>
        </p:txBody>
      </p:sp>
      <p:pic>
        <p:nvPicPr>
          <p:cNvPr id="5" name="Picture 4">
            <a:extLst>
              <a:ext uri="{FF2B5EF4-FFF2-40B4-BE49-F238E27FC236}">
                <a16:creationId xmlns:a16="http://schemas.microsoft.com/office/drawing/2014/main" id="{CB75BF7D-01A3-0099-56DB-61D8891BB295}"/>
              </a:ext>
            </a:extLst>
          </p:cNvPr>
          <p:cNvPicPr>
            <a:picLocks noChangeAspect="1"/>
          </p:cNvPicPr>
          <p:nvPr/>
        </p:nvPicPr>
        <p:blipFill>
          <a:blip r:embed="rId3"/>
          <a:stretch>
            <a:fillRect/>
          </a:stretch>
        </p:blipFill>
        <p:spPr>
          <a:xfrm>
            <a:off x="0" y="907871"/>
            <a:ext cx="12168707" cy="5688872"/>
          </a:xfrm>
          <a:prstGeom prst="rect">
            <a:avLst/>
          </a:prstGeom>
          <a:noFill/>
        </p:spPr>
      </p:pic>
    </p:spTree>
    <p:extLst>
      <p:ext uri="{BB962C8B-B14F-4D97-AF65-F5344CB8AC3E}">
        <p14:creationId xmlns:p14="http://schemas.microsoft.com/office/powerpoint/2010/main" val="14904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B5A72-1DFA-4A92-AAA0-89D14715BAFD}"/>
              </a:ext>
            </a:extLst>
          </p:cNvPr>
          <p:cNvSpPr>
            <a:spLocks noGrp="1"/>
          </p:cNvSpPr>
          <p:nvPr>
            <p:ph type="title"/>
          </p:nvPr>
        </p:nvSpPr>
        <p:spPr>
          <a:xfrm>
            <a:off x="386565" y="181320"/>
            <a:ext cx="11001004" cy="381000"/>
          </a:xfrm>
        </p:spPr>
        <p:txBody>
          <a:bodyPr/>
          <a:lstStyle/>
          <a:p>
            <a:r>
              <a:rPr lang="en-US"/>
              <a:t>Continuous Performance Optimization</a:t>
            </a:r>
          </a:p>
        </p:txBody>
      </p:sp>
      <p:sp>
        <p:nvSpPr>
          <p:cNvPr id="4" name="Slide Number Placeholder 3"/>
          <p:cNvSpPr>
            <a:spLocks noGrp="1"/>
          </p:cNvSpPr>
          <p:nvPr>
            <p:ph type="sldNum" sz="quarter" idx="4294967295"/>
          </p:nvPr>
        </p:nvSpPr>
        <p:spPr>
          <a:xfrm>
            <a:off x="9447213" y="7351713"/>
            <a:ext cx="2741612" cy="365125"/>
          </a:xfrm>
        </p:spPr>
        <p:txBody>
          <a:bodyPr/>
          <a:lstStyle/>
          <a:p>
            <a:fld id="{6EA6D8CF-3CDE-4807-BCD2-C9F2B831AAA5}" type="slidenum">
              <a:rPr lang="en-US" smtClean="0"/>
              <a:t>16</a:t>
            </a:fld>
            <a:endParaRPr lang="en-US"/>
          </a:p>
        </p:txBody>
      </p:sp>
      <p:grpSp>
        <p:nvGrpSpPr>
          <p:cNvPr id="2" name="Group 1"/>
          <p:cNvGrpSpPr/>
          <p:nvPr/>
        </p:nvGrpSpPr>
        <p:grpSpPr>
          <a:xfrm>
            <a:off x="551319" y="570925"/>
            <a:ext cx="2663878" cy="2802613"/>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792754" y="3323565"/>
              <a:ext cx="2378604" cy="1768113"/>
            </a:xfrm>
            <a:prstGeom prst="rect">
              <a:avLst/>
            </a:prstGeom>
          </p:spPr>
          <p:txBody>
            <a:bodyPr wrap="square">
              <a:spAutoFit/>
            </a:bodyPr>
            <a:lstStyle/>
            <a:p>
              <a:pPr algn="ctr">
                <a:lnSpc>
                  <a:spcPct val="90000"/>
                </a:lnSpc>
              </a:pPr>
              <a:r>
                <a:rPr lang="en-US" sz="1999" b="1">
                  <a:solidFill>
                    <a:schemeClr val="accent3"/>
                  </a:solidFill>
                </a:rPr>
                <a:t>Can I achieve automated resolution of VM performance issues? </a:t>
              </a:r>
            </a:p>
          </p:txBody>
        </p:sp>
      </p:grpSp>
      <p:grpSp>
        <p:nvGrpSpPr>
          <p:cNvPr id="54" name="Group 53"/>
          <p:cNvGrpSpPr/>
          <p:nvPr/>
        </p:nvGrpSpPr>
        <p:grpSpPr>
          <a:xfrm>
            <a:off x="1862820" y="3820023"/>
            <a:ext cx="2663876" cy="2581448"/>
            <a:chOff x="7005864" y="2654364"/>
            <a:chExt cx="2664570" cy="3301239"/>
          </a:xfrm>
        </p:grpSpPr>
        <p:sp>
          <p:nvSpPr>
            <p:cNvPr id="19" name="Hexagon 18"/>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6" name="Rectangle 45"/>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7" name="Rectangle 46"/>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52" name="Rectangle 51"/>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3" name="Rectangle 52"/>
            <p:cNvSpPr/>
            <p:nvPr/>
          </p:nvSpPr>
          <p:spPr>
            <a:xfrm>
              <a:off x="7106977" y="3475061"/>
              <a:ext cx="2270696" cy="1832088"/>
            </a:xfrm>
            <a:prstGeom prst="rect">
              <a:avLst/>
            </a:prstGeom>
          </p:spPr>
          <p:txBody>
            <a:bodyPr wrap="square">
              <a:spAutoFit/>
            </a:bodyPr>
            <a:lstStyle/>
            <a:p>
              <a:pPr algn="ctr">
                <a:lnSpc>
                  <a:spcPct val="100000"/>
                </a:lnSpc>
              </a:pPr>
              <a:r>
                <a:rPr lang="en-US" sz="1999" b="1" dirty="0">
                  <a:solidFill>
                    <a:schemeClr val="accent1"/>
                  </a:solidFill>
                </a:rPr>
                <a:t>Can I limit VM movement to manage licensing costs?</a:t>
              </a:r>
              <a:endParaRPr lang="en-SG" sz="1999" b="1" dirty="0">
                <a:solidFill>
                  <a:schemeClr val="accent1"/>
                </a:solidFill>
              </a:endParaRPr>
            </a:p>
            <a:p>
              <a:pPr algn="ctr">
                <a:lnSpc>
                  <a:spcPct val="100000"/>
                </a:lnSpc>
              </a:pPr>
              <a:endParaRPr lang="en-US" sz="1999" b="1" dirty="0">
                <a:solidFill>
                  <a:schemeClr val="accent1"/>
                </a:solidFill>
              </a:endParaRPr>
            </a:p>
          </p:txBody>
        </p:sp>
      </p:grpSp>
      <p:grpSp>
        <p:nvGrpSpPr>
          <p:cNvPr id="56" name="Group 55"/>
          <p:cNvGrpSpPr/>
          <p:nvPr/>
        </p:nvGrpSpPr>
        <p:grpSpPr>
          <a:xfrm>
            <a:off x="3709219" y="1245374"/>
            <a:ext cx="2663876" cy="2797773"/>
            <a:chOff x="3580703" y="2157916"/>
            <a:chExt cx="2160238"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580703" y="2774250"/>
              <a:ext cx="2160238" cy="1716676"/>
            </a:xfrm>
            <a:prstGeom prst="rect">
              <a:avLst/>
            </a:prstGeom>
          </p:spPr>
          <p:txBody>
            <a:bodyPr wrap="square">
              <a:spAutoFit/>
            </a:bodyPr>
            <a:lstStyle/>
            <a:p>
              <a:pPr algn="ctr">
                <a:lnSpc>
                  <a:spcPct val="100000"/>
                </a:lnSpc>
              </a:pPr>
              <a:r>
                <a:rPr lang="en-US" sz="1999" b="1">
                  <a:solidFill>
                    <a:schemeClr val="accent3"/>
                  </a:solidFill>
                </a:rPr>
                <a:t>How do I prevent VMs from getting deployed to clusters that are full? </a:t>
              </a:r>
            </a:p>
          </p:txBody>
        </p:sp>
      </p:grpSp>
      <p:grpSp>
        <p:nvGrpSpPr>
          <p:cNvPr id="61" name="Group 60"/>
          <p:cNvGrpSpPr/>
          <p:nvPr/>
        </p:nvGrpSpPr>
        <p:grpSpPr>
          <a:xfrm>
            <a:off x="6648459" y="812096"/>
            <a:ext cx="2456567"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902" y="1268871"/>
              <a:ext cx="2160238" cy="1323270"/>
            </a:xfrm>
            <a:prstGeom prst="rect">
              <a:avLst/>
            </a:prstGeom>
          </p:spPr>
          <p:txBody>
            <a:bodyPr wrap="square">
              <a:spAutoFit/>
            </a:bodyPr>
            <a:lstStyle/>
            <a:p>
              <a:pPr algn="ctr">
                <a:lnSpc>
                  <a:spcPct val="100000"/>
                </a:lnSpc>
              </a:pPr>
              <a:r>
                <a:rPr lang="en-US" sz="1999" b="1">
                  <a:solidFill>
                    <a:schemeClr val="accent4"/>
                  </a:solidFill>
                </a:rPr>
                <a:t>How can I make sure clusters don’t get filled beyond target?</a:t>
              </a:r>
            </a:p>
          </p:txBody>
        </p:sp>
      </p:grpSp>
      <p:grpSp>
        <p:nvGrpSpPr>
          <p:cNvPr id="65" name="Group 64"/>
          <p:cNvGrpSpPr/>
          <p:nvPr/>
        </p:nvGrpSpPr>
        <p:grpSpPr>
          <a:xfrm>
            <a:off x="9380389" y="2084583"/>
            <a:ext cx="2221698" cy="2231546"/>
            <a:chOff x="9366518" y="1036412"/>
            <a:chExt cx="2222276" cy="2554463"/>
          </a:xfrm>
        </p:grpSpPr>
        <p:sp>
          <p:nvSpPr>
            <p:cNvPr id="22" name="Hexagon 21"/>
            <p:cNvSpPr/>
            <p:nvPr/>
          </p:nvSpPr>
          <p:spPr>
            <a:xfrm rot="16200000">
              <a:off x="9190349" y="1212581"/>
              <a:ext cx="2554463"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72299" y="2386689"/>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428556" y="1784418"/>
              <a:ext cx="2160238" cy="1015542"/>
            </a:xfrm>
            <a:prstGeom prst="rect">
              <a:avLst/>
            </a:prstGeom>
          </p:spPr>
          <p:txBody>
            <a:bodyPr wrap="square">
              <a:spAutoFit/>
            </a:bodyPr>
            <a:lstStyle/>
            <a:p>
              <a:pPr algn="ctr">
                <a:lnSpc>
                  <a:spcPct val="100000"/>
                </a:lnSpc>
              </a:pPr>
              <a:r>
                <a:rPr lang="en-US" sz="1999" b="1">
                  <a:solidFill>
                    <a:schemeClr val="accent6"/>
                  </a:solidFill>
                </a:rPr>
                <a:t>Can I learn to predict &amp; avoid contention?</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6880404" y="3803981"/>
            <a:ext cx="2663876" cy="2938132"/>
            <a:chOff x="7005864" y="2654364"/>
            <a:chExt cx="2664570" cy="3301239"/>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217436" y="3475061"/>
              <a:ext cx="2160238" cy="1832088"/>
            </a:xfrm>
            <a:prstGeom prst="rect">
              <a:avLst/>
            </a:prstGeom>
          </p:spPr>
          <p:txBody>
            <a:bodyPr wrap="square">
              <a:spAutoFit/>
            </a:bodyPr>
            <a:lstStyle/>
            <a:p>
              <a:pPr algn="ctr">
                <a:lnSpc>
                  <a:spcPct val="100000"/>
                </a:lnSpc>
              </a:pPr>
              <a:r>
                <a:rPr lang="en-US" sz="1999" b="1">
                  <a:solidFill>
                    <a:schemeClr val="accent1"/>
                  </a:solidFill>
                </a:rPr>
                <a:t>Can I consolidate and reuse for a new project?</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22706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900" decel="100000" fill="hold"/>
                                        <p:tgtEl>
                                          <p:spTgt spid="5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1000"/>
                                        <p:tgtEl>
                                          <p:spTgt spid="65"/>
                                        </p:tgtEl>
                                      </p:cBhvr>
                                    </p:animEffect>
                                    <p:anim calcmode="lin" valueType="num">
                                      <p:cBhvr>
                                        <p:cTn id="40" dur="1000" fill="hold"/>
                                        <p:tgtEl>
                                          <p:spTgt spid="65"/>
                                        </p:tgtEl>
                                        <p:attrNameLst>
                                          <p:attrName>ppt_x</p:attrName>
                                        </p:attrNameLst>
                                      </p:cBhvr>
                                      <p:tavLst>
                                        <p:tav tm="0">
                                          <p:val>
                                            <p:strVal val="#ppt_x"/>
                                          </p:val>
                                        </p:tav>
                                        <p:tav tm="100000">
                                          <p:val>
                                            <p:strVal val="#ppt_x"/>
                                          </p:val>
                                        </p:tav>
                                      </p:tavLst>
                                    </p:anim>
                                    <p:anim calcmode="lin" valueType="num">
                                      <p:cBhvr>
                                        <p:cTn id="41" dur="900" decel="100000" fill="hold"/>
                                        <p:tgtEl>
                                          <p:spTgt spid="6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900" decel="100000" fill="hold"/>
                                        <p:tgtEl>
                                          <p:spTgt spid="38"/>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CEEF70-B664-CDDC-D620-7F0413E6D0B5}"/>
              </a:ext>
            </a:extLst>
          </p:cNvPr>
          <p:cNvPicPr>
            <a:picLocks noChangeAspect="1"/>
          </p:cNvPicPr>
          <p:nvPr/>
        </p:nvPicPr>
        <p:blipFill>
          <a:blip r:embed="rId3"/>
          <a:stretch>
            <a:fillRect/>
          </a:stretch>
        </p:blipFill>
        <p:spPr>
          <a:xfrm>
            <a:off x="421819" y="907604"/>
            <a:ext cx="11223523" cy="5470212"/>
          </a:xfrm>
          <a:prstGeom prst="rect">
            <a:avLst/>
          </a:prstGeom>
        </p:spPr>
      </p:pic>
      <p:sp>
        <p:nvSpPr>
          <p:cNvPr id="6" name="Subtitle 5">
            <a:extLst>
              <a:ext uri="{FF2B5EF4-FFF2-40B4-BE49-F238E27FC236}">
                <a16:creationId xmlns:a16="http://schemas.microsoft.com/office/drawing/2014/main" id="{DD38813A-AA05-47D0-853A-C7C161FF9D6D}"/>
              </a:ext>
            </a:extLst>
          </p:cNvPr>
          <p:cNvSpPr>
            <a:spLocks noGrp="1"/>
          </p:cNvSpPr>
          <p:nvPr>
            <p:ph type="subTitle" idx="10"/>
          </p:nvPr>
        </p:nvSpPr>
        <p:spPr>
          <a:xfrm>
            <a:off x="592866" y="526604"/>
            <a:ext cx="10962687" cy="247743"/>
          </a:xfrm>
        </p:spPr>
        <p:txBody>
          <a:bodyPr/>
          <a:lstStyle/>
          <a:p>
            <a:endParaRPr lang="en-US"/>
          </a:p>
        </p:txBody>
      </p:sp>
      <p:sp>
        <p:nvSpPr>
          <p:cNvPr id="3" name="Title 2">
            <a:extLst>
              <a:ext uri="{FF2B5EF4-FFF2-40B4-BE49-F238E27FC236}">
                <a16:creationId xmlns:a16="http://schemas.microsoft.com/office/drawing/2014/main" id="{B0E1AD17-E084-447E-BBB9-E27C2AFCA30C}"/>
              </a:ext>
            </a:extLst>
          </p:cNvPr>
          <p:cNvSpPr>
            <a:spLocks noGrp="1"/>
          </p:cNvSpPr>
          <p:nvPr>
            <p:ph type="title"/>
          </p:nvPr>
        </p:nvSpPr>
        <p:spPr>
          <a:xfrm>
            <a:off x="579809" y="186248"/>
            <a:ext cx="11001004" cy="381000"/>
          </a:xfrm>
        </p:spPr>
        <p:txBody>
          <a:bodyPr/>
          <a:lstStyle/>
          <a:p>
            <a:r>
              <a:rPr lang="en-US"/>
              <a:t>Intent-Driven Continuous Performance Optimization</a:t>
            </a:r>
          </a:p>
        </p:txBody>
      </p:sp>
      <p:sp>
        <p:nvSpPr>
          <p:cNvPr id="2" name="Rectangle 1">
            <a:extLst>
              <a:ext uri="{FF2B5EF4-FFF2-40B4-BE49-F238E27FC236}">
                <a16:creationId xmlns:a16="http://schemas.microsoft.com/office/drawing/2014/main" id="{523992C3-3B8E-4D1C-9787-DFD0F1D36F35}"/>
              </a:ext>
            </a:extLst>
          </p:cNvPr>
          <p:cNvSpPr/>
          <p:nvPr/>
        </p:nvSpPr>
        <p:spPr>
          <a:xfrm>
            <a:off x="5599226" y="923159"/>
            <a:ext cx="6046116" cy="5653131"/>
          </a:xfrm>
          <a:prstGeom prst="rect">
            <a:avLst/>
          </a:prstGeom>
          <a:solidFill>
            <a:schemeClr val="bg1">
              <a:lumMod val="85000"/>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01C6AA0B-421F-45ED-B107-B4B0D198B70B}"/>
              </a:ext>
            </a:extLst>
          </p:cNvPr>
          <p:cNvSpPr/>
          <p:nvPr/>
        </p:nvSpPr>
        <p:spPr>
          <a:xfrm>
            <a:off x="6382328" y="1014586"/>
            <a:ext cx="5098472" cy="540147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lvl="0" indent="-285750" fontAlgn="base">
              <a:spcBef>
                <a:spcPts val="1800"/>
              </a:spcBef>
              <a:spcAft>
                <a:spcPct val="0"/>
              </a:spcAft>
              <a:buClr>
                <a:schemeClr val="tx2"/>
              </a:buClr>
              <a:buSzPct val="90000"/>
              <a:buFont typeface="Wingdings" panose="05000000000000000000" pitchFamily="2" charset="2"/>
              <a:buChar char="q"/>
              <a:defRPr/>
            </a:pPr>
            <a:r>
              <a:rPr lang="en-US" sz="1600" b="1" dirty="0">
                <a:solidFill>
                  <a:schemeClr val="tx2"/>
                </a:solidFill>
                <a:cs typeface="Arial" pitchFamily="34" charset="0"/>
              </a:rPr>
              <a:t>Automated Intent-driven Workload Optimization</a:t>
            </a:r>
            <a:r>
              <a:rPr lang="en-US" sz="1600" dirty="0">
                <a:solidFill>
                  <a:schemeClr val="tx2"/>
                </a:solidFill>
                <a:cs typeface="Arial"/>
              </a:rPr>
              <a:t> and balancing for </a:t>
            </a:r>
            <a:r>
              <a:rPr lang="en-US" sz="1600" b="1" dirty="0">
                <a:solidFill>
                  <a:schemeClr val="tx2"/>
                </a:solidFill>
                <a:cs typeface="Arial" pitchFamily="34" charset="0"/>
              </a:rPr>
              <a:t>private cloud</a:t>
            </a:r>
          </a:p>
          <a:p>
            <a:pPr marL="285750" lvl="0" indent="-285750" fontAlgn="base">
              <a:spcBef>
                <a:spcPts val="1800"/>
              </a:spcBef>
              <a:spcAft>
                <a:spcPct val="0"/>
              </a:spcAft>
              <a:buClr>
                <a:schemeClr val="tx2"/>
              </a:buClr>
              <a:buSzPct val="90000"/>
              <a:buFont typeface="Wingdings" panose="05000000000000000000" pitchFamily="2" charset="2"/>
              <a:buChar char="q"/>
              <a:defRPr/>
            </a:pPr>
            <a:r>
              <a:rPr lang="en-US" sz="1600" b="1" dirty="0">
                <a:solidFill>
                  <a:schemeClr val="tx2"/>
                </a:solidFill>
                <a:cs typeface="Arial" pitchFamily="34" charset="0"/>
              </a:rPr>
              <a:t>Host-based placement </a:t>
            </a:r>
            <a:r>
              <a:rPr lang="en-US" sz="1600" dirty="0">
                <a:solidFill>
                  <a:schemeClr val="tx2"/>
                </a:solidFill>
                <a:cs typeface="Arial"/>
              </a:rPr>
              <a:t>for private cloud based on business and operational intent</a:t>
            </a:r>
          </a:p>
          <a:p>
            <a:pPr marL="285750" lvl="0" indent="-285750" fontAlgn="base">
              <a:spcBef>
                <a:spcPts val="1800"/>
              </a:spcBef>
              <a:spcAft>
                <a:spcPct val="0"/>
              </a:spcAft>
              <a:buClr>
                <a:schemeClr val="tx2"/>
              </a:buClr>
              <a:buSzPct val="90000"/>
              <a:buFont typeface="Wingdings" panose="05000000000000000000" pitchFamily="2" charset="2"/>
              <a:buChar char="q"/>
              <a:defRPr/>
            </a:pPr>
            <a:r>
              <a:rPr lang="en-US" sz="1600" b="1" dirty="0">
                <a:solidFill>
                  <a:schemeClr val="tx2"/>
                </a:solidFill>
                <a:cs typeface="Arial" pitchFamily="34" charset="0"/>
              </a:rPr>
              <a:t>Placement Optimization for </a:t>
            </a:r>
            <a:r>
              <a:rPr lang="en-US" sz="1600" b="1" dirty="0" err="1">
                <a:solidFill>
                  <a:schemeClr val="tx2"/>
                </a:solidFill>
                <a:cs typeface="Arial" pitchFamily="34" charset="0"/>
              </a:rPr>
              <a:t>vSAN</a:t>
            </a:r>
            <a:r>
              <a:rPr lang="en-US" sz="1600" b="1" dirty="0">
                <a:solidFill>
                  <a:schemeClr val="tx2"/>
                </a:solidFill>
                <a:cs typeface="Arial" pitchFamily="34" charset="0"/>
              </a:rPr>
              <a:t> </a:t>
            </a:r>
            <a:r>
              <a:rPr lang="en-US" sz="1600" dirty="0">
                <a:solidFill>
                  <a:schemeClr val="tx2"/>
                </a:solidFill>
                <a:cs typeface="Arial"/>
              </a:rPr>
              <a:t>workloads </a:t>
            </a:r>
            <a:r>
              <a:rPr lang="en-US" sz="1600" dirty="0">
                <a:solidFill>
                  <a:schemeClr val="tx2"/>
                </a:solidFill>
                <a:cs typeface="Arial" pitchFamily="34" charset="0"/>
              </a:rPr>
              <a:t>that is </a:t>
            </a:r>
            <a:r>
              <a:rPr lang="en-US" sz="1600" dirty="0">
                <a:solidFill>
                  <a:schemeClr val="tx2"/>
                </a:solidFill>
                <a:cs typeface="Arial"/>
              </a:rPr>
              <a:t>Resync, slack-space &amp; SPBM aware</a:t>
            </a:r>
          </a:p>
          <a:p>
            <a:pPr marL="285750" indent="-285750" fontAlgn="base">
              <a:spcBef>
                <a:spcPts val="1800"/>
              </a:spcBef>
              <a:spcAft>
                <a:spcPct val="0"/>
              </a:spcAft>
              <a:buFont typeface="Wingdings" panose="05000000000000000000" pitchFamily="2" charset="2"/>
              <a:buChar char="q"/>
            </a:pPr>
            <a:r>
              <a:rPr lang="en-US" sz="1600" dirty="0">
                <a:solidFill>
                  <a:schemeClr val="tx2"/>
                </a:solidFill>
              </a:rPr>
              <a:t>Intent-driven Workload Optimization and balancing for </a:t>
            </a:r>
            <a:r>
              <a:rPr lang="en-US" sz="1600" b="1" dirty="0">
                <a:solidFill>
                  <a:schemeClr val="tx2"/>
                </a:solidFill>
              </a:rPr>
              <a:t>VMware Cloud on AWS</a:t>
            </a:r>
          </a:p>
          <a:p>
            <a:pPr marL="285750" lvl="0" indent="-285750" fontAlgn="base">
              <a:spcBef>
                <a:spcPts val="1800"/>
              </a:spcBef>
              <a:spcAft>
                <a:spcPct val="0"/>
              </a:spcAft>
              <a:buFont typeface="Wingdings" panose="05000000000000000000" pitchFamily="2" charset="2"/>
              <a:buChar char="q"/>
            </a:pPr>
            <a:r>
              <a:rPr lang="en-US" sz="1600" b="1" dirty="0">
                <a:solidFill>
                  <a:schemeClr val="tx2"/>
                </a:solidFill>
                <a:cs typeface="Arial"/>
              </a:rPr>
              <a:t>Integration with vRealize Automation</a:t>
            </a:r>
            <a:r>
              <a:rPr lang="en-US" sz="1600" dirty="0">
                <a:solidFill>
                  <a:schemeClr val="tx2"/>
                </a:solidFill>
                <a:cs typeface="Arial"/>
              </a:rPr>
              <a:t> </a:t>
            </a:r>
            <a:r>
              <a:rPr lang="en-US" sz="1600" dirty="0">
                <a:solidFill>
                  <a:schemeClr val="tx2"/>
                </a:solidFill>
              </a:rPr>
              <a:t>for initial placement and on-going balancing</a:t>
            </a:r>
          </a:p>
          <a:p>
            <a:pPr marL="285750" lvl="0" indent="-285750" fontAlgn="base">
              <a:spcBef>
                <a:spcPts val="1800"/>
              </a:spcBef>
              <a:spcAft>
                <a:spcPct val="0"/>
              </a:spcAft>
              <a:buFont typeface="Wingdings" panose="05000000000000000000" pitchFamily="2" charset="2"/>
              <a:buChar char="q"/>
            </a:pPr>
            <a:r>
              <a:rPr lang="en-US" sz="1600" dirty="0">
                <a:solidFill>
                  <a:schemeClr val="tx2"/>
                </a:solidFill>
              </a:rPr>
              <a:t>Next-gen CMP with </a:t>
            </a:r>
            <a:r>
              <a:rPr lang="en-US" sz="1600" b="1" dirty="0">
                <a:solidFill>
                  <a:schemeClr val="tx2"/>
                </a:solidFill>
              </a:rPr>
              <a:t>shared constructs</a:t>
            </a:r>
            <a:r>
              <a:rPr lang="en-US" sz="1600" dirty="0">
                <a:solidFill>
                  <a:schemeClr val="tx2"/>
                </a:solidFill>
              </a:rPr>
              <a:t> like cloud accounts, cloud zones and projects across Operations and Automation</a:t>
            </a:r>
          </a:p>
          <a:p>
            <a:pPr marL="285750" lvl="0" indent="-285750" fontAlgn="base">
              <a:spcBef>
                <a:spcPts val="1800"/>
              </a:spcBef>
              <a:spcAft>
                <a:spcPct val="0"/>
              </a:spcAft>
              <a:buFont typeface="Wingdings" panose="05000000000000000000" pitchFamily="2" charset="2"/>
              <a:buChar char="q"/>
            </a:pPr>
            <a:r>
              <a:rPr lang="en-US" sz="1600" dirty="0">
                <a:solidFill>
                  <a:schemeClr val="tx2"/>
                </a:solidFill>
              </a:rPr>
              <a:t>Workload </a:t>
            </a:r>
            <a:r>
              <a:rPr lang="en-US" sz="1600" b="1" dirty="0">
                <a:solidFill>
                  <a:schemeClr val="tx2"/>
                </a:solidFill>
                <a:cs typeface="Arial"/>
              </a:rPr>
              <a:t>right-sizing</a:t>
            </a:r>
            <a:r>
              <a:rPr lang="en-US" sz="1600" dirty="0">
                <a:solidFill>
                  <a:schemeClr val="tx2"/>
                </a:solidFill>
              </a:rPr>
              <a:t> for hybrid cloud</a:t>
            </a:r>
          </a:p>
          <a:p>
            <a:pPr marL="285750" lvl="0" indent="-285750" fontAlgn="base">
              <a:spcBef>
                <a:spcPts val="1800"/>
              </a:spcBef>
              <a:spcAft>
                <a:spcPct val="0"/>
              </a:spcAft>
              <a:buFont typeface="Wingdings" panose="05000000000000000000" pitchFamily="2" charset="2"/>
              <a:buChar char="q"/>
            </a:pPr>
            <a:r>
              <a:rPr lang="en-US" sz="1600" b="1" dirty="0">
                <a:solidFill>
                  <a:schemeClr val="tx2"/>
                </a:solidFill>
                <a:cs typeface="Arial"/>
              </a:rPr>
              <a:t>Predictive DRS </a:t>
            </a:r>
            <a:r>
              <a:rPr lang="en-US" sz="1600" dirty="0">
                <a:solidFill>
                  <a:schemeClr val="tx2"/>
                </a:solidFill>
              </a:rPr>
              <a:t>to avoid contention</a:t>
            </a:r>
          </a:p>
        </p:txBody>
      </p:sp>
    </p:spTree>
    <p:extLst>
      <p:ext uri="{BB962C8B-B14F-4D97-AF65-F5344CB8AC3E}">
        <p14:creationId xmlns:p14="http://schemas.microsoft.com/office/powerpoint/2010/main" val="311584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636272-DDF3-43E1-8BDE-7E0B41DCF9F6}"/>
              </a:ext>
            </a:extLst>
          </p:cNvPr>
          <p:cNvSpPr>
            <a:spLocks noGrp="1"/>
          </p:cNvSpPr>
          <p:nvPr>
            <p:ph type="title"/>
          </p:nvPr>
        </p:nvSpPr>
        <p:spPr>
          <a:xfrm>
            <a:off x="471576" y="372632"/>
            <a:ext cx="11001004" cy="381000"/>
          </a:xfrm>
        </p:spPr>
        <p:txBody>
          <a:bodyPr/>
          <a:lstStyle/>
          <a:p>
            <a:r>
              <a:rPr lang="en-US"/>
              <a:t>Optimize &amp; Plan Capacity across Private, Hybrid and Public Clouds</a:t>
            </a:r>
          </a:p>
        </p:txBody>
      </p:sp>
      <p:sp>
        <p:nvSpPr>
          <p:cNvPr id="4" name="Slide Number Placeholder 3"/>
          <p:cNvSpPr>
            <a:spLocks noGrp="1"/>
          </p:cNvSpPr>
          <p:nvPr>
            <p:ph type="sldNum" sz="quarter" idx="4294967295"/>
          </p:nvPr>
        </p:nvSpPr>
        <p:spPr>
          <a:xfrm>
            <a:off x="9447213" y="7351713"/>
            <a:ext cx="2741612" cy="365125"/>
          </a:xfrm>
        </p:spPr>
        <p:txBody>
          <a:bodyPr/>
          <a:lstStyle/>
          <a:p>
            <a:fld id="{6EA6D8CF-3CDE-4807-BCD2-C9F2B831AAA5}" type="slidenum">
              <a:rPr lang="en-US" smtClean="0"/>
              <a:t>18</a:t>
            </a:fld>
            <a:endParaRPr lang="en-US"/>
          </a:p>
        </p:txBody>
      </p:sp>
      <p:grpSp>
        <p:nvGrpSpPr>
          <p:cNvPr id="30" name="Group 29">
            <a:extLst>
              <a:ext uri="{FF2B5EF4-FFF2-40B4-BE49-F238E27FC236}">
                <a16:creationId xmlns:a16="http://schemas.microsoft.com/office/drawing/2014/main" id="{0331AA3B-4149-4A6B-90C6-53E340A5B479}"/>
              </a:ext>
            </a:extLst>
          </p:cNvPr>
          <p:cNvGrpSpPr/>
          <p:nvPr/>
        </p:nvGrpSpPr>
        <p:grpSpPr>
          <a:xfrm>
            <a:off x="712790" y="1198568"/>
            <a:ext cx="2663878" cy="2802613"/>
            <a:chOff x="663747" y="2469644"/>
            <a:chExt cx="2664572" cy="3355714"/>
          </a:xfrm>
        </p:grpSpPr>
        <p:sp>
          <p:nvSpPr>
            <p:cNvPr id="36" name="Hexagon 35">
              <a:extLst>
                <a:ext uri="{FF2B5EF4-FFF2-40B4-BE49-F238E27FC236}">
                  <a16:creationId xmlns:a16="http://schemas.microsoft.com/office/drawing/2014/main" id="{CA5286B9-974F-43A9-8B8A-0F4ABDC8C2B7}"/>
                </a:ext>
              </a:extLst>
            </p:cNvPr>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7" name="Rectangle 36">
              <a:extLst>
                <a:ext uri="{FF2B5EF4-FFF2-40B4-BE49-F238E27FC236}">
                  <a16:creationId xmlns:a16="http://schemas.microsoft.com/office/drawing/2014/main" id="{D7F29FFA-233E-4D8B-A677-0C3460BD126E}"/>
                </a:ext>
              </a:extLst>
            </p:cNvPr>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38" name="Rectangle 37">
              <a:extLst>
                <a:ext uri="{FF2B5EF4-FFF2-40B4-BE49-F238E27FC236}">
                  <a16:creationId xmlns:a16="http://schemas.microsoft.com/office/drawing/2014/main" id="{3DC84C49-2D9B-490F-B2B2-E77641BB45AB}"/>
                </a:ext>
              </a:extLst>
            </p:cNvPr>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39" name="Rectangle 38">
              <a:extLst>
                <a:ext uri="{FF2B5EF4-FFF2-40B4-BE49-F238E27FC236}">
                  <a16:creationId xmlns:a16="http://schemas.microsoft.com/office/drawing/2014/main" id="{1CFFDA85-D314-42B5-BA3A-4BADA4D93E9D}"/>
                </a:ext>
              </a:extLst>
            </p:cNvPr>
            <p:cNvSpPr/>
            <p:nvPr/>
          </p:nvSpPr>
          <p:spPr>
            <a:xfrm>
              <a:off x="780492" y="3243173"/>
              <a:ext cx="2371372" cy="1584008"/>
            </a:xfrm>
            <a:prstGeom prst="rect">
              <a:avLst/>
            </a:prstGeom>
          </p:spPr>
          <p:txBody>
            <a:bodyPr wrap="square">
              <a:spAutoFit/>
            </a:bodyPr>
            <a:lstStyle/>
            <a:p>
              <a:pPr algn="ctr">
                <a:lnSpc>
                  <a:spcPct val="100000"/>
                </a:lnSpc>
              </a:pPr>
              <a:r>
                <a:rPr lang="en-SG" sz="1999" b="1">
                  <a:solidFill>
                    <a:schemeClr val="accent1"/>
                  </a:solidFill>
                </a:rPr>
                <a:t>What is my total capacity and how much is used/remaining</a:t>
              </a:r>
              <a:endParaRPr lang="en-US" sz="1999" b="1">
                <a:solidFill>
                  <a:schemeClr val="accent1"/>
                </a:solidFill>
              </a:endParaRPr>
            </a:p>
          </p:txBody>
        </p:sp>
      </p:grpSp>
      <p:grpSp>
        <p:nvGrpSpPr>
          <p:cNvPr id="42" name="Group 41">
            <a:extLst>
              <a:ext uri="{FF2B5EF4-FFF2-40B4-BE49-F238E27FC236}">
                <a16:creationId xmlns:a16="http://schemas.microsoft.com/office/drawing/2014/main" id="{43651AA8-8150-48C9-8616-80A080686FFC}"/>
              </a:ext>
            </a:extLst>
          </p:cNvPr>
          <p:cNvGrpSpPr/>
          <p:nvPr/>
        </p:nvGrpSpPr>
        <p:grpSpPr>
          <a:xfrm>
            <a:off x="4862328" y="1652871"/>
            <a:ext cx="2228576" cy="2443728"/>
            <a:chOff x="3655577" y="2157916"/>
            <a:chExt cx="2229157" cy="2444365"/>
          </a:xfrm>
        </p:grpSpPr>
        <p:sp>
          <p:nvSpPr>
            <p:cNvPr id="48" name="Hexagon 47">
              <a:extLst>
                <a:ext uri="{FF2B5EF4-FFF2-40B4-BE49-F238E27FC236}">
                  <a16:creationId xmlns:a16="http://schemas.microsoft.com/office/drawing/2014/main" id="{9E87951C-8587-422C-B433-DEC2366320D7}"/>
                </a:ext>
              </a:extLst>
            </p:cNvPr>
            <p:cNvSpPr/>
            <p:nvPr/>
          </p:nvSpPr>
          <p:spPr>
            <a:xfrm rot="16200000">
              <a:off x="3609036" y="2272557"/>
              <a:ext cx="2322239" cy="2229157"/>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9" name="Rectangle 48">
              <a:extLst>
                <a:ext uri="{FF2B5EF4-FFF2-40B4-BE49-F238E27FC236}">
                  <a16:creationId xmlns:a16="http://schemas.microsoft.com/office/drawing/2014/main" id="{1E7A737D-8346-45A1-A0FE-512CA0E60D95}"/>
                </a:ext>
              </a:extLst>
            </p:cNvPr>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0" name="Rectangle 49">
              <a:extLst>
                <a:ext uri="{FF2B5EF4-FFF2-40B4-BE49-F238E27FC236}">
                  <a16:creationId xmlns:a16="http://schemas.microsoft.com/office/drawing/2014/main" id="{5FBCE3C2-16D0-4143-ABCB-40A0ECA4B6FA}"/>
                </a:ext>
              </a:extLst>
            </p:cNvPr>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1" name="Rectangle 50">
              <a:extLst>
                <a:ext uri="{FF2B5EF4-FFF2-40B4-BE49-F238E27FC236}">
                  <a16:creationId xmlns:a16="http://schemas.microsoft.com/office/drawing/2014/main" id="{3798AD8A-F965-4BE0-BC35-E302256D2A64}"/>
                </a:ext>
              </a:extLst>
            </p:cNvPr>
            <p:cNvSpPr/>
            <p:nvPr/>
          </p:nvSpPr>
          <p:spPr>
            <a:xfrm>
              <a:off x="3690036" y="2792225"/>
              <a:ext cx="2160238" cy="1015543"/>
            </a:xfrm>
            <a:prstGeom prst="rect">
              <a:avLst/>
            </a:prstGeom>
          </p:spPr>
          <p:txBody>
            <a:bodyPr wrap="square">
              <a:spAutoFit/>
            </a:bodyPr>
            <a:lstStyle/>
            <a:p>
              <a:pPr algn="ctr">
                <a:lnSpc>
                  <a:spcPct val="100000"/>
                </a:lnSpc>
              </a:pPr>
              <a:r>
                <a:rPr lang="en-US" sz="1999" b="1">
                  <a:solidFill>
                    <a:schemeClr val="accent3"/>
                  </a:solidFill>
                </a:rPr>
                <a:t>How much capacity can I reclaim? Cost?</a:t>
              </a:r>
            </a:p>
          </p:txBody>
        </p:sp>
      </p:grpSp>
      <p:grpSp>
        <p:nvGrpSpPr>
          <p:cNvPr id="60" name="Group 59">
            <a:extLst>
              <a:ext uri="{FF2B5EF4-FFF2-40B4-BE49-F238E27FC236}">
                <a16:creationId xmlns:a16="http://schemas.microsoft.com/office/drawing/2014/main" id="{E274D698-EFA2-40D5-B7FA-6B33FE94BB94}"/>
              </a:ext>
            </a:extLst>
          </p:cNvPr>
          <p:cNvGrpSpPr/>
          <p:nvPr/>
        </p:nvGrpSpPr>
        <p:grpSpPr>
          <a:xfrm>
            <a:off x="8564882" y="1193547"/>
            <a:ext cx="2580644" cy="2484752"/>
            <a:chOff x="5594760" y="759684"/>
            <a:chExt cx="2581315" cy="2485399"/>
          </a:xfrm>
        </p:grpSpPr>
        <p:sp>
          <p:nvSpPr>
            <p:cNvPr id="62" name="Hexagon 61">
              <a:extLst>
                <a:ext uri="{FF2B5EF4-FFF2-40B4-BE49-F238E27FC236}">
                  <a16:creationId xmlns:a16="http://schemas.microsoft.com/office/drawing/2014/main" id="{D7080793-4BB2-4077-B354-425D0B5C1599}"/>
                </a:ext>
              </a:extLst>
            </p:cNvPr>
            <p:cNvSpPr/>
            <p:nvPr/>
          </p:nvSpPr>
          <p:spPr>
            <a:xfrm rot="16200000">
              <a:off x="5686462" y="731808"/>
              <a:ext cx="2397911" cy="2581315"/>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3" name="Rectangle 62">
              <a:extLst>
                <a:ext uri="{FF2B5EF4-FFF2-40B4-BE49-F238E27FC236}">
                  <a16:creationId xmlns:a16="http://schemas.microsoft.com/office/drawing/2014/main" id="{EAD9D418-105B-47BE-BFC4-E4411CD3ADB4}"/>
                </a:ext>
              </a:extLst>
            </p:cNvPr>
            <p:cNvSpPr/>
            <p:nvPr/>
          </p:nvSpPr>
          <p:spPr>
            <a:xfrm>
              <a:off x="5785833" y="759684"/>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4" name="Rectangle 63">
              <a:extLst>
                <a:ext uri="{FF2B5EF4-FFF2-40B4-BE49-F238E27FC236}">
                  <a16:creationId xmlns:a16="http://schemas.microsoft.com/office/drawing/2014/main" id="{F6929284-EB4B-4DC0-9162-9A229500AAFB}"/>
                </a:ext>
              </a:extLst>
            </p:cNvPr>
            <p:cNvSpPr/>
            <p:nvPr/>
          </p:nvSpPr>
          <p:spPr>
            <a:xfrm rot="10800000">
              <a:off x="7406463" y="2075532"/>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5" name="Rectangle 64">
              <a:extLst>
                <a:ext uri="{FF2B5EF4-FFF2-40B4-BE49-F238E27FC236}">
                  <a16:creationId xmlns:a16="http://schemas.microsoft.com/office/drawing/2014/main" id="{EDA0A5AD-EFA3-4D6C-B321-5AC96B65C442}"/>
                </a:ext>
              </a:extLst>
            </p:cNvPr>
            <p:cNvSpPr/>
            <p:nvPr/>
          </p:nvSpPr>
          <p:spPr>
            <a:xfrm>
              <a:off x="5777717" y="1365695"/>
              <a:ext cx="2160238" cy="1323270"/>
            </a:xfrm>
            <a:prstGeom prst="rect">
              <a:avLst/>
            </a:prstGeom>
          </p:spPr>
          <p:txBody>
            <a:bodyPr wrap="square">
              <a:spAutoFit/>
            </a:bodyPr>
            <a:lstStyle/>
            <a:p>
              <a:pPr algn="ctr">
                <a:lnSpc>
                  <a:spcPct val="100000"/>
                </a:lnSpc>
              </a:pPr>
              <a:r>
                <a:rPr lang="en-US" sz="1999" b="1">
                  <a:solidFill>
                    <a:schemeClr val="accent4"/>
                  </a:solidFill>
                </a:rPr>
                <a:t>When will I run out and how much more is needed? Cost?</a:t>
              </a:r>
            </a:p>
          </p:txBody>
        </p:sp>
      </p:grpSp>
      <p:grpSp>
        <p:nvGrpSpPr>
          <p:cNvPr id="66" name="Group 65">
            <a:extLst>
              <a:ext uri="{FF2B5EF4-FFF2-40B4-BE49-F238E27FC236}">
                <a16:creationId xmlns:a16="http://schemas.microsoft.com/office/drawing/2014/main" id="{9819F96D-C466-4F9F-A46E-5F42E81D9345}"/>
              </a:ext>
            </a:extLst>
          </p:cNvPr>
          <p:cNvGrpSpPr/>
          <p:nvPr/>
        </p:nvGrpSpPr>
        <p:grpSpPr>
          <a:xfrm>
            <a:off x="2688317" y="3860152"/>
            <a:ext cx="2663877" cy="2570659"/>
            <a:chOff x="5765729" y="659313"/>
            <a:chExt cx="2664571" cy="2571328"/>
          </a:xfrm>
        </p:grpSpPr>
        <p:sp>
          <p:nvSpPr>
            <p:cNvPr id="67" name="Hexagon 66">
              <a:extLst>
                <a:ext uri="{FF2B5EF4-FFF2-40B4-BE49-F238E27FC236}">
                  <a16:creationId xmlns:a16="http://schemas.microsoft.com/office/drawing/2014/main" id="{F46B8DA0-7C44-4BDD-9377-F3337530628B}"/>
                </a:ext>
              </a:extLst>
            </p:cNvPr>
            <p:cNvSpPr/>
            <p:nvPr/>
          </p:nvSpPr>
          <p:spPr>
            <a:xfrm rot="16200000">
              <a:off x="5820783" y="611905"/>
              <a:ext cx="2554463" cy="2664571"/>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8" name="Rectangle 67">
              <a:extLst>
                <a:ext uri="{FF2B5EF4-FFF2-40B4-BE49-F238E27FC236}">
                  <a16:creationId xmlns:a16="http://schemas.microsoft.com/office/drawing/2014/main" id="{D19CC09B-9E22-4877-885F-5722DDF1FEEE}"/>
                </a:ext>
              </a:extLst>
            </p:cNvPr>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9" name="Rectangle 68">
              <a:extLst>
                <a:ext uri="{FF2B5EF4-FFF2-40B4-BE49-F238E27FC236}">
                  <a16:creationId xmlns:a16="http://schemas.microsoft.com/office/drawing/2014/main" id="{E10D992F-F244-446A-AF3E-655537C6D65E}"/>
                </a:ext>
              </a:extLst>
            </p:cNvPr>
            <p:cNvSpPr/>
            <p:nvPr/>
          </p:nvSpPr>
          <p:spPr>
            <a:xfrm rot="10800000">
              <a:off x="7507556" y="2061090"/>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70" name="Rectangle 69">
              <a:extLst>
                <a:ext uri="{FF2B5EF4-FFF2-40B4-BE49-F238E27FC236}">
                  <a16:creationId xmlns:a16="http://schemas.microsoft.com/office/drawing/2014/main" id="{1E02457F-B1E9-4DED-A3C8-553E3BFB5804}"/>
                </a:ext>
              </a:extLst>
            </p:cNvPr>
            <p:cNvSpPr/>
            <p:nvPr/>
          </p:nvSpPr>
          <p:spPr>
            <a:xfrm>
              <a:off x="5817569" y="1215833"/>
              <a:ext cx="2514719" cy="1631000"/>
            </a:xfrm>
            <a:prstGeom prst="rect">
              <a:avLst/>
            </a:prstGeom>
          </p:spPr>
          <p:txBody>
            <a:bodyPr wrap="square">
              <a:spAutoFit/>
            </a:bodyPr>
            <a:lstStyle/>
            <a:p>
              <a:pPr algn="ctr">
                <a:lnSpc>
                  <a:spcPct val="100000"/>
                </a:lnSpc>
              </a:pPr>
              <a:r>
                <a:rPr lang="en-US" sz="1999" b="1">
                  <a:solidFill>
                    <a:schemeClr val="accent4"/>
                  </a:solidFill>
                </a:rPr>
                <a:t>What is the cost of running VMs on private vs hybrid or public cloud?</a:t>
              </a:r>
            </a:p>
          </p:txBody>
        </p:sp>
      </p:grpSp>
      <p:grpSp>
        <p:nvGrpSpPr>
          <p:cNvPr id="71" name="Group 70">
            <a:extLst>
              <a:ext uri="{FF2B5EF4-FFF2-40B4-BE49-F238E27FC236}">
                <a16:creationId xmlns:a16="http://schemas.microsoft.com/office/drawing/2014/main" id="{791CEF3E-39FD-4A24-84BC-25B067086689}"/>
              </a:ext>
            </a:extLst>
          </p:cNvPr>
          <p:cNvGrpSpPr/>
          <p:nvPr/>
        </p:nvGrpSpPr>
        <p:grpSpPr>
          <a:xfrm>
            <a:off x="7119497" y="3619337"/>
            <a:ext cx="2767091" cy="2798300"/>
            <a:chOff x="7005864" y="2654364"/>
            <a:chExt cx="2767813" cy="3144130"/>
          </a:xfrm>
        </p:grpSpPr>
        <p:sp>
          <p:nvSpPr>
            <p:cNvPr id="72" name="Hexagon 71">
              <a:extLst>
                <a:ext uri="{FF2B5EF4-FFF2-40B4-BE49-F238E27FC236}">
                  <a16:creationId xmlns:a16="http://schemas.microsoft.com/office/drawing/2014/main" id="{5EFA7E5B-8AD2-45F8-BEF5-36DD21E38A75}"/>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73" name="Rectangle 72">
              <a:extLst>
                <a:ext uri="{FF2B5EF4-FFF2-40B4-BE49-F238E27FC236}">
                  <a16:creationId xmlns:a16="http://schemas.microsoft.com/office/drawing/2014/main" id="{61C837BA-6C50-4A07-8BD5-22299CC77766}"/>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74" name="Rectangle 73">
              <a:extLst>
                <a:ext uri="{FF2B5EF4-FFF2-40B4-BE49-F238E27FC236}">
                  <a16:creationId xmlns:a16="http://schemas.microsoft.com/office/drawing/2014/main" id="{F43F5E9E-5585-4C79-ACCF-B0A643DA82E1}"/>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75" name="Rectangle 74">
              <a:extLst>
                <a:ext uri="{FF2B5EF4-FFF2-40B4-BE49-F238E27FC236}">
                  <a16:creationId xmlns:a16="http://schemas.microsoft.com/office/drawing/2014/main" id="{6F1F0AFF-C5D9-461E-AB68-9868AFEED05F}"/>
                </a:ext>
              </a:extLst>
            </p:cNvPr>
            <p:cNvSpPr/>
            <p:nvPr/>
          </p:nvSpPr>
          <p:spPr>
            <a:xfrm rot="10800000">
              <a:off x="9201763" y="3971877"/>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76" name="Rectangle 75">
              <a:extLst>
                <a:ext uri="{FF2B5EF4-FFF2-40B4-BE49-F238E27FC236}">
                  <a16:creationId xmlns:a16="http://schemas.microsoft.com/office/drawing/2014/main" id="{AB015E8C-83A3-4873-A661-EDD658EB8187}"/>
                </a:ext>
              </a:extLst>
            </p:cNvPr>
            <p:cNvSpPr/>
            <p:nvPr/>
          </p:nvSpPr>
          <p:spPr>
            <a:xfrm>
              <a:off x="7207147" y="3400360"/>
              <a:ext cx="2160238" cy="2177757"/>
            </a:xfrm>
            <a:prstGeom prst="rect">
              <a:avLst/>
            </a:prstGeom>
          </p:spPr>
          <p:txBody>
            <a:bodyPr wrap="square">
              <a:spAutoFit/>
            </a:bodyPr>
            <a:lstStyle/>
            <a:p>
              <a:pPr algn="ctr">
                <a:lnSpc>
                  <a:spcPct val="100000"/>
                </a:lnSpc>
              </a:pPr>
              <a:r>
                <a:rPr lang="en-US" sz="1999" b="1">
                  <a:solidFill>
                    <a:schemeClr val="accent1"/>
                  </a:solidFill>
                </a:rPr>
                <a:t>What are the costs and usage in private/ public clouds?</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21154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900" decel="100000" fill="hold"/>
                                        <p:tgtEl>
                                          <p:spTgt spid="4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1000"/>
                                        <p:tgtEl>
                                          <p:spTgt spid="60"/>
                                        </p:tgtEl>
                                      </p:cBhvr>
                                    </p:animEffect>
                                    <p:anim calcmode="lin" valueType="num">
                                      <p:cBhvr>
                                        <p:cTn id="24" dur="1000" fill="hold"/>
                                        <p:tgtEl>
                                          <p:spTgt spid="60"/>
                                        </p:tgtEl>
                                        <p:attrNameLst>
                                          <p:attrName>ppt_x</p:attrName>
                                        </p:attrNameLst>
                                      </p:cBhvr>
                                      <p:tavLst>
                                        <p:tav tm="0">
                                          <p:val>
                                            <p:strVal val="#ppt_x"/>
                                          </p:val>
                                        </p:tav>
                                        <p:tav tm="100000">
                                          <p:val>
                                            <p:strVal val="#ppt_x"/>
                                          </p:val>
                                        </p:tav>
                                      </p:tavLst>
                                    </p:anim>
                                    <p:anim calcmode="lin" valueType="num">
                                      <p:cBhvr>
                                        <p:cTn id="25" dur="900" decel="100000" fill="hold"/>
                                        <p:tgtEl>
                                          <p:spTgt spid="6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anim calcmode="lin" valueType="num">
                                      <p:cBhvr>
                                        <p:cTn id="32" dur="1000" fill="hold"/>
                                        <p:tgtEl>
                                          <p:spTgt spid="71"/>
                                        </p:tgtEl>
                                        <p:attrNameLst>
                                          <p:attrName>ppt_x</p:attrName>
                                        </p:attrNameLst>
                                      </p:cBhvr>
                                      <p:tavLst>
                                        <p:tav tm="0">
                                          <p:val>
                                            <p:strVal val="#ppt_x"/>
                                          </p:val>
                                        </p:tav>
                                        <p:tav tm="100000">
                                          <p:val>
                                            <p:strVal val="#ppt_x"/>
                                          </p:val>
                                        </p:tav>
                                      </p:tavLst>
                                    </p:anim>
                                    <p:anim calcmode="lin" valueType="num">
                                      <p:cBhvr>
                                        <p:cTn id="33" dur="900" decel="100000" fill="hold"/>
                                        <p:tgtEl>
                                          <p:spTgt spid="7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anim calcmode="lin" valueType="num">
                                      <p:cBhvr>
                                        <p:cTn id="40" dur="1000" fill="hold"/>
                                        <p:tgtEl>
                                          <p:spTgt spid="66"/>
                                        </p:tgtEl>
                                        <p:attrNameLst>
                                          <p:attrName>ppt_x</p:attrName>
                                        </p:attrNameLst>
                                      </p:cBhvr>
                                      <p:tavLst>
                                        <p:tav tm="0">
                                          <p:val>
                                            <p:strVal val="#ppt_x"/>
                                          </p:val>
                                        </p:tav>
                                        <p:tav tm="100000">
                                          <p:val>
                                            <p:strVal val="#ppt_x"/>
                                          </p:val>
                                        </p:tav>
                                      </p:tavLst>
                                    </p:anim>
                                    <p:anim calcmode="lin" valueType="num">
                                      <p:cBhvr>
                                        <p:cTn id="41" dur="900" decel="100000" fill="hold"/>
                                        <p:tgtEl>
                                          <p:spTgt spid="6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E368653-DC87-CABE-901D-321EB20777A8}"/>
              </a:ext>
            </a:extLst>
          </p:cNvPr>
          <p:cNvPicPr>
            <a:picLocks noChangeAspect="1"/>
          </p:cNvPicPr>
          <p:nvPr/>
        </p:nvPicPr>
        <p:blipFill>
          <a:blip r:embed="rId3"/>
          <a:stretch>
            <a:fillRect/>
          </a:stretch>
        </p:blipFill>
        <p:spPr>
          <a:xfrm>
            <a:off x="0" y="505916"/>
            <a:ext cx="12188825" cy="5846168"/>
          </a:xfrm>
          <a:prstGeom prst="rect">
            <a:avLst/>
          </a:prstGeom>
        </p:spPr>
      </p:pic>
      <p:sp>
        <p:nvSpPr>
          <p:cNvPr id="11" name="Subtitle 5">
            <a:extLst>
              <a:ext uri="{FF2B5EF4-FFF2-40B4-BE49-F238E27FC236}">
                <a16:creationId xmlns:a16="http://schemas.microsoft.com/office/drawing/2014/main" id="{56F2EB31-1F83-4E36-A2DE-A9FECD7075A1}"/>
              </a:ext>
            </a:extLst>
          </p:cNvPr>
          <p:cNvSpPr>
            <a:spLocks noGrp="1"/>
          </p:cNvSpPr>
          <p:nvPr>
            <p:ph type="subTitle" idx="10"/>
          </p:nvPr>
        </p:nvSpPr>
        <p:spPr>
          <a:xfrm>
            <a:off x="592866" y="526604"/>
            <a:ext cx="10962687" cy="247743"/>
          </a:xfrm>
        </p:spPr>
        <p:txBody>
          <a:bodyPr/>
          <a:lstStyle/>
          <a:p>
            <a:pPr lvl="0"/>
            <a:r>
              <a:rPr lang="en-US"/>
              <a:t> </a:t>
            </a:r>
          </a:p>
        </p:txBody>
      </p:sp>
      <p:sp>
        <p:nvSpPr>
          <p:cNvPr id="12" name="Title 2">
            <a:extLst>
              <a:ext uri="{FF2B5EF4-FFF2-40B4-BE49-F238E27FC236}">
                <a16:creationId xmlns:a16="http://schemas.microsoft.com/office/drawing/2014/main" id="{EA147AD3-CDA2-42A1-AE5C-34785CC0067A}"/>
              </a:ext>
            </a:extLst>
          </p:cNvPr>
          <p:cNvSpPr>
            <a:spLocks noGrp="1"/>
          </p:cNvSpPr>
          <p:nvPr>
            <p:ph type="title"/>
          </p:nvPr>
        </p:nvSpPr>
        <p:spPr>
          <a:xfrm>
            <a:off x="579809" y="186248"/>
            <a:ext cx="11001004" cy="381000"/>
          </a:xfrm>
        </p:spPr>
        <p:txBody>
          <a:bodyPr/>
          <a:lstStyle/>
          <a:p>
            <a:r>
              <a:rPr lang="en-US"/>
              <a:t>Efficient Capacity and Cost Management</a:t>
            </a:r>
            <a:endParaRPr lang="en-US">
              <a:solidFill>
                <a:srgbClr val="FF0000"/>
              </a:solidFill>
            </a:endParaRPr>
          </a:p>
        </p:txBody>
      </p:sp>
      <p:grpSp>
        <p:nvGrpSpPr>
          <p:cNvPr id="10" name="Group 9">
            <a:extLst>
              <a:ext uri="{FF2B5EF4-FFF2-40B4-BE49-F238E27FC236}">
                <a16:creationId xmlns:a16="http://schemas.microsoft.com/office/drawing/2014/main" id="{3023FE5E-01AA-9740-8D63-28CAEE4323C4}"/>
              </a:ext>
            </a:extLst>
          </p:cNvPr>
          <p:cNvGrpSpPr/>
          <p:nvPr/>
        </p:nvGrpSpPr>
        <p:grpSpPr>
          <a:xfrm>
            <a:off x="0" y="907604"/>
            <a:ext cx="11682552" cy="5423792"/>
            <a:chOff x="408127" y="907604"/>
            <a:chExt cx="11682552" cy="5423792"/>
          </a:xfrm>
        </p:grpSpPr>
        <p:sp>
          <p:nvSpPr>
            <p:cNvPr id="13" name="Rectangle 12">
              <a:extLst>
                <a:ext uri="{FF2B5EF4-FFF2-40B4-BE49-F238E27FC236}">
                  <a16:creationId xmlns:a16="http://schemas.microsoft.com/office/drawing/2014/main" id="{26F8B4AD-61D6-5B4C-9BB2-A3BC3FE1F1B7}"/>
                </a:ext>
              </a:extLst>
            </p:cNvPr>
            <p:cNvSpPr/>
            <p:nvPr/>
          </p:nvSpPr>
          <p:spPr>
            <a:xfrm>
              <a:off x="10596148" y="937720"/>
              <a:ext cx="859252" cy="281479"/>
            </a:xfrm>
            <a:prstGeom prst="rect">
              <a:avLst/>
            </a:prstGeom>
            <a:solidFill>
              <a:srgbClr val="2F424F"/>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Rectangle 1">
              <a:extLst>
                <a:ext uri="{FF2B5EF4-FFF2-40B4-BE49-F238E27FC236}">
                  <a16:creationId xmlns:a16="http://schemas.microsoft.com/office/drawing/2014/main" id="{523992C3-3B8E-4D1C-9787-DFD0F1D36F35}"/>
                </a:ext>
              </a:extLst>
            </p:cNvPr>
            <p:cNvSpPr/>
            <p:nvPr/>
          </p:nvSpPr>
          <p:spPr>
            <a:xfrm>
              <a:off x="7981945" y="907604"/>
              <a:ext cx="4108734" cy="5287107"/>
            </a:xfrm>
            <a:prstGeom prst="rect">
              <a:avLst/>
            </a:prstGeom>
            <a:gradFill flip="none" rotWithShape="1">
              <a:gsLst>
                <a:gs pos="0">
                  <a:schemeClr val="tx1">
                    <a:lumMod val="20000"/>
                    <a:lumOff val="80000"/>
                    <a:shade val="30000"/>
                    <a:satMod val="115000"/>
                    <a:alpha val="39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2DE576E6-2AD9-4723-93AC-5F522A01AC2D}"/>
                </a:ext>
              </a:extLst>
            </p:cNvPr>
            <p:cNvSpPr/>
            <p:nvPr/>
          </p:nvSpPr>
          <p:spPr>
            <a:xfrm>
              <a:off x="408127" y="1067610"/>
              <a:ext cx="3776263" cy="5263786"/>
            </a:xfrm>
            <a:prstGeom prst="rect">
              <a:avLst/>
            </a:prstGeom>
            <a:gradFill flip="none" rotWithShape="1">
              <a:gsLst>
                <a:gs pos="0">
                  <a:schemeClr val="tx1">
                    <a:lumMod val="20000"/>
                    <a:lumOff val="80000"/>
                    <a:shade val="30000"/>
                    <a:satMod val="115000"/>
                    <a:alpha val="39000"/>
                  </a:schemeClr>
                </a:gs>
                <a:gs pos="50000">
                  <a:schemeClr val="tx1">
                    <a:lumMod val="20000"/>
                    <a:lumOff val="80000"/>
                    <a:shade val="67500"/>
                    <a:satMod val="115000"/>
                  </a:schemeClr>
                </a:gs>
                <a:gs pos="100000">
                  <a:schemeClr val="tx1">
                    <a:lumMod val="20000"/>
                    <a:lumOff val="80000"/>
                    <a:shade val="100000"/>
                    <a:satMod val="11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A59D0970-B6DD-4957-8349-FED6CFDB580E}"/>
                </a:ext>
              </a:extLst>
            </p:cNvPr>
            <p:cNvSpPr/>
            <p:nvPr/>
          </p:nvSpPr>
          <p:spPr>
            <a:xfrm>
              <a:off x="8180132" y="1359252"/>
              <a:ext cx="3589303" cy="444737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Cost drivers: </a:t>
              </a:r>
              <a:r>
                <a:rPr lang="en-US" sz="1600" b="1" dirty="0" err="1">
                  <a:solidFill>
                    <a:schemeClr val="tx2"/>
                  </a:solidFill>
                  <a:cs typeface="Arial" pitchFamily="34" charset="0"/>
                </a:rPr>
                <a:t>vSAN</a:t>
              </a:r>
              <a:r>
                <a:rPr lang="en-US" sz="1600" b="1" dirty="0">
                  <a:solidFill>
                    <a:schemeClr val="tx2"/>
                  </a:solidFill>
                  <a:cs typeface="Arial" pitchFamily="34" charset="0"/>
                </a:rPr>
                <a:t> costs, individual server costs, total monthly </a:t>
              </a:r>
              <a:r>
                <a:rPr lang="en-US" sz="1600" b="1" dirty="0" err="1">
                  <a:solidFill>
                    <a:schemeClr val="tx2"/>
                  </a:solidFill>
                  <a:cs typeface="Arial" pitchFamily="34" charset="0"/>
                </a:rPr>
                <a:t>OpEX</a:t>
              </a:r>
              <a:r>
                <a:rPr lang="en-US" sz="1600" b="1" dirty="0">
                  <a:solidFill>
                    <a:schemeClr val="tx2"/>
                  </a:solidFill>
                  <a:cs typeface="Arial" pitchFamily="34" charset="0"/>
                </a:rPr>
                <a:t> costs</a:t>
              </a:r>
            </a:p>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Enhanced Private Cloud Costing with per datacenter cost drivers</a:t>
              </a:r>
            </a:p>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Rate-card based pricing</a:t>
              </a:r>
            </a:p>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Private cloud cost comparison across data centers for new workload planning</a:t>
              </a:r>
            </a:p>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Monitor costs for VMware Cloud on AWS infrastructure  </a:t>
              </a:r>
            </a:p>
            <a:p>
              <a:pPr marL="285750" indent="-285750" fontAlgn="base">
                <a:spcBef>
                  <a:spcPts val="1800"/>
                </a:spcBef>
                <a:spcAft>
                  <a:spcPct val="0"/>
                </a:spcAft>
                <a:buClr>
                  <a:schemeClr val="tx2"/>
                </a:buClr>
                <a:buSzPct val="90000"/>
                <a:buFont typeface="Wingdings" panose="05000000000000000000" pitchFamily="2" charset="2"/>
                <a:buChar char="q"/>
              </a:pPr>
              <a:r>
                <a:rPr lang="en-US" sz="1600" b="1" dirty="0">
                  <a:solidFill>
                    <a:schemeClr val="tx2"/>
                  </a:solidFill>
                  <a:cs typeface="Arial" pitchFamily="34" charset="0"/>
                </a:rPr>
                <a:t>Public cloud costing via </a:t>
              </a:r>
              <a:r>
                <a:rPr lang="en-US" sz="1600" b="1" dirty="0" err="1">
                  <a:solidFill>
                    <a:schemeClr val="tx2"/>
                  </a:solidFill>
                  <a:cs typeface="Arial" pitchFamily="34" charset="0"/>
                </a:rPr>
                <a:t>CloudHealth</a:t>
              </a:r>
              <a:r>
                <a:rPr lang="en-US" sz="1600" b="1" dirty="0">
                  <a:solidFill>
                    <a:schemeClr val="tx2"/>
                  </a:solidFill>
                  <a:cs typeface="Arial" pitchFamily="34" charset="0"/>
                </a:rPr>
                <a:t> integration</a:t>
              </a:r>
            </a:p>
          </p:txBody>
        </p:sp>
        <p:sp>
          <p:nvSpPr>
            <p:cNvPr id="4" name="Rectangle 3">
              <a:extLst>
                <a:ext uri="{FF2B5EF4-FFF2-40B4-BE49-F238E27FC236}">
                  <a16:creationId xmlns:a16="http://schemas.microsoft.com/office/drawing/2014/main" id="{6FBFCF3F-C95D-4042-B5BB-2EF983AD0145}"/>
                </a:ext>
              </a:extLst>
            </p:cNvPr>
            <p:cNvSpPr/>
            <p:nvPr/>
          </p:nvSpPr>
          <p:spPr>
            <a:xfrm>
              <a:off x="472781" y="1128942"/>
              <a:ext cx="3639127" cy="493211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Demand and Allocation Aware Capacity Management and Planning</a:t>
              </a:r>
            </a:p>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Reclaim overprovisioned capacity, incl. from Orphan VMDKs </a:t>
              </a:r>
            </a:p>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What-If scenarios for: workload and h/w removal; HCI planning</a:t>
              </a:r>
            </a:p>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Stacked what-if scenarios</a:t>
              </a:r>
            </a:p>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Migration planning to public cloud and VCPP partners</a:t>
              </a:r>
            </a:p>
            <a:p>
              <a:pPr marL="216000" indent="-216000" fontAlgn="base">
                <a:spcBef>
                  <a:spcPts val="1200"/>
                </a:spcBef>
                <a:spcAft>
                  <a:spcPts val="300"/>
                </a:spcAft>
                <a:buClr>
                  <a:schemeClr val="tx2"/>
                </a:buClr>
                <a:buSzPct val="90000"/>
                <a:buFont typeface="Wingdings" panose="05000000000000000000" pitchFamily="2" charset="2"/>
                <a:buChar char="q"/>
              </a:pPr>
              <a:r>
                <a:rPr lang="en-US" b="1" dirty="0">
                  <a:solidFill>
                    <a:schemeClr val="tx2"/>
                  </a:solidFill>
                  <a:cs typeface="Arial" pitchFamily="34" charset="0"/>
                </a:rPr>
                <a:t>VMware Cloud on AWS migration assessment</a:t>
              </a:r>
            </a:p>
          </p:txBody>
        </p:sp>
      </p:grpSp>
    </p:spTree>
    <p:extLst>
      <p:ext uri="{BB962C8B-B14F-4D97-AF65-F5344CB8AC3E}">
        <p14:creationId xmlns:p14="http://schemas.microsoft.com/office/powerpoint/2010/main" val="367507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2FF6B2-FA14-4654-8C91-A9B50E74A1DC}"/>
              </a:ext>
            </a:extLst>
          </p:cNvPr>
          <p:cNvSpPr>
            <a:spLocks noGrp="1"/>
          </p:cNvSpPr>
          <p:nvPr>
            <p:ph type="title"/>
          </p:nvPr>
        </p:nvSpPr>
        <p:spPr>
          <a:xfrm>
            <a:off x="479933" y="278953"/>
            <a:ext cx="10512862" cy="600394"/>
          </a:xfrm>
        </p:spPr>
        <p:txBody>
          <a:bodyPr>
            <a:normAutofit/>
          </a:bodyPr>
          <a:lstStyle/>
          <a:p>
            <a:r>
              <a:rPr lang="en-US" dirty="0"/>
              <a:t>Introduction</a:t>
            </a:r>
          </a:p>
        </p:txBody>
      </p:sp>
      <p:graphicFrame>
        <p:nvGraphicFramePr>
          <p:cNvPr id="31" name="Table 4">
            <a:extLst>
              <a:ext uri="{FF2B5EF4-FFF2-40B4-BE49-F238E27FC236}">
                <a16:creationId xmlns:a16="http://schemas.microsoft.com/office/drawing/2014/main" id="{01B7F49A-3902-45AD-A008-5F94452B75D7}"/>
              </a:ext>
            </a:extLst>
          </p:cNvPr>
          <p:cNvGraphicFramePr>
            <a:graphicFrameLocks noGrp="1"/>
          </p:cNvGraphicFramePr>
          <p:nvPr>
            <p:extLst>
              <p:ext uri="{D42A27DB-BD31-4B8C-83A1-F6EECF244321}">
                <p14:modId xmlns:p14="http://schemas.microsoft.com/office/powerpoint/2010/main" val="1517949291"/>
              </p:ext>
            </p:extLst>
          </p:nvPr>
        </p:nvGraphicFramePr>
        <p:xfrm>
          <a:off x="3369502" y="4037353"/>
          <a:ext cx="8696898" cy="2316456"/>
        </p:xfrm>
        <a:graphic>
          <a:graphicData uri="http://schemas.openxmlformats.org/drawingml/2006/table">
            <a:tbl>
              <a:tblPr firstRow="1" bandRow="1">
                <a:tableStyleId>{EB9631B5-78F2-41C9-869B-9F39066F8104}</a:tableStyleId>
              </a:tblPr>
              <a:tblGrid>
                <a:gridCol w="6888836">
                  <a:extLst>
                    <a:ext uri="{9D8B030D-6E8A-4147-A177-3AD203B41FA5}">
                      <a16:colId xmlns:a16="http://schemas.microsoft.com/office/drawing/2014/main" val="2114191259"/>
                    </a:ext>
                  </a:extLst>
                </a:gridCol>
                <a:gridCol w="1808062">
                  <a:extLst>
                    <a:ext uri="{9D8B030D-6E8A-4147-A177-3AD203B41FA5}">
                      <a16:colId xmlns:a16="http://schemas.microsoft.com/office/drawing/2014/main" val="3900667561"/>
                    </a:ext>
                  </a:extLst>
                </a:gridCol>
              </a:tblGrid>
              <a:tr h="2315877">
                <a:tc>
                  <a:txBody>
                    <a:bodyPr/>
                    <a:lstStyle/>
                    <a:p>
                      <a:pPr algn="l"/>
                      <a:r>
                        <a:rPr lang="en-US" sz="2000" b="1" dirty="0">
                          <a:solidFill>
                            <a:schemeClr val="accent2"/>
                          </a:solidFill>
                        </a:rPr>
                        <a:t>Kate </a:t>
                      </a:r>
                      <a:r>
                        <a:rPr lang="en-US" sz="2000" b="1" dirty="0" err="1">
                          <a:solidFill>
                            <a:schemeClr val="accent2"/>
                          </a:solidFill>
                        </a:rPr>
                        <a:t>Rychlic</a:t>
                      </a:r>
                      <a:endParaRPr lang="en-US" sz="2000" b="1" dirty="0">
                        <a:solidFill>
                          <a:schemeClr val="accent2"/>
                        </a:solidFill>
                      </a:endParaRPr>
                    </a:p>
                    <a:p>
                      <a:pPr algn="l"/>
                      <a:r>
                        <a:rPr lang="en-US" sz="1800" b="0" dirty="0">
                          <a:solidFill>
                            <a:schemeClr val="accent2"/>
                          </a:solidFill>
                        </a:rPr>
                        <a:t>Senior </a:t>
                      </a:r>
                      <a:r>
                        <a:rPr lang="en-US" sz="1800" b="0" dirty="0" err="1">
                          <a:solidFill>
                            <a:schemeClr val="accent2"/>
                          </a:solidFill>
                        </a:rPr>
                        <a:t>MultiCloud</a:t>
                      </a:r>
                      <a:r>
                        <a:rPr lang="en-US" sz="1800" b="0" dirty="0">
                          <a:solidFill>
                            <a:schemeClr val="accent2"/>
                          </a:solidFill>
                        </a:rPr>
                        <a:t> Management Specialist Solution Architect</a:t>
                      </a:r>
                      <a:br>
                        <a:rPr lang="en-US" sz="1800" b="0" dirty="0">
                          <a:solidFill>
                            <a:schemeClr val="accent2"/>
                          </a:solidFill>
                        </a:rPr>
                      </a:br>
                      <a:r>
                        <a:rPr lang="en-US" sz="1800" b="0" kern="1200" dirty="0">
                          <a:solidFill>
                            <a:schemeClr val="tx2"/>
                          </a:solidFill>
                          <a:latin typeface="+mn-lt"/>
                          <a:ea typeface="+mn-ea"/>
                          <a:cs typeface="+mn-cs"/>
                        </a:rPr>
                        <a:t>Aka. Kasia, Katia, </a:t>
                      </a:r>
                      <a:r>
                        <a:rPr lang="en-US" sz="1800" b="0" kern="1200" dirty="0" err="1">
                          <a:solidFill>
                            <a:schemeClr val="tx2"/>
                          </a:solidFill>
                          <a:latin typeface="+mn-lt"/>
                          <a:ea typeface="+mn-ea"/>
                          <a:cs typeface="+mn-cs"/>
                        </a:rPr>
                        <a:t>etc</a:t>
                      </a:r>
                      <a:endParaRPr lang="en-US" sz="1800" b="0"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2"/>
                          </a:solidFill>
                          <a:latin typeface="+mn-lt"/>
                          <a:ea typeface="+mn-ea"/>
                          <a:cs typeface="+mn-cs"/>
                        </a:rPr>
                        <a:t>199 years in VMware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Based in Amsterdam, Netherland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Covers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2"/>
                          </a:solidFill>
                        </a:rPr>
                        <a:t>Carcrashing</a:t>
                      </a:r>
                      <a:r>
                        <a:rPr lang="en-US" sz="1800" b="0" dirty="0">
                          <a:solidFill>
                            <a:schemeClr val="tx2"/>
                          </a:solidFill>
                        </a:rPr>
                        <a:t>, DIY, hobbies, interests, </a:t>
                      </a:r>
                      <a:r>
                        <a:rPr lang="en-US" sz="1800" b="0" dirty="0" err="1">
                          <a:solidFill>
                            <a:schemeClr val="tx2"/>
                          </a:solidFill>
                        </a:rPr>
                        <a:t>bla</a:t>
                      </a:r>
                      <a:r>
                        <a:rPr lang="en-US" sz="1800" b="0" dirty="0">
                          <a:solidFill>
                            <a:schemeClr val="tx2"/>
                          </a:solidFill>
                        </a:rPr>
                        <a:t> </a:t>
                      </a:r>
                      <a:r>
                        <a:rPr lang="en-US" sz="1800" b="0" dirty="0" err="1">
                          <a:solidFill>
                            <a:schemeClr val="tx2"/>
                          </a:solidFill>
                        </a:rPr>
                        <a:t>bla</a:t>
                      </a:r>
                      <a:r>
                        <a:rPr lang="en-US" sz="1800" b="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urier New" panose="02070309020205020404" pitchFamily="49" charset="0"/>
                          <a:cs typeface="Courier New" panose="02070309020205020404" pitchFamily="49" charset="0"/>
                        </a:rPr>
                        <a:t>@</a:t>
                      </a:r>
                      <a:r>
                        <a:rPr lang="nb-NO" sz="1800" b="0" i="0" u="none" strike="noStrike" kern="1200" dirty="0" err="1">
                          <a:solidFill>
                            <a:schemeClr val="tx2"/>
                          </a:solidFill>
                          <a:effectLst/>
                          <a:latin typeface="Courier New" panose="02070309020205020404" pitchFamily="49" charset="0"/>
                          <a:ea typeface="+mn-ea"/>
                          <a:cs typeface="Courier New" panose="02070309020205020404" pitchFamily="49" charset="0"/>
                        </a:rPr>
                        <a:t>krychlik</a:t>
                      </a:r>
                      <a:endParaRPr lang="en-US" sz="1800" b="0" dirty="0">
                        <a:solidFill>
                          <a:schemeClr val="tx2"/>
                        </a:solidFill>
                        <a:latin typeface="Courier New" panose="02070309020205020404" pitchFamily="49" charset="0"/>
                        <a:cs typeface="Courier New" panose="02070309020205020404" pitchFamily="49"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graphicFrame>
        <p:nvGraphicFramePr>
          <p:cNvPr id="32" name="Table 4">
            <a:extLst>
              <a:ext uri="{FF2B5EF4-FFF2-40B4-BE49-F238E27FC236}">
                <a16:creationId xmlns:a16="http://schemas.microsoft.com/office/drawing/2014/main" id="{6779BBA7-AD6B-4733-9EB9-59C326BD4469}"/>
              </a:ext>
            </a:extLst>
          </p:cNvPr>
          <p:cNvGraphicFramePr>
            <a:graphicFrameLocks noGrp="1"/>
          </p:cNvGraphicFramePr>
          <p:nvPr>
            <p:extLst>
              <p:ext uri="{D42A27DB-BD31-4B8C-83A1-F6EECF244321}">
                <p14:modId xmlns:p14="http://schemas.microsoft.com/office/powerpoint/2010/main" val="862313435"/>
              </p:ext>
            </p:extLst>
          </p:nvPr>
        </p:nvGraphicFramePr>
        <p:xfrm>
          <a:off x="3369499" y="1294851"/>
          <a:ext cx="8696898" cy="2316456"/>
        </p:xfrm>
        <a:graphic>
          <a:graphicData uri="http://schemas.openxmlformats.org/drawingml/2006/table">
            <a:tbl>
              <a:tblPr firstRow="1" bandRow="1">
                <a:tableStyleId>{EB9631B5-78F2-41C9-869B-9F39066F8104}</a:tableStyleId>
              </a:tblPr>
              <a:tblGrid>
                <a:gridCol w="8152352">
                  <a:extLst>
                    <a:ext uri="{9D8B030D-6E8A-4147-A177-3AD203B41FA5}">
                      <a16:colId xmlns:a16="http://schemas.microsoft.com/office/drawing/2014/main" val="2114191259"/>
                    </a:ext>
                  </a:extLst>
                </a:gridCol>
                <a:gridCol w="544546">
                  <a:extLst>
                    <a:ext uri="{9D8B030D-6E8A-4147-A177-3AD203B41FA5}">
                      <a16:colId xmlns:a16="http://schemas.microsoft.com/office/drawing/2014/main" val="3900667561"/>
                    </a:ext>
                  </a:extLst>
                </a:gridCol>
              </a:tblGrid>
              <a:tr h="231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rPr>
                        <a:t>BENGT GRØNÅS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accent2"/>
                          </a:solidFill>
                        </a:rPr>
                        <a:t>Senior Solutions Engineer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8 years in VMware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Based in Oslo, Norway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Covers Nordics and Baltics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Often a Lab Captain at </a:t>
                      </a:r>
                      <a:r>
                        <a:rPr lang="en-US" sz="1800" b="0" dirty="0" err="1">
                          <a:solidFill>
                            <a:schemeClr val="tx2"/>
                          </a:solidFill>
                        </a:rPr>
                        <a:t>Vmware</a:t>
                      </a:r>
                      <a:r>
                        <a:rPr lang="en-US" sz="1800" b="0" dirty="0">
                          <a:solidFill>
                            <a:schemeClr val="tx2"/>
                          </a:solidFill>
                        </a:rPr>
                        <a:t> Explore / VMworld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Music production, long travels; hiking, motorcycle, chess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latin typeface="Courier New" panose="02070309020205020404" pitchFamily="49" charset="0"/>
                          <a:cs typeface="Courier New" panose="02070309020205020404" pitchFamily="49" charset="0"/>
                        </a:rPr>
                        <a:t>@bgronas </a:t>
                      </a:r>
                    </a:p>
                  </a:txBody>
                  <a:tcPr marL="91416" marR="91416" marT="45708" marB="45708">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pic>
        <p:nvPicPr>
          <p:cNvPr id="9" name="Picture 8">
            <a:extLst>
              <a:ext uri="{FF2B5EF4-FFF2-40B4-BE49-F238E27FC236}">
                <a16:creationId xmlns:a16="http://schemas.microsoft.com/office/drawing/2014/main" id="{DD228501-5947-0C5E-F9DA-ED6017CFB5AD}"/>
              </a:ext>
            </a:extLst>
          </p:cNvPr>
          <p:cNvPicPr>
            <a:picLocks noChangeAspect="1"/>
          </p:cNvPicPr>
          <p:nvPr/>
        </p:nvPicPr>
        <p:blipFill>
          <a:blip r:embed="rId3"/>
          <a:stretch>
            <a:fillRect/>
          </a:stretch>
        </p:blipFill>
        <p:spPr>
          <a:xfrm>
            <a:off x="1272193" y="1552608"/>
            <a:ext cx="1811109" cy="181110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30" name="Picture 6">
            <a:extLst>
              <a:ext uri="{FF2B5EF4-FFF2-40B4-BE49-F238E27FC236}">
                <a16:creationId xmlns:a16="http://schemas.microsoft.com/office/drawing/2014/main" id="{C8B355AC-66E5-1759-F634-9A793F1F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34" y="1294851"/>
            <a:ext cx="1063446" cy="773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Kate Rychlik">
            <a:extLst>
              <a:ext uri="{FF2B5EF4-FFF2-40B4-BE49-F238E27FC236}">
                <a16:creationId xmlns:a16="http://schemas.microsoft.com/office/drawing/2014/main" id="{A431A132-A83A-2A14-9360-A533E478A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192" y="4036978"/>
            <a:ext cx="1811109" cy="1811109"/>
          </a:xfrm>
          <a:prstGeom prst="ellipse">
            <a:avLst/>
          </a:prstGeom>
          <a:ln w="63500" cap="rnd">
            <a:solidFill>
              <a:srgbClr val="333333">
                <a:alpha val="10000"/>
              </a:srgbClr>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2690167-8665-0B8D-7288-5EF924DF520F}"/>
              </a:ext>
            </a:extLst>
          </p:cNvPr>
          <p:cNvGrpSpPr/>
          <p:nvPr/>
        </p:nvGrpSpPr>
        <p:grpSpPr>
          <a:xfrm>
            <a:off x="479933" y="3716407"/>
            <a:ext cx="1063446" cy="773547"/>
            <a:chOff x="449419" y="3611306"/>
            <a:chExt cx="1063446" cy="674822"/>
          </a:xfrm>
        </p:grpSpPr>
        <p:pic>
          <p:nvPicPr>
            <p:cNvPr id="1026" name="Picture 2" descr="Flag of Poland - Wikipedia">
              <a:extLst>
                <a:ext uri="{FF2B5EF4-FFF2-40B4-BE49-F238E27FC236}">
                  <a16:creationId xmlns:a16="http://schemas.microsoft.com/office/drawing/2014/main" id="{67C87543-5CE9-1FA1-8C7B-F2F442777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19" y="3621474"/>
              <a:ext cx="1063446" cy="664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440632-1129-45ED-7D92-2BF74FA57E39}"/>
                </a:ext>
              </a:extLst>
            </p:cNvPr>
            <p:cNvSpPr/>
            <p:nvPr/>
          </p:nvSpPr>
          <p:spPr>
            <a:xfrm>
              <a:off x="449419" y="3611306"/>
              <a:ext cx="1063446" cy="674821"/>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grpSp>
    </p:spTree>
    <p:extLst>
      <p:ext uri="{BB962C8B-B14F-4D97-AF65-F5344CB8AC3E}">
        <p14:creationId xmlns:p14="http://schemas.microsoft.com/office/powerpoint/2010/main" val="25878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8B293-82FB-41DF-8472-71BB1EE9B4B8}"/>
              </a:ext>
            </a:extLst>
          </p:cNvPr>
          <p:cNvSpPr>
            <a:spLocks noGrp="1"/>
          </p:cNvSpPr>
          <p:nvPr>
            <p:ph type="title"/>
          </p:nvPr>
        </p:nvSpPr>
        <p:spPr/>
        <p:txBody>
          <a:bodyPr/>
          <a:lstStyle/>
          <a:p>
            <a:r>
              <a:rPr lang="en-US"/>
              <a:t>Intelligent Remediation  </a:t>
            </a:r>
          </a:p>
        </p:txBody>
      </p:sp>
      <p:grpSp>
        <p:nvGrpSpPr>
          <p:cNvPr id="2" name="Group 1"/>
          <p:cNvGrpSpPr/>
          <p:nvPr/>
        </p:nvGrpSpPr>
        <p:grpSpPr>
          <a:xfrm>
            <a:off x="551319" y="955933"/>
            <a:ext cx="2348404" cy="2802613"/>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902223" y="3529694"/>
              <a:ext cx="2160238" cy="1437216"/>
            </a:xfrm>
            <a:prstGeom prst="rect">
              <a:avLst/>
            </a:prstGeom>
          </p:spPr>
          <p:txBody>
            <a:bodyPr wrap="square">
              <a:spAutoFit/>
            </a:bodyPr>
            <a:lstStyle/>
            <a:p>
              <a:pPr algn="ctr">
                <a:lnSpc>
                  <a:spcPct val="90000"/>
                </a:lnSpc>
              </a:pPr>
              <a:r>
                <a:rPr lang="en-US" sz="1999" b="1">
                  <a:solidFill>
                    <a:schemeClr val="accent3"/>
                  </a:solidFill>
                </a:rPr>
                <a:t>How is my global environment doing? </a:t>
              </a:r>
            </a:p>
          </p:txBody>
        </p:sp>
      </p:grpSp>
      <p:grpSp>
        <p:nvGrpSpPr>
          <p:cNvPr id="54" name="Group 53"/>
          <p:cNvGrpSpPr/>
          <p:nvPr/>
        </p:nvGrpSpPr>
        <p:grpSpPr>
          <a:xfrm>
            <a:off x="1983057" y="3430080"/>
            <a:ext cx="2663876" cy="2865941"/>
            <a:chOff x="7005864" y="2654364"/>
            <a:chExt cx="2664570" cy="3220129"/>
          </a:xfrm>
        </p:grpSpPr>
        <p:sp>
          <p:nvSpPr>
            <p:cNvPr id="19" name="Hexagon 18"/>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6" name="Rectangle 45"/>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7" name="Rectangle 46"/>
            <p:cNvSpPr/>
            <p:nvPr/>
          </p:nvSpPr>
          <p:spPr>
            <a:xfrm rot="10800000">
              <a:off x="9074263" y="421502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52" name="Rectangle 51"/>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3" name="Rectangle 52"/>
            <p:cNvSpPr/>
            <p:nvPr/>
          </p:nvSpPr>
          <p:spPr>
            <a:xfrm>
              <a:off x="7219407" y="3336999"/>
              <a:ext cx="2270696" cy="1832088"/>
            </a:xfrm>
            <a:prstGeom prst="rect">
              <a:avLst/>
            </a:prstGeom>
          </p:spPr>
          <p:txBody>
            <a:bodyPr wrap="square">
              <a:spAutoFit/>
            </a:bodyPr>
            <a:lstStyle/>
            <a:p>
              <a:pPr algn="ctr">
                <a:lnSpc>
                  <a:spcPct val="100000"/>
                </a:lnSpc>
              </a:pPr>
              <a:r>
                <a:rPr lang="en-US" sz="1999" b="1">
                  <a:solidFill>
                    <a:schemeClr val="accent1"/>
                  </a:solidFill>
                </a:rPr>
                <a:t>Is the production environment configured correctly?</a:t>
              </a:r>
              <a:endParaRPr lang="en-SG" sz="1999" b="1">
                <a:solidFill>
                  <a:schemeClr val="accent1"/>
                </a:solidFill>
              </a:endParaRPr>
            </a:p>
            <a:p>
              <a:pPr algn="ctr">
                <a:lnSpc>
                  <a:spcPct val="100000"/>
                </a:lnSpc>
              </a:pPr>
              <a:endParaRPr lang="en-US" sz="1999" b="1">
                <a:solidFill>
                  <a:schemeClr val="accent1"/>
                </a:solidFill>
              </a:endParaRPr>
            </a:p>
          </p:txBody>
        </p:sp>
      </p:grpSp>
      <p:grpSp>
        <p:nvGrpSpPr>
          <p:cNvPr id="56" name="Group 55"/>
          <p:cNvGrpSpPr/>
          <p:nvPr/>
        </p:nvGrpSpPr>
        <p:grpSpPr>
          <a:xfrm>
            <a:off x="3660451" y="1630517"/>
            <a:ext cx="2456567" cy="2321766"/>
            <a:chOff x="3580703" y="2157916"/>
            <a:chExt cx="2160238"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580703" y="2774250"/>
              <a:ext cx="2160238" cy="1392782"/>
            </a:xfrm>
            <a:prstGeom prst="rect">
              <a:avLst/>
            </a:prstGeom>
          </p:spPr>
          <p:txBody>
            <a:bodyPr wrap="square">
              <a:spAutoFit/>
            </a:bodyPr>
            <a:lstStyle/>
            <a:p>
              <a:pPr algn="ctr">
                <a:lnSpc>
                  <a:spcPct val="100000"/>
                </a:lnSpc>
              </a:pPr>
              <a:r>
                <a:rPr lang="en-US" sz="1999" b="1">
                  <a:solidFill>
                    <a:schemeClr val="accent3"/>
                  </a:solidFill>
                </a:rPr>
                <a:t>How can I find problems vs dealing with alerts?</a:t>
              </a:r>
            </a:p>
          </p:txBody>
        </p:sp>
      </p:grpSp>
      <p:grpSp>
        <p:nvGrpSpPr>
          <p:cNvPr id="61" name="Group 60"/>
          <p:cNvGrpSpPr/>
          <p:nvPr/>
        </p:nvGrpSpPr>
        <p:grpSpPr>
          <a:xfrm>
            <a:off x="6648459" y="1197104"/>
            <a:ext cx="2543757"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637" y="1156742"/>
              <a:ext cx="2160238" cy="1631000"/>
            </a:xfrm>
            <a:prstGeom prst="rect">
              <a:avLst/>
            </a:prstGeom>
          </p:spPr>
          <p:txBody>
            <a:bodyPr wrap="square">
              <a:spAutoFit/>
            </a:bodyPr>
            <a:lstStyle/>
            <a:p>
              <a:pPr algn="ctr">
                <a:lnSpc>
                  <a:spcPct val="100000"/>
                </a:lnSpc>
              </a:pPr>
              <a:r>
                <a:rPr lang="en-US" sz="1999" b="1">
                  <a:solidFill>
                    <a:schemeClr val="accent4"/>
                  </a:solidFill>
                </a:rPr>
                <a:t>How fast can I troubleshoot VMs, Hosts &amp; Clusters in production?</a:t>
              </a:r>
            </a:p>
          </p:txBody>
        </p:sp>
      </p:grpSp>
      <p:grpSp>
        <p:nvGrpSpPr>
          <p:cNvPr id="65" name="Group 64"/>
          <p:cNvGrpSpPr/>
          <p:nvPr/>
        </p:nvGrpSpPr>
        <p:grpSpPr>
          <a:xfrm>
            <a:off x="9458007" y="1676950"/>
            <a:ext cx="2439980" cy="2553798"/>
            <a:chOff x="9366518" y="1036412"/>
            <a:chExt cx="2202126" cy="2554463"/>
          </a:xfrm>
        </p:grpSpPr>
        <p:sp>
          <p:nvSpPr>
            <p:cNvPr id="22" name="Hexagon 21"/>
            <p:cNvSpPr/>
            <p:nvPr/>
          </p:nvSpPr>
          <p:spPr>
            <a:xfrm rot="16200000">
              <a:off x="9190349" y="1212581"/>
              <a:ext cx="2554463"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72299" y="2386689"/>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399474" y="1608161"/>
              <a:ext cx="2104222" cy="1323270"/>
            </a:xfrm>
            <a:prstGeom prst="rect">
              <a:avLst/>
            </a:prstGeom>
          </p:spPr>
          <p:txBody>
            <a:bodyPr wrap="square">
              <a:spAutoFit/>
            </a:bodyPr>
            <a:lstStyle/>
            <a:p>
              <a:pPr algn="ctr">
                <a:lnSpc>
                  <a:spcPct val="100000"/>
                </a:lnSpc>
              </a:pPr>
              <a:r>
                <a:rPr lang="en-US" sz="1999" b="1">
                  <a:solidFill>
                    <a:schemeClr val="accent6"/>
                  </a:solidFill>
                </a:rPr>
                <a:t>How can I become an expert at SDDC management?</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7413010" y="3667444"/>
            <a:ext cx="2663876" cy="2819476"/>
            <a:chOff x="7005864" y="2654364"/>
            <a:chExt cx="2664570" cy="3167915"/>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162809"/>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217436" y="3475063"/>
              <a:ext cx="2160238" cy="2177754"/>
            </a:xfrm>
            <a:prstGeom prst="rect">
              <a:avLst/>
            </a:prstGeom>
          </p:spPr>
          <p:txBody>
            <a:bodyPr wrap="square">
              <a:spAutoFit/>
            </a:bodyPr>
            <a:lstStyle/>
            <a:p>
              <a:pPr algn="ctr">
                <a:lnSpc>
                  <a:spcPct val="100000"/>
                </a:lnSpc>
              </a:pPr>
              <a:r>
                <a:rPr lang="en-US" sz="1999" b="1">
                  <a:solidFill>
                    <a:schemeClr val="accent1"/>
                  </a:solidFill>
                </a:rPr>
                <a:t>How can I monitor Containers/K8s and Public Clouds?</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302378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900" decel="100000" fill="hold"/>
                                        <p:tgtEl>
                                          <p:spTgt spid="6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0"/>
                                        <p:tgtEl>
                                          <p:spTgt spid="54"/>
                                        </p:tgtEl>
                                      </p:cBhvr>
                                    </p:animEffect>
                                    <p:anim calcmode="lin" valueType="num">
                                      <p:cBhvr>
                                        <p:cTn id="40" dur="1000" fill="hold"/>
                                        <p:tgtEl>
                                          <p:spTgt spid="54"/>
                                        </p:tgtEl>
                                        <p:attrNameLst>
                                          <p:attrName>ppt_x</p:attrName>
                                        </p:attrNameLst>
                                      </p:cBhvr>
                                      <p:tavLst>
                                        <p:tav tm="0">
                                          <p:val>
                                            <p:strVal val="#ppt_x"/>
                                          </p:val>
                                        </p:tav>
                                        <p:tav tm="100000">
                                          <p:val>
                                            <p:strVal val="#ppt_x"/>
                                          </p:val>
                                        </p:tav>
                                      </p:tavLst>
                                    </p:anim>
                                    <p:anim calcmode="lin" valueType="num">
                                      <p:cBhvr>
                                        <p:cTn id="41" dur="900" decel="100000" fill="hold"/>
                                        <p:tgtEl>
                                          <p:spTgt spid="5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900" decel="100000" fill="hold"/>
                                        <p:tgtEl>
                                          <p:spTgt spid="38"/>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F44CDB-35C2-5193-67B1-0F9EE547813D}"/>
              </a:ext>
            </a:extLst>
          </p:cNvPr>
          <p:cNvPicPr>
            <a:picLocks noChangeAspect="1"/>
          </p:cNvPicPr>
          <p:nvPr/>
        </p:nvPicPr>
        <p:blipFill>
          <a:blip r:embed="rId3"/>
          <a:stretch>
            <a:fillRect/>
          </a:stretch>
        </p:blipFill>
        <p:spPr>
          <a:xfrm>
            <a:off x="3062350" y="920564"/>
            <a:ext cx="8797281" cy="5510979"/>
          </a:xfrm>
          <a:prstGeom prst="rect">
            <a:avLst/>
          </a:prstGeom>
        </p:spPr>
      </p:pic>
      <p:sp>
        <p:nvSpPr>
          <p:cNvPr id="2" name="Rectangle 1">
            <a:extLst>
              <a:ext uri="{FF2B5EF4-FFF2-40B4-BE49-F238E27FC236}">
                <a16:creationId xmlns:a16="http://schemas.microsoft.com/office/drawing/2014/main" id="{523992C3-3B8E-4D1C-9787-DFD0F1D36F35}"/>
              </a:ext>
            </a:extLst>
          </p:cNvPr>
          <p:cNvSpPr/>
          <p:nvPr/>
        </p:nvSpPr>
        <p:spPr>
          <a:xfrm>
            <a:off x="0" y="774347"/>
            <a:ext cx="5894814" cy="5657196"/>
          </a:xfrm>
          <a:prstGeom prst="rect">
            <a:avLst/>
          </a:prstGeom>
          <a:gradFill flip="none" rotWithShape="1">
            <a:gsLst>
              <a:gs pos="0">
                <a:schemeClr val="tx1">
                  <a:lumMod val="20000"/>
                  <a:lumOff val="80000"/>
                  <a:shade val="30000"/>
                  <a:satMod val="115000"/>
                  <a:alpha val="25000"/>
                </a:schemeClr>
              </a:gs>
              <a:gs pos="50000">
                <a:schemeClr val="tx1">
                  <a:lumMod val="20000"/>
                  <a:lumOff val="80000"/>
                  <a:shade val="67500"/>
                  <a:satMod val="115000"/>
                  <a:alpha val="60000"/>
                </a:schemeClr>
              </a:gs>
              <a:gs pos="100000">
                <a:schemeClr val="tx1">
                  <a:lumMod val="20000"/>
                  <a:lumOff val="80000"/>
                  <a:shade val="100000"/>
                  <a:satMod val="115000"/>
                  <a:alpha val="34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4158139D-A58D-44C8-8D29-70A240DD55C2}"/>
              </a:ext>
            </a:extLst>
          </p:cNvPr>
          <p:cNvSpPr/>
          <p:nvPr/>
        </p:nvSpPr>
        <p:spPr>
          <a:xfrm>
            <a:off x="9067217" y="774347"/>
            <a:ext cx="3121607" cy="5657196"/>
          </a:xfrm>
          <a:prstGeom prst="rect">
            <a:avLst/>
          </a:prstGeom>
          <a:gradFill flip="none" rotWithShape="1">
            <a:gsLst>
              <a:gs pos="0">
                <a:schemeClr val="tx1">
                  <a:lumMod val="20000"/>
                  <a:lumOff val="80000"/>
                  <a:shade val="30000"/>
                  <a:satMod val="115000"/>
                  <a:alpha val="45000"/>
                </a:schemeClr>
              </a:gs>
              <a:gs pos="50000">
                <a:schemeClr val="tx1">
                  <a:lumMod val="20000"/>
                  <a:lumOff val="80000"/>
                  <a:shade val="67500"/>
                  <a:satMod val="115000"/>
                </a:schemeClr>
              </a:gs>
              <a:gs pos="100000">
                <a:schemeClr val="tx1">
                  <a:lumMod val="20000"/>
                  <a:lumOff val="80000"/>
                  <a:shade val="100000"/>
                  <a:satMod val="115000"/>
                  <a:alpha val="49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420633AB-C77C-42DB-AB24-0EF3090B1F37}"/>
              </a:ext>
            </a:extLst>
          </p:cNvPr>
          <p:cNvSpPr/>
          <p:nvPr/>
        </p:nvSpPr>
        <p:spPr>
          <a:xfrm>
            <a:off x="258618" y="1114703"/>
            <a:ext cx="5190837" cy="512448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Troubleshooting Workbench for expediated root cause analysis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Kubernetes monitoring including vSphere 7 with Tanzu discovery, monitoring, troubleshooting, capacity management; support for </a:t>
            </a:r>
            <a:r>
              <a:rPr lang="en-US" sz="1400" b="1" dirty="0" err="1">
                <a:solidFill>
                  <a:schemeClr val="tx2"/>
                </a:solidFill>
                <a:cs typeface="Arial" pitchFamily="34" charset="0"/>
              </a:rPr>
              <a:t>Openshift</a:t>
            </a:r>
            <a:r>
              <a:rPr lang="en-US" sz="1400" b="1" dirty="0">
                <a:solidFill>
                  <a:schemeClr val="tx2"/>
                </a:solidFill>
                <a:cs typeface="Arial" pitchFamily="34" charset="0"/>
              </a:rPr>
              <a:t>, EKS, AKS, GKE, and downstream “Kubernetes anywhere”</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Line of sight from apps to Infra, including (cloud-exclusive) APM tool integration and near real-time monitoring</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Simplified alert creation, dashboard </a:t>
            </a:r>
            <a:r>
              <a:rPr lang="en-US" sz="1400" b="1" dirty="0" err="1">
                <a:solidFill>
                  <a:schemeClr val="tx2"/>
                </a:solidFill>
                <a:cs typeface="Arial" pitchFamily="34" charset="0"/>
              </a:rPr>
              <a:t>mgmt</a:t>
            </a:r>
            <a:r>
              <a:rPr lang="en-US" sz="1400" b="1" dirty="0">
                <a:solidFill>
                  <a:schemeClr val="tx2"/>
                </a:solidFill>
                <a:cs typeface="Arial" pitchFamily="34" charset="0"/>
              </a:rPr>
              <a:t>, consistent navigation &amp; summary pages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Metric Correlation (including logs-as-metrics and log/metric correlation) and Super Metrics workflows for faster troubleshooting</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OOB application monitoring (20 total) via </a:t>
            </a:r>
            <a:r>
              <a:rPr lang="en-US" sz="1400" b="1" dirty="0" err="1">
                <a:solidFill>
                  <a:schemeClr val="tx2"/>
                </a:solidFill>
                <a:cs typeface="Arial" pitchFamily="34" charset="0"/>
              </a:rPr>
              <a:t>Telegraf</a:t>
            </a:r>
            <a:r>
              <a:rPr lang="en-US" sz="1400" b="1" dirty="0">
                <a:solidFill>
                  <a:schemeClr val="tx2"/>
                </a:solidFill>
                <a:cs typeface="Arial" pitchFamily="34" charset="0"/>
              </a:rPr>
              <a:t> agents and custom script execution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Native Service Discovery with support for top-n processes and one-time script execution</a:t>
            </a:r>
          </a:p>
        </p:txBody>
      </p:sp>
      <p:sp>
        <p:nvSpPr>
          <p:cNvPr id="11" name="Subtitle 5">
            <a:extLst>
              <a:ext uri="{FF2B5EF4-FFF2-40B4-BE49-F238E27FC236}">
                <a16:creationId xmlns:a16="http://schemas.microsoft.com/office/drawing/2014/main" id="{CC8F43B9-1C5C-424E-ABC6-BAE906E18C3F}"/>
              </a:ext>
            </a:extLst>
          </p:cNvPr>
          <p:cNvSpPr>
            <a:spLocks noGrp="1"/>
          </p:cNvSpPr>
          <p:nvPr>
            <p:ph type="subTitle" idx="10"/>
          </p:nvPr>
        </p:nvSpPr>
        <p:spPr>
          <a:xfrm>
            <a:off x="592866" y="526604"/>
            <a:ext cx="10962687" cy="247743"/>
          </a:xfrm>
        </p:spPr>
        <p:txBody>
          <a:bodyPr/>
          <a:lstStyle/>
          <a:p>
            <a:pPr lvl="0"/>
            <a:endParaRPr lang="en-US" dirty="0"/>
          </a:p>
        </p:txBody>
      </p:sp>
      <p:sp>
        <p:nvSpPr>
          <p:cNvPr id="12" name="Title 2">
            <a:extLst>
              <a:ext uri="{FF2B5EF4-FFF2-40B4-BE49-F238E27FC236}">
                <a16:creationId xmlns:a16="http://schemas.microsoft.com/office/drawing/2014/main" id="{2E74BF9B-DE4E-41B7-87AD-11AA88E656A9}"/>
              </a:ext>
            </a:extLst>
          </p:cNvPr>
          <p:cNvSpPr>
            <a:spLocks noGrp="1"/>
          </p:cNvSpPr>
          <p:nvPr>
            <p:ph type="title"/>
          </p:nvPr>
        </p:nvSpPr>
        <p:spPr>
          <a:xfrm>
            <a:off x="579809" y="186248"/>
            <a:ext cx="11001004" cy="381000"/>
          </a:xfrm>
        </p:spPr>
        <p:txBody>
          <a:bodyPr/>
          <a:lstStyle/>
          <a:p>
            <a:pPr lvl="0"/>
            <a:r>
              <a:rPr lang="en-US"/>
              <a:t>Intelligent Remediation</a:t>
            </a:r>
          </a:p>
        </p:txBody>
      </p:sp>
      <p:sp>
        <p:nvSpPr>
          <p:cNvPr id="4" name="Rectangle 3">
            <a:extLst>
              <a:ext uri="{FF2B5EF4-FFF2-40B4-BE49-F238E27FC236}">
                <a16:creationId xmlns:a16="http://schemas.microsoft.com/office/drawing/2014/main" id="{F245D39A-41D8-438A-8D38-73F11807C7E5}"/>
              </a:ext>
            </a:extLst>
          </p:cNvPr>
          <p:cNvSpPr/>
          <p:nvPr/>
        </p:nvSpPr>
        <p:spPr>
          <a:xfrm>
            <a:off x="9200697" y="937721"/>
            <a:ext cx="2945452" cy="447814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AWS, Azure, and GCP monitoring, including capacity management for AWS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vRealize Network Insight integration (including app discovery)</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vRealize Log Insight integration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Service Now integration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Slack integration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Enhancement to management packs – SDDC, Cloud Pod, Container/PKS , </a:t>
            </a:r>
            <a:r>
              <a:rPr lang="en-US" sz="1400" b="1" dirty="0" err="1">
                <a:solidFill>
                  <a:schemeClr val="tx2"/>
                </a:solidFill>
                <a:cs typeface="Arial" pitchFamily="34" charset="0"/>
              </a:rPr>
              <a:t>vRO</a:t>
            </a:r>
            <a:r>
              <a:rPr lang="en-US" sz="1400" b="1" dirty="0">
                <a:solidFill>
                  <a:schemeClr val="tx2"/>
                </a:solidFill>
                <a:cs typeface="Arial" pitchFamily="34" charset="0"/>
              </a:rPr>
              <a:t>, NSX-T, </a:t>
            </a:r>
            <a:r>
              <a:rPr lang="en-US" sz="1400" b="1" dirty="0" err="1">
                <a:solidFill>
                  <a:schemeClr val="tx2"/>
                </a:solidFill>
                <a:cs typeface="Arial" pitchFamily="34" charset="0"/>
              </a:rPr>
              <a:t>VxRail</a:t>
            </a:r>
            <a:r>
              <a:rPr lang="en-US" sz="1400" b="1" dirty="0">
                <a:solidFill>
                  <a:schemeClr val="tx2"/>
                </a:solidFill>
                <a:cs typeface="Arial" pitchFamily="34" charset="0"/>
              </a:rPr>
              <a:t>, SNMP </a:t>
            </a:r>
            <a:r>
              <a:rPr lang="en-US" sz="1400" b="1" dirty="0" err="1">
                <a:solidFill>
                  <a:schemeClr val="tx2"/>
                </a:solidFill>
                <a:cs typeface="Arial" pitchFamily="34" charset="0"/>
              </a:rPr>
              <a:t>etc</a:t>
            </a:r>
            <a:endParaRPr lang="en-US" sz="1400" b="1" dirty="0">
              <a:solidFill>
                <a:schemeClr val="tx2"/>
              </a:solidFill>
              <a:cs typeface="Arial" pitchFamily="34" charset="0"/>
            </a:endParaRP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Enhanced insights via Skyline</a:t>
            </a:r>
          </a:p>
        </p:txBody>
      </p:sp>
    </p:spTree>
    <p:extLst>
      <p:ext uri="{BB962C8B-B14F-4D97-AF65-F5344CB8AC3E}">
        <p14:creationId xmlns:p14="http://schemas.microsoft.com/office/powerpoint/2010/main" val="377458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8B293-82FB-41DF-8472-71BB1EE9B4B8}"/>
              </a:ext>
            </a:extLst>
          </p:cNvPr>
          <p:cNvSpPr>
            <a:spLocks noGrp="1"/>
          </p:cNvSpPr>
          <p:nvPr>
            <p:ph type="title"/>
          </p:nvPr>
        </p:nvSpPr>
        <p:spPr/>
        <p:txBody>
          <a:bodyPr/>
          <a:lstStyle/>
          <a:p>
            <a:pPr lvl="0"/>
            <a:r>
              <a:rPr lang="en-US" dirty="0"/>
              <a:t>Integrated Compliance, Configuration, and Sustainability</a:t>
            </a:r>
          </a:p>
        </p:txBody>
      </p:sp>
      <p:grpSp>
        <p:nvGrpSpPr>
          <p:cNvPr id="2" name="Group 1"/>
          <p:cNvGrpSpPr/>
          <p:nvPr/>
        </p:nvGrpSpPr>
        <p:grpSpPr>
          <a:xfrm>
            <a:off x="551318" y="955934"/>
            <a:ext cx="2833635" cy="2577252"/>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915914" y="3293338"/>
              <a:ext cx="2160238" cy="1436602"/>
            </a:xfrm>
            <a:prstGeom prst="rect">
              <a:avLst/>
            </a:prstGeom>
          </p:spPr>
          <p:txBody>
            <a:bodyPr wrap="square">
              <a:spAutoFit/>
            </a:bodyPr>
            <a:lstStyle/>
            <a:p>
              <a:pPr algn="ctr">
                <a:lnSpc>
                  <a:spcPct val="90000"/>
                </a:lnSpc>
              </a:pPr>
              <a:r>
                <a:rPr lang="en-US" sz="1999" b="1" dirty="0">
                  <a:solidFill>
                    <a:schemeClr val="accent3"/>
                  </a:solidFill>
                </a:rPr>
                <a:t>What is my compliance stature against my org policies? </a:t>
              </a:r>
            </a:p>
          </p:txBody>
        </p:sp>
      </p:grpSp>
      <p:grpSp>
        <p:nvGrpSpPr>
          <p:cNvPr id="56" name="Group 55"/>
          <p:cNvGrpSpPr/>
          <p:nvPr/>
        </p:nvGrpSpPr>
        <p:grpSpPr>
          <a:xfrm>
            <a:off x="2911185" y="3293320"/>
            <a:ext cx="2944670" cy="2895044"/>
            <a:chOff x="3655577" y="2157916"/>
            <a:chExt cx="2001931"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692466" y="2775610"/>
              <a:ext cx="1908683" cy="1208943"/>
            </a:xfrm>
            <a:prstGeom prst="rect">
              <a:avLst/>
            </a:prstGeom>
          </p:spPr>
          <p:txBody>
            <a:bodyPr wrap="square">
              <a:spAutoFit/>
            </a:bodyPr>
            <a:lstStyle/>
            <a:p>
              <a:pPr algn="ctr">
                <a:lnSpc>
                  <a:spcPct val="100000"/>
                </a:lnSpc>
              </a:pPr>
              <a:r>
                <a:rPr lang="en-US" sz="1999" b="1">
                  <a:solidFill>
                    <a:schemeClr val="accent3"/>
                  </a:solidFill>
                </a:rPr>
                <a:t>Will I pass my compliance audit (PCI, HIPPA, DISA, CIS, ISO, FISMA)?</a:t>
              </a:r>
            </a:p>
          </p:txBody>
        </p:sp>
      </p:grpSp>
      <p:grpSp>
        <p:nvGrpSpPr>
          <p:cNvPr id="61" name="Group 60"/>
          <p:cNvGrpSpPr/>
          <p:nvPr/>
        </p:nvGrpSpPr>
        <p:grpSpPr>
          <a:xfrm>
            <a:off x="4782667" y="1020204"/>
            <a:ext cx="2482069"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637" y="1156742"/>
              <a:ext cx="2160238" cy="1323270"/>
            </a:xfrm>
            <a:prstGeom prst="rect">
              <a:avLst/>
            </a:prstGeom>
          </p:spPr>
          <p:txBody>
            <a:bodyPr wrap="square">
              <a:spAutoFit/>
            </a:bodyPr>
            <a:lstStyle/>
            <a:p>
              <a:pPr algn="ctr">
                <a:lnSpc>
                  <a:spcPct val="100000"/>
                </a:lnSpc>
              </a:pPr>
              <a:r>
                <a:rPr lang="en-US" sz="1999" b="1" dirty="0">
                  <a:solidFill>
                    <a:schemeClr val="accent4"/>
                  </a:solidFill>
                </a:rPr>
                <a:t>Am I meeting regulatory compliance needs?</a:t>
              </a:r>
            </a:p>
          </p:txBody>
        </p:sp>
      </p:grpSp>
      <p:grpSp>
        <p:nvGrpSpPr>
          <p:cNvPr id="65" name="Group 64"/>
          <p:cNvGrpSpPr/>
          <p:nvPr/>
        </p:nvGrpSpPr>
        <p:grpSpPr>
          <a:xfrm>
            <a:off x="8430615" y="1324418"/>
            <a:ext cx="2482070" cy="2216915"/>
            <a:chOff x="9366518" y="1036412"/>
            <a:chExt cx="2202126" cy="2217492"/>
          </a:xfrm>
        </p:grpSpPr>
        <p:sp>
          <p:nvSpPr>
            <p:cNvPr id="22" name="Hexagon 21"/>
            <p:cNvSpPr/>
            <p:nvPr/>
          </p:nvSpPr>
          <p:spPr>
            <a:xfrm rot="16200000">
              <a:off x="9389724" y="1013206"/>
              <a:ext cx="2155714"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17963" y="2084353"/>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399474" y="1608161"/>
              <a:ext cx="2160238" cy="707814"/>
            </a:xfrm>
            <a:prstGeom prst="rect">
              <a:avLst/>
            </a:prstGeom>
          </p:spPr>
          <p:txBody>
            <a:bodyPr wrap="square">
              <a:spAutoFit/>
            </a:bodyPr>
            <a:lstStyle/>
            <a:p>
              <a:pPr algn="ctr">
                <a:lnSpc>
                  <a:spcPct val="100000"/>
                </a:lnSpc>
              </a:pPr>
              <a:r>
                <a:rPr lang="en-US" sz="1999" b="1" dirty="0">
                  <a:solidFill>
                    <a:schemeClr val="accent6"/>
                  </a:solidFill>
                </a:rPr>
                <a:t>How can I remediate drift?</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6901956" y="3723808"/>
            <a:ext cx="2808681" cy="2721441"/>
            <a:chOff x="7005864" y="2654364"/>
            <a:chExt cx="2664570" cy="3301239"/>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301896" y="3508680"/>
              <a:ext cx="2160238" cy="1978588"/>
            </a:xfrm>
            <a:prstGeom prst="rect">
              <a:avLst/>
            </a:prstGeom>
          </p:spPr>
          <p:txBody>
            <a:bodyPr wrap="square">
              <a:spAutoFit/>
            </a:bodyPr>
            <a:lstStyle/>
            <a:p>
              <a:pPr algn="ctr">
                <a:lnSpc>
                  <a:spcPct val="100000"/>
                </a:lnSpc>
              </a:pPr>
              <a:r>
                <a:rPr lang="en-US" sz="1999" b="1" dirty="0">
                  <a:solidFill>
                    <a:schemeClr val="accent1"/>
                  </a:solidFill>
                </a:rPr>
                <a:t>where are we in our sustainability journey?</a:t>
              </a:r>
              <a:endParaRPr lang="en-SG" sz="1999" b="1" dirty="0">
                <a:solidFill>
                  <a:schemeClr val="accent1"/>
                </a:solidFill>
              </a:endParaRPr>
            </a:p>
            <a:p>
              <a:pPr algn="ctr">
                <a:lnSpc>
                  <a:spcPct val="100000"/>
                </a:lnSpc>
              </a:pPr>
              <a:endParaRPr lang="en-US" sz="1999" b="1" dirty="0">
                <a:solidFill>
                  <a:schemeClr val="accent1"/>
                </a:solidFill>
              </a:endParaRPr>
            </a:p>
          </p:txBody>
        </p:sp>
      </p:grpSp>
    </p:spTree>
    <p:extLst>
      <p:ext uri="{BB962C8B-B14F-4D97-AF65-F5344CB8AC3E}">
        <p14:creationId xmlns:p14="http://schemas.microsoft.com/office/powerpoint/2010/main" val="23432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900" decel="100000" fill="hold"/>
                                        <p:tgtEl>
                                          <p:spTgt spid="6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900" decel="100000" fill="hold"/>
                                        <p:tgtEl>
                                          <p:spTgt spid="3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4A352984-9FFC-4FC3-B071-585884A8787A}"/>
              </a:ext>
            </a:extLst>
          </p:cNvPr>
          <p:cNvPicPr>
            <a:picLocks noChangeAspect="1"/>
          </p:cNvPicPr>
          <p:nvPr/>
        </p:nvPicPr>
        <p:blipFill rotWithShape="1">
          <a:blip r:embed="rId3"/>
          <a:srcRect b="11038"/>
          <a:stretch/>
        </p:blipFill>
        <p:spPr>
          <a:xfrm>
            <a:off x="914400" y="914400"/>
            <a:ext cx="10271502" cy="5287107"/>
          </a:xfrm>
          <a:prstGeom prst="rect">
            <a:avLst/>
          </a:prstGeom>
          <a:ln w="3175">
            <a:solidFill>
              <a:schemeClr val="tx1"/>
            </a:solidFill>
          </a:ln>
        </p:spPr>
      </p:pic>
      <p:pic>
        <p:nvPicPr>
          <p:cNvPr id="4" name="Picture 3">
            <a:extLst>
              <a:ext uri="{FF2B5EF4-FFF2-40B4-BE49-F238E27FC236}">
                <a16:creationId xmlns:a16="http://schemas.microsoft.com/office/drawing/2014/main" id="{7915CEAF-7261-CD6B-7E33-6D651F8E05F4}"/>
              </a:ext>
            </a:extLst>
          </p:cNvPr>
          <p:cNvPicPr>
            <a:picLocks noChangeAspect="1"/>
          </p:cNvPicPr>
          <p:nvPr/>
        </p:nvPicPr>
        <p:blipFill>
          <a:blip r:embed="rId4"/>
          <a:stretch>
            <a:fillRect/>
          </a:stretch>
        </p:blipFill>
        <p:spPr>
          <a:xfrm>
            <a:off x="8924201" y="1323240"/>
            <a:ext cx="2536698" cy="4878266"/>
          </a:xfrm>
          <a:prstGeom prst="rect">
            <a:avLst/>
          </a:prstGeom>
        </p:spPr>
      </p:pic>
      <p:sp>
        <p:nvSpPr>
          <p:cNvPr id="2" name="Rectangle 1">
            <a:extLst>
              <a:ext uri="{FF2B5EF4-FFF2-40B4-BE49-F238E27FC236}">
                <a16:creationId xmlns:a16="http://schemas.microsoft.com/office/drawing/2014/main" id="{523992C3-3B8E-4D1C-9787-DFD0F1D36F35}"/>
              </a:ext>
            </a:extLst>
          </p:cNvPr>
          <p:cNvSpPr/>
          <p:nvPr/>
        </p:nvSpPr>
        <p:spPr>
          <a:xfrm>
            <a:off x="914400" y="914400"/>
            <a:ext cx="8009801" cy="5287106"/>
          </a:xfrm>
          <a:prstGeom prst="rect">
            <a:avLst/>
          </a:prstGeom>
          <a:gradFill flip="none" rotWithShape="1">
            <a:gsLst>
              <a:gs pos="0">
                <a:schemeClr val="tx1">
                  <a:lumMod val="20000"/>
                  <a:lumOff val="80000"/>
                  <a:shade val="30000"/>
                  <a:satMod val="115000"/>
                  <a:alpha val="39000"/>
                </a:schemeClr>
              </a:gs>
              <a:gs pos="50000">
                <a:schemeClr val="tx1">
                  <a:lumMod val="20000"/>
                  <a:lumOff val="80000"/>
                  <a:shade val="67500"/>
                  <a:satMod val="115000"/>
                </a:schemeClr>
              </a:gs>
              <a:gs pos="100000">
                <a:schemeClr val="tx1">
                  <a:lumMod val="20000"/>
                  <a:lumOff val="80000"/>
                  <a:shade val="100000"/>
                  <a:satMod val="115000"/>
                  <a:alpha val="57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CA31D885-B418-466A-8A30-C849ACE99C6C}"/>
              </a:ext>
            </a:extLst>
          </p:cNvPr>
          <p:cNvSpPr/>
          <p:nvPr/>
        </p:nvSpPr>
        <p:spPr>
          <a:xfrm>
            <a:off x="4806890" y="1418725"/>
            <a:ext cx="3986127" cy="407034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Simplified Compliance Workflows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Regulatory and SDDC compliance content</a:t>
            </a:r>
            <a:br>
              <a:rPr lang="en-US" sz="1400" b="1" dirty="0">
                <a:solidFill>
                  <a:schemeClr val="tx2"/>
                </a:solidFill>
                <a:cs typeface="Arial" pitchFamily="34" charset="0"/>
              </a:rPr>
            </a:br>
            <a:r>
              <a:rPr lang="en-US" sz="1400" b="1" dirty="0">
                <a:solidFill>
                  <a:schemeClr val="tx2"/>
                </a:solidFill>
                <a:cs typeface="Arial" pitchFamily="34" charset="0"/>
              </a:rPr>
              <a:t>(vSphere, NSX-T, </a:t>
            </a:r>
            <a:r>
              <a:rPr lang="en-US" sz="1400" b="1" dirty="0" err="1">
                <a:solidFill>
                  <a:schemeClr val="tx2"/>
                </a:solidFill>
                <a:cs typeface="Arial" pitchFamily="34" charset="0"/>
              </a:rPr>
              <a:t>vSAN</a:t>
            </a:r>
            <a:r>
              <a:rPr lang="en-US" sz="1400" b="1" dirty="0">
                <a:solidFill>
                  <a:schemeClr val="tx2"/>
                </a:solidFill>
                <a:cs typeface="Arial" pitchFamily="34" charset="0"/>
              </a:rPr>
              <a:t>)</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Monitor compliance for VMs in VMware Cloud on AWS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Ability to create </a:t>
            </a:r>
            <a:r>
              <a:rPr lang="en-US" sz="1400" b="1" u="sng" dirty="0">
                <a:solidFill>
                  <a:schemeClr val="tx2"/>
                </a:solidFill>
                <a:cs typeface="Arial" pitchFamily="34" charset="0"/>
              </a:rPr>
              <a:t>Custom</a:t>
            </a:r>
            <a:r>
              <a:rPr lang="en-US" sz="1400" b="1" dirty="0">
                <a:solidFill>
                  <a:schemeClr val="tx2"/>
                </a:solidFill>
                <a:cs typeface="Arial" pitchFamily="34" charset="0"/>
              </a:rPr>
              <a:t> Compliance standards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Automated configuration management with OOTB workflows and </a:t>
            </a:r>
            <a:r>
              <a:rPr lang="en-US" sz="1400" b="1" dirty="0" err="1">
                <a:solidFill>
                  <a:schemeClr val="tx2"/>
                </a:solidFill>
                <a:cs typeface="Arial" pitchFamily="34" charset="0"/>
              </a:rPr>
              <a:t>vRO</a:t>
            </a:r>
            <a:r>
              <a:rPr lang="en-US" sz="1400" b="1" dirty="0">
                <a:solidFill>
                  <a:schemeClr val="tx2"/>
                </a:solidFill>
                <a:cs typeface="Arial" pitchFamily="34" charset="0"/>
              </a:rPr>
              <a:t> integration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View power consumption and carbon footprint, track decarbonization journey with VMWare Green Score and receive actionable recommendations for further optimization</a:t>
            </a:r>
          </a:p>
        </p:txBody>
      </p:sp>
      <p:sp>
        <p:nvSpPr>
          <p:cNvPr id="9" name="Subtitle 5">
            <a:extLst>
              <a:ext uri="{FF2B5EF4-FFF2-40B4-BE49-F238E27FC236}">
                <a16:creationId xmlns:a16="http://schemas.microsoft.com/office/drawing/2014/main" id="{A93BCF2E-ED13-4455-968D-B9B14B5FCDAC}"/>
              </a:ext>
            </a:extLst>
          </p:cNvPr>
          <p:cNvSpPr>
            <a:spLocks noGrp="1"/>
          </p:cNvSpPr>
          <p:nvPr>
            <p:ph type="subTitle" idx="10"/>
          </p:nvPr>
        </p:nvSpPr>
        <p:spPr>
          <a:xfrm>
            <a:off x="592866" y="526604"/>
            <a:ext cx="10962687" cy="247743"/>
          </a:xfrm>
        </p:spPr>
        <p:txBody>
          <a:bodyPr/>
          <a:lstStyle/>
          <a:p>
            <a:pPr lvl="0"/>
            <a:endParaRPr lang="en-US"/>
          </a:p>
        </p:txBody>
      </p:sp>
      <p:sp>
        <p:nvSpPr>
          <p:cNvPr id="10" name="Title 2">
            <a:extLst>
              <a:ext uri="{FF2B5EF4-FFF2-40B4-BE49-F238E27FC236}">
                <a16:creationId xmlns:a16="http://schemas.microsoft.com/office/drawing/2014/main" id="{9EFF1279-5096-4E17-9185-4E621771AEFB}"/>
              </a:ext>
            </a:extLst>
          </p:cNvPr>
          <p:cNvSpPr>
            <a:spLocks noGrp="1"/>
          </p:cNvSpPr>
          <p:nvPr>
            <p:ph type="title"/>
          </p:nvPr>
        </p:nvSpPr>
        <p:spPr>
          <a:xfrm>
            <a:off x="579809" y="186248"/>
            <a:ext cx="11001004" cy="381000"/>
          </a:xfrm>
        </p:spPr>
        <p:txBody>
          <a:bodyPr/>
          <a:lstStyle/>
          <a:p>
            <a:pPr lvl="0"/>
            <a:r>
              <a:rPr lang="en-US"/>
              <a:t>Integrated Compliance &amp; Configuration</a:t>
            </a:r>
          </a:p>
        </p:txBody>
      </p:sp>
    </p:spTree>
    <p:extLst>
      <p:ext uri="{BB962C8B-B14F-4D97-AF65-F5344CB8AC3E}">
        <p14:creationId xmlns:p14="http://schemas.microsoft.com/office/powerpoint/2010/main" val="5793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4A352984-9FFC-4FC3-B071-585884A8787A}"/>
              </a:ext>
            </a:extLst>
          </p:cNvPr>
          <p:cNvPicPr>
            <a:picLocks noChangeAspect="1"/>
          </p:cNvPicPr>
          <p:nvPr/>
        </p:nvPicPr>
        <p:blipFill rotWithShape="1">
          <a:blip r:embed="rId3"/>
          <a:srcRect b="11038"/>
          <a:stretch/>
        </p:blipFill>
        <p:spPr>
          <a:xfrm>
            <a:off x="914400" y="914400"/>
            <a:ext cx="10271502" cy="5287107"/>
          </a:xfrm>
          <a:prstGeom prst="rect">
            <a:avLst/>
          </a:prstGeom>
          <a:ln w="3175">
            <a:solidFill>
              <a:schemeClr val="tx1"/>
            </a:solidFill>
          </a:ln>
        </p:spPr>
      </p:pic>
      <p:pic>
        <p:nvPicPr>
          <p:cNvPr id="4" name="Picture 3">
            <a:extLst>
              <a:ext uri="{FF2B5EF4-FFF2-40B4-BE49-F238E27FC236}">
                <a16:creationId xmlns:a16="http://schemas.microsoft.com/office/drawing/2014/main" id="{7915CEAF-7261-CD6B-7E33-6D651F8E05F4}"/>
              </a:ext>
            </a:extLst>
          </p:cNvPr>
          <p:cNvPicPr>
            <a:picLocks noChangeAspect="1"/>
          </p:cNvPicPr>
          <p:nvPr/>
        </p:nvPicPr>
        <p:blipFill>
          <a:blip r:embed="rId4"/>
          <a:stretch>
            <a:fillRect/>
          </a:stretch>
        </p:blipFill>
        <p:spPr>
          <a:xfrm>
            <a:off x="8924201" y="1323240"/>
            <a:ext cx="2536698" cy="4878266"/>
          </a:xfrm>
          <a:prstGeom prst="rect">
            <a:avLst/>
          </a:prstGeom>
        </p:spPr>
      </p:pic>
      <p:sp>
        <p:nvSpPr>
          <p:cNvPr id="2" name="Rectangle 1">
            <a:extLst>
              <a:ext uri="{FF2B5EF4-FFF2-40B4-BE49-F238E27FC236}">
                <a16:creationId xmlns:a16="http://schemas.microsoft.com/office/drawing/2014/main" id="{523992C3-3B8E-4D1C-9787-DFD0F1D36F35}"/>
              </a:ext>
            </a:extLst>
          </p:cNvPr>
          <p:cNvSpPr/>
          <p:nvPr/>
        </p:nvSpPr>
        <p:spPr>
          <a:xfrm>
            <a:off x="914400" y="914400"/>
            <a:ext cx="8009801" cy="5287106"/>
          </a:xfrm>
          <a:prstGeom prst="rect">
            <a:avLst/>
          </a:prstGeom>
          <a:gradFill flip="none" rotWithShape="1">
            <a:gsLst>
              <a:gs pos="0">
                <a:schemeClr val="tx1">
                  <a:lumMod val="20000"/>
                  <a:lumOff val="80000"/>
                  <a:shade val="30000"/>
                  <a:satMod val="115000"/>
                  <a:alpha val="39000"/>
                </a:schemeClr>
              </a:gs>
              <a:gs pos="50000">
                <a:schemeClr val="tx1">
                  <a:lumMod val="20000"/>
                  <a:lumOff val="80000"/>
                  <a:shade val="67500"/>
                  <a:satMod val="115000"/>
                </a:schemeClr>
              </a:gs>
              <a:gs pos="100000">
                <a:schemeClr val="tx1">
                  <a:lumMod val="20000"/>
                  <a:lumOff val="80000"/>
                  <a:shade val="100000"/>
                  <a:satMod val="115000"/>
                  <a:alpha val="57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CA31D885-B418-466A-8A30-C849ACE99C6C}"/>
              </a:ext>
            </a:extLst>
          </p:cNvPr>
          <p:cNvSpPr/>
          <p:nvPr/>
        </p:nvSpPr>
        <p:spPr>
          <a:xfrm>
            <a:off x="4806890" y="1418725"/>
            <a:ext cx="3986127" cy="407034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Simplified Compliance Workflows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Regulatory and SDDC compliance content</a:t>
            </a:r>
            <a:br>
              <a:rPr lang="en-US" sz="1400" b="1" dirty="0">
                <a:solidFill>
                  <a:schemeClr val="tx2"/>
                </a:solidFill>
                <a:cs typeface="Arial" pitchFamily="34" charset="0"/>
              </a:rPr>
            </a:br>
            <a:r>
              <a:rPr lang="en-US" sz="1400" b="1" dirty="0">
                <a:solidFill>
                  <a:schemeClr val="tx2"/>
                </a:solidFill>
                <a:cs typeface="Arial" pitchFamily="34" charset="0"/>
              </a:rPr>
              <a:t>(vSphere, NSX-T, </a:t>
            </a:r>
            <a:r>
              <a:rPr lang="en-US" sz="1400" b="1" dirty="0" err="1">
                <a:solidFill>
                  <a:schemeClr val="tx2"/>
                </a:solidFill>
                <a:cs typeface="Arial" pitchFamily="34" charset="0"/>
              </a:rPr>
              <a:t>vSAN</a:t>
            </a:r>
            <a:r>
              <a:rPr lang="en-US" sz="1400" b="1" dirty="0">
                <a:solidFill>
                  <a:schemeClr val="tx2"/>
                </a:solidFill>
                <a:cs typeface="Arial" pitchFamily="34" charset="0"/>
              </a:rPr>
              <a:t>)</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Monitor compliance for VMs in VMware Cloud on AWS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Ability to create </a:t>
            </a:r>
            <a:r>
              <a:rPr lang="en-US" sz="1400" b="1" u="sng" dirty="0">
                <a:solidFill>
                  <a:schemeClr val="tx2"/>
                </a:solidFill>
                <a:cs typeface="Arial" pitchFamily="34" charset="0"/>
              </a:rPr>
              <a:t>Custom</a:t>
            </a:r>
            <a:r>
              <a:rPr lang="en-US" sz="1400" b="1" dirty="0">
                <a:solidFill>
                  <a:schemeClr val="tx2"/>
                </a:solidFill>
                <a:cs typeface="Arial" pitchFamily="34" charset="0"/>
              </a:rPr>
              <a:t> Compliance standards</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Automated configuration management with OOTB workflows and </a:t>
            </a:r>
            <a:r>
              <a:rPr lang="en-US" sz="1400" b="1" dirty="0" err="1">
                <a:solidFill>
                  <a:schemeClr val="tx2"/>
                </a:solidFill>
                <a:cs typeface="Arial" pitchFamily="34" charset="0"/>
              </a:rPr>
              <a:t>vRO</a:t>
            </a:r>
            <a:r>
              <a:rPr lang="en-US" sz="1400" b="1" dirty="0">
                <a:solidFill>
                  <a:schemeClr val="tx2"/>
                </a:solidFill>
                <a:cs typeface="Arial" pitchFamily="34" charset="0"/>
              </a:rPr>
              <a:t> integration</a:t>
            </a:r>
          </a:p>
          <a:p>
            <a:pPr marL="216000" indent="-216000" fontAlgn="base">
              <a:spcBef>
                <a:spcPts val="1200"/>
              </a:spcBef>
              <a:spcAft>
                <a:spcPts val="300"/>
              </a:spcAft>
              <a:buClr>
                <a:schemeClr val="tx2"/>
              </a:buClr>
              <a:buSzPct val="90000"/>
              <a:buFont typeface="Wingdings" panose="05000000000000000000" pitchFamily="2" charset="2"/>
              <a:buChar char="q"/>
            </a:pPr>
            <a:r>
              <a:rPr lang="en-US" sz="1400" b="1" dirty="0">
                <a:solidFill>
                  <a:schemeClr val="tx2"/>
                </a:solidFill>
                <a:cs typeface="Arial" pitchFamily="34" charset="0"/>
              </a:rPr>
              <a:t>View power consumption and carbon footprint, track decarbonization journey with VMWare Green Score and receive actionable recommendations for further optimization</a:t>
            </a:r>
          </a:p>
        </p:txBody>
      </p:sp>
      <p:sp>
        <p:nvSpPr>
          <p:cNvPr id="9" name="Subtitle 5">
            <a:extLst>
              <a:ext uri="{FF2B5EF4-FFF2-40B4-BE49-F238E27FC236}">
                <a16:creationId xmlns:a16="http://schemas.microsoft.com/office/drawing/2014/main" id="{A93BCF2E-ED13-4455-968D-B9B14B5FCDAC}"/>
              </a:ext>
            </a:extLst>
          </p:cNvPr>
          <p:cNvSpPr>
            <a:spLocks noGrp="1"/>
          </p:cNvSpPr>
          <p:nvPr>
            <p:ph type="subTitle" idx="10"/>
          </p:nvPr>
        </p:nvSpPr>
        <p:spPr>
          <a:xfrm>
            <a:off x="592866" y="526604"/>
            <a:ext cx="10962687" cy="247743"/>
          </a:xfrm>
        </p:spPr>
        <p:txBody>
          <a:bodyPr/>
          <a:lstStyle/>
          <a:p>
            <a:pPr lvl="0"/>
            <a:r>
              <a:rPr lang="en-US" dirty="0" err="1"/>
              <a:t>Vmware</a:t>
            </a:r>
            <a:r>
              <a:rPr lang="en-US" dirty="0"/>
              <a:t> Green Score</a:t>
            </a:r>
          </a:p>
        </p:txBody>
      </p:sp>
      <p:sp>
        <p:nvSpPr>
          <p:cNvPr id="10" name="Title 2">
            <a:extLst>
              <a:ext uri="{FF2B5EF4-FFF2-40B4-BE49-F238E27FC236}">
                <a16:creationId xmlns:a16="http://schemas.microsoft.com/office/drawing/2014/main" id="{9EFF1279-5096-4E17-9185-4E621771AEFB}"/>
              </a:ext>
            </a:extLst>
          </p:cNvPr>
          <p:cNvSpPr>
            <a:spLocks noGrp="1"/>
          </p:cNvSpPr>
          <p:nvPr>
            <p:ph type="title"/>
          </p:nvPr>
        </p:nvSpPr>
        <p:spPr>
          <a:xfrm>
            <a:off x="579809" y="186248"/>
            <a:ext cx="11001004" cy="381000"/>
          </a:xfrm>
        </p:spPr>
        <p:txBody>
          <a:bodyPr/>
          <a:lstStyle/>
          <a:p>
            <a:pPr lvl="0"/>
            <a:r>
              <a:rPr lang="en-US" dirty="0"/>
              <a:t>SUSTAINABILITY</a:t>
            </a:r>
          </a:p>
        </p:txBody>
      </p:sp>
      <p:grpSp>
        <p:nvGrpSpPr>
          <p:cNvPr id="12" name="Group 11">
            <a:extLst>
              <a:ext uri="{FF2B5EF4-FFF2-40B4-BE49-F238E27FC236}">
                <a16:creationId xmlns:a16="http://schemas.microsoft.com/office/drawing/2014/main" id="{971C475E-4DE8-787F-D6A7-B7A2850773E1}"/>
              </a:ext>
            </a:extLst>
          </p:cNvPr>
          <p:cNvGrpSpPr/>
          <p:nvPr/>
        </p:nvGrpSpPr>
        <p:grpSpPr>
          <a:xfrm>
            <a:off x="351702" y="1338400"/>
            <a:ext cx="11485419" cy="4708597"/>
            <a:chOff x="307441" y="1368930"/>
            <a:chExt cx="11485419" cy="4708597"/>
          </a:xfrm>
        </p:grpSpPr>
        <p:pic>
          <p:nvPicPr>
            <p:cNvPr id="8" name="Picture 7">
              <a:extLst>
                <a:ext uri="{FF2B5EF4-FFF2-40B4-BE49-F238E27FC236}">
                  <a16:creationId xmlns:a16="http://schemas.microsoft.com/office/drawing/2014/main" id="{7E3856C8-2791-0E63-72FF-E0D0F53B3F97}"/>
                </a:ext>
              </a:extLst>
            </p:cNvPr>
            <p:cNvPicPr>
              <a:picLocks noChangeAspect="1"/>
            </p:cNvPicPr>
            <p:nvPr/>
          </p:nvPicPr>
          <p:blipFill>
            <a:blip r:embed="rId5"/>
            <a:stretch>
              <a:fillRect/>
            </a:stretch>
          </p:blipFill>
          <p:spPr>
            <a:xfrm>
              <a:off x="307441" y="1368930"/>
              <a:ext cx="11485419" cy="26879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Oval 10">
              <a:extLst>
                <a:ext uri="{FF2B5EF4-FFF2-40B4-BE49-F238E27FC236}">
                  <a16:creationId xmlns:a16="http://schemas.microsoft.com/office/drawing/2014/main" id="{5E0ED40A-3CE7-566E-E601-3968F4DC21B2}"/>
                </a:ext>
              </a:extLst>
            </p:cNvPr>
            <p:cNvSpPr/>
            <p:nvPr/>
          </p:nvSpPr>
          <p:spPr>
            <a:xfrm>
              <a:off x="8924201" y="4605731"/>
              <a:ext cx="2656612" cy="1471796"/>
            </a:xfrm>
            <a:prstGeom prst="ellipse">
              <a:avLst/>
            </a:prstGeom>
            <a:noFill/>
            <a:ln w="117475">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grpSp>
      <p:pic>
        <p:nvPicPr>
          <p:cNvPr id="1026" name="Picture 2">
            <a:extLst>
              <a:ext uri="{FF2B5EF4-FFF2-40B4-BE49-F238E27FC236}">
                <a16:creationId xmlns:a16="http://schemas.microsoft.com/office/drawing/2014/main" id="{392D86C4-FB52-A428-BE23-5CB26DE7D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48" y="3698703"/>
            <a:ext cx="3605125" cy="943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E6A89D-712C-444A-4026-865CDC180C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403" y="4521368"/>
            <a:ext cx="3499155" cy="859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1EA47B5-3A4D-0FE4-932C-92BD96F76F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421" y="5373883"/>
            <a:ext cx="3452294" cy="8893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D444502-704E-92F8-D920-53D62A5DC3E9}"/>
              </a:ext>
            </a:extLst>
          </p:cNvPr>
          <p:cNvSpPr txBox="1"/>
          <p:nvPr/>
        </p:nvSpPr>
        <p:spPr>
          <a:xfrm>
            <a:off x="3379244" y="6236524"/>
            <a:ext cx="8734425" cy="276999"/>
          </a:xfrm>
          <a:prstGeom prst="rect">
            <a:avLst/>
          </a:prstGeom>
          <a:solidFill>
            <a:schemeClr val="bg1"/>
          </a:solidFill>
        </p:spPr>
        <p:txBody>
          <a:bodyPr wrap="square">
            <a:spAutoFit/>
          </a:bodyPr>
          <a:lstStyle/>
          <a:p>
            <a:r>
              <a:rPr lang="nb-NO" sz="1200" dirty="0">
                <a:hlinkClick r:id="rId9"/>
              </a:rPr>
              <a:t>https://www.epa.gov/energy/greenhouse-gases-equivalencies-calculator-calculations-and-references#smartphones</a:t>
            </a:r>
            <a:r>
              <a:rPr lang="nb-NO" sz="1200" dirty="0"/>
              <a:t> </a:t>
            </a:r>
          </a:p>
        </p:txBody>
      </p:sp>
      <p:sp>
        <p:nvSpPr>
          <p:cNvPr id="6" name="TextBox 5">
            <a:extLst>
              <a:ext uri="{FF2B5EF4-FFF2-40B4-BE49-F238E27FC236}">
                <a16:creationId xmlns:a16="http://schemas.microsoft.com/office/drawing/2014/main" id="{B8918D29-4DC4-C377-5671-4924A52A0179}"/>
              </a:ext>
            </a:extLst>
          </p:cNvPr>
          <p:cNvSpPr txBox="1"/>
          <p:nvPr/>
        </p:nvSpPr>
        <p:spPr>
          <a:xfrm>
            <a:off x="2019115" y="6510987"/>
            <a:ext cx="10094554" cy="276999"/>
          </a:xfrm>
          <a:prstGeom prst="rect">
            <a:avLst/>
          </a:prstGeom>
          <a:solidFill>
            <a:schemeClr val="bg1"/>
          </a:solidFill>
        </p:spPr>
        <p:txBody>
          <a:bodyPr wrap="square">
            <a:spAutoFit/>
          </a:bodyPr>
          <a:lstStyle>
            <a:defPPr>
              <a:defRPr lang="en-US"/>
            </a:defPPr>
            <a:lvl1pPr>
              <a:defRPr sz="1200"/>
            </a:lvl1pPr>
          </a:lstStyle>
          <a:p>
            <a:r>
              <a:rPr lang="nb-NO" dirty="0">
                <a:hlinkClick r:id="rId10"/>
              </a:rPr>
              <a:t>https://blogs.vmware.com/management/2022/11/vmware-green-score-in-aria-operations-formerly-vrealize-operations.html</a:t>
            </a:r>
            <a:r>
              <a:rPr lang="nb-NO" dirty="0"/>
              <a:t> </a:t>
            </a:r>
          </a:p>
        </p:txBody>
      </p:sp>
    </p:spTree>
    <p:extLst>
      <p:ext uri="{BB962C8B-B14F-4D97-AF65-F5344CB8AC3E}">
        <p14:creationId xmlns:p14="http://schemas.microsoft.com/office/powerpoint/2010/main" val="231344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31C682F-1B7D-C644-A53A-43CC248C0624}"/>
              </a:ext>
            </a:extLst>
          </p:cNvPr>
          <p:cNvSpPr>
            <a:spLocks noGrp="1"/>
          </p:cNvSpPr>
          <p:nvPr>
            <p:ph type="subTitle" idx="10"/>
          </p:nvPr>
        </p:nvSpPr>
        <p:spPr/>
        <p:txBody>
          <a:bodyPr/>
          <a:lstStyle/>
          <a:p>
            <a:r>
              <a:rPr lang="en-US" sz="1949"/>
              <a:t>Attain data depth &amp; context in a single view, with relationship-aware monitoring integrations</a:t>
            </a:r>
          </a:p>
        </p:txBody>
      </p:sp>
      <p:sp>
        <p:nvSpPr>
          <p:cNvPr id="4" name="Title 3">
            <a:extLst>
              <a:ext uri="{FF2B5EF4-FFF2-40B4-BE49-F238E27FC236}">
                <a16:creationId xmlns:a16="http://schemas.microsoft.com/office/drawing/2014/main" id="{D32005A6-86E6-D84C-A57B-B81286A66323}"/>
              </a:ext>
            </a:extLst>
          </p:cNvPr>
          <p:cNvSpPr>
            <a:spLocks noGrp="1"/>
          </p:cNvSpPr>
          <p:nvPr>
            <p:ph type="title"/>
          </p:nvPr>
        </p:nvSpPr>
        <p:spPr/>
        <p:txBody>
          <a:bodyPr/>
          <a:lstStyle/>
          <a:p>
            <a:r>
              <a:rPr lang="en-US"/>
              <a:t>vRealize True Visibility Suite</a:t>
            </a:r>
          </a:p>
        </p:txBody>
      </p:sp>
      <p:sp>
        <p:nvSpPr>
          <p:cNvPr id="91" name="Rectangle 90">
            <a:extLst>
              <a:ext uri="{FF2B5EF4-FFF2-40B4-BE49-F238E27FC236}">
                <a16:creationId xmlns:a16="http://schemas.microsoft.com/office/drawing/2014/main" id="{4164E15C-116E-8449-A999-BF7EAE93F73E}"/>
              </a:ext>
            </a:extLst>
          </p:cNvPr>
          <p:cNvSpPr/>
          <p:nvPr/>
        </p:nvSpPr>
        <p:spPr>
          <a:xfrm>
            <a:off x="590173" y="3593259"/>
            <a:ext cx="2095768" cy="600008"/>
          </a:xfrm>
          <a:prstGeom prst="rect">
            <a:avLst/>
          </a:prstGeom>
        </p:spPr>
        <p:txBody>
          <a:bodyPr wrap="square" anchor="t">
            <a:spAutoFit/>
          </a:bodyPr>
          <a:lstStyle/>
          <a:p>
            <a:pPr algn="ctr"/>
            <a:r>
              <a:rPr lang="en-US" sz="1100" b="1" spc="300">
                <a:solidFill>
                  <a:srgbClr val="00B0F0"/>
                </a:solidFill>
                <a:ea typeface="+mn-lt"/>
                <a:cs typeface="+mn-lt"/>
              </a:rPr>
              <a:t>End-to-end visibility</a:t>
            </a:r>
            <a:endParaRPr lang="en-US" sz="1798">
              <a:solidFill>
                <a:srgbClr val="00B0F0"/>
              </a:solidFill>
            </a:endParaRPr>
          </a:p>
          <a:p>
            <a:pPr algn="ctr">
              <a:spcAft>
                <a:spcPts val="600"/>
              </a:spcAft>
            </a:pPr>
            <a:endParaRPr lang="en-US" sz="1100" b="1" spc="300">
              <a:solidFill>
                <a:schemeClr val="accent1"/>
              </a:solidFill>
            </a:endParaRPr>
          </a:p>
        </p:txBody>
      </p:sp>
      <p:sp>
        <p:nvSpPr>
          <p:cNvPr id="92" name="Rectangle 91">
            <a:extLst>
              <a:ext uri="{FF2B5EF4-FFF2-40B4-BE49-F238E27FC236}">
                <a16:creationId xmlns:a16="http://schemas.microsoft.com/office/drawing/2014/main" id="{16D99712-E1F9-1742-8314-B6B56C7C9343}"/>
              </a:ext>
            </a:extLst>
          </p:cNvPr>
          <p:cNvSpPr/>
          <p:nvPr/>
        </p:nvSpPr>
        <p:spPr>
          <a:xfrm>
            <a:off x="9741913" y="1636149"/>
            <a:ext cx="2284215" cy="600008"/>
          </a:xfrm>
          <a:prstGeom prst="rect">
            <a:avLst/>
          </a:prstGeom>
        </p:spPr>
        <p:txBody>
          <a:bodyPr wrap="square" anchor="t">
            <a:spAutoFit/>
          </a:bodyPr>
          <a:lstStyle/>
          <a:p>
            <a:pPr algn="ctr"/>
            <a:r>
              <a:rPr lang="en-US" sz="1100" b="1" spc="300">
                <a:solidFill>
                  <a:srgbClr val="00B0F0"/>
                </a:solidFill>
                <a:ea typeface="+mn-lt"/>
                <a:cs typeface="+mn-lt"/>
              </a:rPr>
              <a:t>Collaborative Management</a:t>
            </a:r>
            <a:endParaRPr lang="en-US" sz="1798">
              <a:solidFill>
                <a:srgbClr val="00B0F0"/>
              </a:solidFill>
            </a:endParaRPr>
          </a:p>
          <a:p>
            <a:pPr algn="ctr">
              <a:spcAft>
                <a:spcPts val="600"/>
              </a:spcAft>
            </a:pPr>
            <a:endParaRPr lang="en-US" sz="1100" b="1" spc="300">
              <a:solidFill>
                <a:schemeClr val="accent1"/>
              </a:solidFill>
            </a:endParaRPr>
          </a:p>
        </p:txBody>
      </p:sp>
      <p:cxnSp>
        <p:nvCxnSpPr>
          <p:cNvPr id="95" name="Straight Connector 94">
            <a:extLst>
              <a:ext uri="{FF2B5EF4-FFF2-40B4-BE49-F238E27FC236}">
                <a16:creationId xmlns:a16="http://schemas.microsoft.com/office/drawing/2014/main" id="{12CC611E-DEB6-4642-AEF0-A7E7F2D07EFE}"/>
              </a:ext>
            </a:extLst>
          </p:cNvPr>
          <p:cNvCxnSpPr>
            <a:cxnSpLocks/>
          </p:cNvCxnSpPr>
          <p:nvPr/>
        </p:nvCxnSpPr>
        <p:spPr bwMode="gray">
          <a:xfrm>
            <a:off x="590173" y="4071385"/>
            <a:ext cx="2010108"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A991BC6-8C2C-FB45-B9BE-6184375FAFA3}"/>
              </a:ext>
            </a:extLst>
          </p:cNvPr>
          <p:cNvSpPr txBox="1"/>
          <p:nvPr/>
        </p:nvSpPr>
        <p:spPr>
          <a:xfrm>
            <a:off x="443974" y="4144096"/>
            <a:ext cx="2284215" cy="913191"/>
          </a:xfrm>
          <a:prstGeom prst="rect">
            <a:avLst/>
          </a:prstGeom>
        </p:spPr>
        <p:txBody>
          <a:bodyPr wrap="square" lIns="0" tIns="0" rIns="0" bIns="0" rtlCol="0" anchor="t">
            <a:noAutofit/>
          </a:bodyPr>
          <a:lstStyle/>
          <a:p>
            <a:pPr algn="ctr"/>
            <a:r>
              <a:rPr lang="en-US" sz="1050">
                <a:ea typeface="+mn-lt"/>
                <a:cs typeface="+mn-lt"/>
              </a:rPr>
              <a:t>Provide value through a unified view, integrating data from your datacenter infrastructure and applications to create a cohesive monitoring strategy.</a:t>
            </a:r>
          </a:p>
        </p:txBody>
      </p:sp>
      <p:sp>
        <p:nvSpPr>
          <p:cNvPr id="50" name="TextBox 49">
            <a:extLst>
              <a:ext uri="{FF2B5EF4-FFF2-40B4-BE49-F238E27FC236}">
                <a16:creationId xmlns:a16="http://schemas.microsoft.com/office/drawing/2014/main" id="{33C9AF62-5669-6846-9691-9215F756CF14}"/>
              </a:ext>
            </a:extLst>
          </p:cNvPr>
          <p:cNvSpPr txBox="1"/>
          <p:nvPr/>
        </p:nvSpPr>
        <p:spPr>
          <a:xfrm>
            <a:off x="10014206" y="4488317"/>
            <a:ext cx="2010109" cy="1039815"/>
          </a:xfrm>
          <a:prstGeom prst="rect">
            <a:avLst/>
          </a:prstGeom>
        </p:spPr>
        <p:txBody>
          <a:bodyPr wrap="square" lIns="0" tIns="0" rIns="0" bIns="0" rtlCol="0" anchor="t">
            <a:noAutofit/>
          </a:bodyPr>
          <a:lstStyle/>
          <a:p>
            <a:pPr algn="ctr"/>
            <a:r>
              <a:rPr lang="en-US" sz="1050">
                <a:ea typeface="+mn-lt"/>
                <a:cs typeface="+mn-lt"/>
              </a:rPr>
              <a:t>Quickly assess the state-of-affairs and gain a deeper understanding of how one piece of the stack might be affecting another.</a:t>
            </a:r>
            <a:endParaRPr lang="en-US" sz="1050"/>
          </a:p>
        </p:txBody>
      </p:sp>
      <p:cxnSp>
        <p:nvCxnSpPr>
          <p:cNvPr id="99" name="Straight Connector 98">
            <a:extLst>
              <a:ext uri="{FF2B5EF4-FFF2-40B4-BE49-F238E27FC236}">
                <a16:creationId xmlns:a16="http://schemas.microsoft.com/office/drawing/2014/main" id="{BA45B373-2FD7-9D45-AE6C-7FC1DE0488EF}"/>
              </a:ext>
            </a:extLst>
          </p:cNvPr>
          <p:cNvCxnSpPr>
            <a:cxnSpLocks/>
          </p:cNvCxnSpPr>
          <p:nvPr/>
        </p:nvCxnSpPr>
        <p:spPr bwMode="gray">
          <a:xfrm>
            <a:off x="10016020" y="4388475"/>
            <a:ext cx="2010108"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6006F0D-74F0-E44A-8242-E0B69D4D1883}"/>
              </a:ext>
            </a:extLst>
          </p:cNvPr>
          <p:cNvSpPr txBox="1"/>
          <p:nvPr/>
        </p:nvSpPr>
        <p:spPr>
          <a:xfrm>
            <a:off x="9792426" y="2203008"/>
            <a:ext cx="2125206" cy="922609"/>
          </a:xfrm>
          <a:prstGeom prst="rect">
            <a:avLst/>
          </a:prstGeom>
        </p:spPr>
        <p:txBody>
          <a:bodyPr wrap="square" lIns="0" tIns="0" rIns="0" bIns="0" rtlCol="0" anchor="t">
            <a:noAutofit/>
          </a:bodyPr>
          <a:lstStyle/>
          <a:p>
            <a:pPr algn="ctr">
              <a:spcAft>
                <a:spcPts val="600"/>
              </a:spcAft>
            </a:pPr>
            <a:r>
              <a:rPr lang="en-US" sz="1050"/>
              <a:t>With the ability to aggregate operations data from the leading server, storage, compute and database applications, vRealize becomes single source of truth for multiple IT teams. </a:t>
            </a:r>
          </a:p>
        </p:txBody>
      </p:sp>
      <p:cxnSp>
        <p:nvCxnSpPr>
          <p:cNvPr id="101" name="Straight Connector 100">
            <a:extLst>
              <a:ext uri="{FF2B5EF4-FFF2-40B4-BE49-F238E27FC236}">
                <a16:creationId xmlns:a16="http://schemas.microsoft.com/office/drawing/2014/main" id="{1274695C-DEEE-FD4B-B979-41E2B7CBA532}"/>
              </a:ext>
            </a:extLst>
          </p:cNvPr>
          <p:cNvCxnSpPr>
            <a:cxnSpLocks/>
          </p:cNvCxnSpPr>
          <p:nvPr/>
        </p:nvCxnSpPr>
        <p:spPr bwMode="gray">
          <a:xfrm>
            <a:off x="9826189" y="2125190"/>
            <a:ext cx="2010108"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E2ECA92-6EE1-1443-AA23-57FAABB9EB29}"/>
              </a:ext>
            </a:extLst>
          </p:cNvPr>
          <p:cNvSpPr/>
          <p:nvPr/>
        </p:nvSpPr>
        <p:spPr>
          <a:xfrm>
            <a:off x="9889550" y="3921483"/>
            <a:ext cx="2284215" cy="430775"/>
          </a:xfrm>
          <a:prstGeom prst="rect">
            <a:avLst/>
          </a:prstGeom>
        </p:spPr>
        <p:txBody>
          <a:bodyPr wrap="square" anchor="t">
            <a:spAutoFit/>
          </a:bodyPr>
          <a:lstStyle/>
          <a:p>
            <a:pPr algn="ctr"/>
            <a:r>
              <a:rPr lang="en-US" sz="1100" b="1" spc="300">
                <a:solidFill>
                  <a:srgbClr val="00B0F0"/>
                </a:solidFill>
                <a:ea typeface="+mn-lt"/>
                <a:cs typeface="+mn-lt"/>
              </a:rPr>
              <a:t>Relationship-Aware Monitoring</a:t>
            </a:r>
            <a:endParaRPr lang="en-US" sz="1798">
              <a:solidFill>
                <a:srgbClr val="00B0F0"/>
              </a:solidFill>
            </a:endParaRPr>
          </a:p>
        </p:txBody>
      </p:sp>
      <p:grpSp>
        <p:nvGrpSpPr>
          <p:cNvPr id="34" name="Group 33">
            <a:extLst>
              <a:ext uri="{FF2B5EF4-FFF2-40B4-BE49-F238E27FC236}">
                <a16:creationId xmlns:a16="http://schemas.microsoft.com/office/drawing/2014/main" id="{FE37871E-9E44-9642-8AD4-A365E9C9142A}"/>
              </a:ext>
            </a:extLst>
          </p:cNvPr>
          <p:cNvGrpSpPr/>
          <p:nvPr/>
        </p:nvGrpSpPr>
        <p:grpSpPr>
          <a:xfrm>
            <a:off x="2617324" y="1128283"/>
            <a:ext cx="7283376" cy="5338705"/>
            <a:chOff x="2616417" y="1127684"/>
            <a:chExt cx="7285273" cy="5340096"/>
          </a:xfrm>
        </p:grpSpPr>
        <p:sp>
          <p:nvSpPr>
            <p:cNvPr id="65" name="Donut 64">
              <a:extLst>
                <a:ext uri="{FF2B5EF4-FFF2-40B4-BE49-F238E27FC236}">
                  <a16:creationId xmlns:a16="http://schemas.microsoft.com/office/drawing/2014/main" id="{F586377B-96EF-184E-9BD2-A2EA13895C8D}"/>
                </a:ext>
              </a:extLst>
            </p:cNvPr>
            <p:cNvSpPr>
              <a:spLocks noChangeAspect="1"/>
            </p:cNvSpPr>
            <p:nvPr/>
          </p:nvSpPr>
          <p:spPr>
            <a:xfrm>
              <a:off x="3812017" y="1127684"/>
              <a:ext cx="5340096" cy="5340096"/>
            </a:xfrm>
            <a:prstGeom prst="donut">
              <a:avLst>
                <a:gd name="adj" fmla="val 19274"/>
              </a:avLst>
            </a:prstGeom>
            <a:noFill/>
            <a:ln w="3810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9" name="Group 58">
              <a:extLst>
                <a:ext uri="{FF2B5EF4-FFF2-40B4-BE49-F238E27FC236}">
                  <a16:creationId xmlns:a16="http://schemas.microsoft.com/office/drawing/2014/main" id="{31CE5415-5E89-CD4A-B9E4-D231A4128B53}"/>
                </a:ext>
              </a:extLst>
            </p:cNvPr>
            <p:cNvGrpSpPr>
              <a:grpSpLocks/>
            </p:cNvGrpSpPr>
            <p:nvPr/>
          </p:nvGrpSpPr>
          <p:grpSpPr>
            <a:xfrm>
              <a:off x="3822125" y="3926589"/>
              <a:ext cx="1542909" cy="1646967"/>
              <a:chOff x="3822125" y="3926589"/>
              <a:chExt cx="1542909" cy="1646967"/>
            </a:xfrm>
            <a:solidFill>
              <a:schemeClr val="accent2"/>
            </a:solidFill>
          </p:grpSpPr>
          <p:sp>
            <p:nvSpPr>
              <p:cNvPr id="11" name="Freeform 10">
                <a:extLst>
                  <a:ext uri="{FF2B5EF4-FFF2-40B4-BE49-F238E27FC236}">
                    <a16:creationId xmlns:a16="http://schemas.microsoft.com/office/drawing/2014/main" id="{F438864F-DB70-A64B-A034-1739D1B559B5}"/>
                  </a:ext>
                </a:extLst>
              </p:cNvPr>
              <p:cNvSpPr/>
              <p:nvPr/>
            </p:nvSpPr>
            <p:spPr>
              <a:xfrm flipH="1">
                <a:off x="3822125" y="3926589"/>
                <a:ext cx="1396272" cy="1646967"/>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8" name="Isosceles Triangle 262">
                <a:extLst>
                  <a:ext uri="{FF2B5EF4-FFF2-40B4-BE49-F238E27FC236}">
                    <a16:creationId xmlns:a16="http://schemas.microsoft.com/office/drawing/2014/main" id="{3D872C2C-92EB-2F4C-988F-4D3EF95F6366}"/>
                  </a:ext>
                </a:extLst>
              </p:cNvPr>
              <p:cNvSpPr/>
              <p:nvPr/>
            </p:nvSpPr>
            <p:spPr>
              <a:xfrm rot="3981004">
                <a:off x="4912200" y="4074670"/>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grpSp>
          <p:nvGrpSpPr>
            <p:cNvPr id="63" name="Group 62">
              <a:extLst>
                <a:ext uri="{FF2B5EF4-FFF2-40B4-BE49-F238E27FC236}">
                  <a16:creationId xmlns:a16="http://schemas.microsoft.com/office/drawing/2014/main" id="{52A7DCC7-9A13-AE49-A706-6A2384041E15}"/>
                </a:ext>
              </a:extLst>
            </p:cNvPr>
            <p:cNvGrpSpPr>
              <a:grpSpLocks/>
            </p:cNvGrpSpPr>
            <p:nvPr/>
          </p:nvGrpSpPr>
          <p:grpSpPr>
            <a:xfrm>
              <a:off x="4685238" y="4920678"/>
              <a:ext cx="1656525" cy="1541420"/>
              <a:chOff x="4697938" y="4907978"/>
              <a:chExt cx="1656525" cy="1541420"/>
            </a:xfrm>
            <a:solidFill>
              <a:schemeClr val="accent1"/>
            </a:solidFill>
          </p:grpSpPr>
          <p:sp>
            <p:nvSpPr>
              <p:cNvPr id="12" name="Freeform 11">
                <a:extLst>
                  <a:ext uri="{FF2B5EF4-FFF2-40B4-BE49-F238E27FC236}">
                    <a16:creationId xmlns:a16="http://schemas.microsoft.com/office/drawing/2014/main" id="{7FF83496-7D2A-C348-84F1-618189E840EC}"/>
                  </a:ext>
                </a:extLst>
              </p:cNvPr>
              <p:cNvSpPr/>
              <p:nvPr/>
            </p:nvSpPr>
            <p:spPr>
              <a:xfrm flipH="1">
                <a:off x="469793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7" name="Isosceles Triangle 261">
                <a:extLst>
                  <a:ext uri="{FF2B5EF4-FFF2-40B4-BE49-F238E27FC236}">
                    <a16:creationId xmlns:a16="http://schemas.microsoft.com/office/drawing/2014/main" id="{05FF2520-E58A-524C-BE39-5EEF0D96D04D}"/>
                  </a:ext>
                </a:extLst>
              </p:cNvPr>
              <p:cNvSpPr/>
              <p:nvPr/>
            </p:nvSpPr>
            <p:spPr>
              <a:xfrm rot="1358864">
                <a:off x="5737208" y="4907978"/>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grpSp>
          <p:nvGrpSpPr>
            <p:cNvPr id="52" name="Group 51">
              <a:extLst>
                <a:ext uri="{FF2B5EF4-FFF2-40B4-BE49-F238E27FC236}">
                  <a16:creationId xmlns:a16="http://schemas.microsoft.com/office/drawing/2014/main" id="{3D3F041E-912D-0D44-81FA-8D2B72483B09}"/>
                </a:ext>
              </a:extLst>
            </p:cNvPr>
            <p:cNvGrpSpPr>
              <a:grpSpLocks/>
            </p:cNvGrpSpPr>
            <p:nvPr/>
          </p:nvGrpSpPr>
          <p:grpSpPr>
            <a:xfrm>
              <a:off x="4701156" y="1140384"/>
              <a:ext cx="1672353" cy="1544654"/>
              <a:chOff x="4701156" y="1140384"/>
              <a:chExt cx="1672353" cy="1544654"/>
            </a:xfrm>
            <a:solidFill>
              <a:schemeClr val="tx2"/>
            </a:solidFill>
          </p:grpSpPr>
          <p:sp>
            <p:nvSpPr>
              <p:cNvPr id="20" name="Isosceles Triangle 264">
                <a:extLst>
                  <a:ext uri="{FF2B5EF4-FFF2-40B4-BE49-F238E27FC236}">
                    <a16:creationId xmlns:a16="http://schemas.microsoft.com/office/drawing/2014/main" id="{FEF43900-B185-9145-9DB2-AD058C69B732}"/>
                  </a:ext>
                </a:extLst>
              </p:cNvPr>
              <p:cNvSpPr/>
              <p:nvPr/>
            </p:nvSpPr>
            <p:spPr>
              <a:xfrm rot="9321448">
                <a:off x="5741891" y="2112944"/>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sp>
            <p:nvSpPr>
              <p:cNvPr id="9" name="Freeform 8">
                <a:extLst>
                  <a:ext uri="{FF2B5EF4-FFF2-40B4-BE49-F238E27FC236}">
                    <a16:creationId xmlns:a16="http://schemas.microsoft.com/office/drawing/2014/main" id="{B9835243-EF9D-6D49-87CB-D9A38E2E5D55}"/>
                  </a:ext>
                </a:extLst>
              </p:cNvPr>
              <p:cNvSpPr/>
              <p:nvPr/>
            </p:nvSpPr>
            <p:spPr>
              <a:xfrm flipH="1">
                <a:off x="4701156"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grpSp>
        <p:grpSp>
          <p:nvGrpSpPr>
            <p:cNvPr id="51" name="Group 50">
              <a:extLst>
                <a:ext uri="{FF2B5EF4-FFF2-40B4-BE49-F238E27FC236}">
                  <a16:creationId xmlns:a16="http://schemas.microsoft.com/office/drawing/2014/main" id="{5D0BEC6A-E35C-944B-AF8A-78EB60D52DEB}"/>
                </a:ext>
              </a:extLst>
            </p:cNvPr>
            <p:cNvGrpSpPr>
              <a:grpSpLocks/>
            </p:cNvGrpSpPr>
            <p:nvPr/>
          </p:nvGrpSpPr>
          <p:grpSpPr>
            <a:xfrm>
              <a:off x="6614671" y="1153084"/>
              <a:ext cx="1672353" cy="1542461"/>
              <a:chOff x="6640071" y="1140384"/>
              <a:chExt cx="1672353" cy="1547983"/>
            </a:xfrm>
          </p:grpSpPr>
          <p:sp>
            <p:nvSpPr>
              <p:cNvPr id="5" name="Freeform 4">
                <a:extLst>
                  <a:ext uri="{FF2B5EF4-FFF2-40B4-BE49-F238E27FC236}">
                    <a16:creationId xmlns:a16="http://schemas.microsoft.com/office/drawing/2014/main" id="{81E89D72-CF4A-9848-A05C-0053BA036BC7}"/>
                  </a:ext>
                </a:extLst>
              </p:cNvPr>
              <p:cNvSpPr/>
              <p:nvPr/>
            </p:nvSpPr>
            <p:spPr>
              <a:xfrm>
                <a:off x="6640071"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3" name="Isosceles Triangle 257">
                <a:extLst>
                  <a:ext uri="{FF2B5EF4-FFF2-40B4-BE49-F238E27FC236}">
                    <a16:creationId xmlns:a16="http://schemas.microsoft.com/office/drawing/2014/main" id="{2D61E6FF-2EBE-2E46-8D73-A57A0867F6B7}"/>
                  </a:ext>
                </a:extLst>
              </p:cNvPr>
              <p:cNvSpPr/>
              <p:nvPr/>
            </p:nvSpPr>
            <p:spPr>
              <a:xfrm rot="12077977">
                <a:off x="6938363" y="2113998"/>
                <a:ext cx="333574" cy="574369"/>
              </a:xfrm>
              <a:prstGeom prst="triangle">
                <a:avLst/>
              </a:pr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grpSp>
          <p:nvGrpSpPr>
            <p:cNvPr id="49" name="Group 48">
              <a:extLst>
                <a:ext uri="{FF2B5EF4-FFF2-40B4-BE49-F238E27FC236}">
                  <a16:creationId xmlns:a16="http://schemas.microsoft.com/office/drawing/2014/main" id="{3A3346C1-8144-F94D-BAAA-DE775281CC0D}"/>
                </a:ext>
              </a:extLst>
            </p:cNvPr>
            <p:cNvGrpSpPr>
              <a:grpSpLocks/>
            </p:cNvGrpSpPr>
            <p:nvPr/>
          </p:nvGrpSpPr>
          <p:grpSpPr>
            <a:xfrm>
              <a:off x="7607431" y="2035275"/>
              <a:ext cx="1544095" cy="1637446"/>
              <a:chOff x="7631486" y="2009875"/>
              <a:chExt cx="1544095" cy="1637446"/>
            </a:xfrm>
            <a:solidFill>
              <a:schemeClr val="accent4"/>
            </a:solidFill>
          </p:grpSpPr>
          <p:sp>
            <p:nvSpPr>
              <p:cNvPr id="6" name="Freeform 5">
                <a:extLst>
                  <a:ext uri="{FF2B5EF4-FFF2-40B4-BE49-F238E27FC236}">
                    <a16:creationId xmlns:a16="http://schemas.microsoft.com/office/drawing/2014/main" id="{ABC7E664-0811-C246-AD41-E05A26822643}"/>
                  </a:ext>
                </a:extLst>
              </p:cNvPr>
              <p:cNvSpPr/>
              <p:nvPr/>
            </p:nvSpPr>
            <p:spPr>
              <a:xfrm>
                <a:off x="7788760" y="20098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4" name="Isosceles Triangle 258">
                <a:extLst>
                  <a:ext uri="{FF2B5EF4-FFF2-40B4-BE49-F238E27FC236}">
                    <a16:creationId xmlns:a16="http://schemas.microsoft.com/office/drawing/2014/main" id="{5B303ED5-CCCF-DB40-9876-52E0A5712F21}"/>
                  </a:ext>
                </a:extLst>
              </p:cNvPr>
              <p:cNvSpPr/>
              <p:nvPr/>
            </p:nvSpPr>
            <p:spPr>
              <a:xfrm rot="14801312">
                <a:off x="7750746" y="2902119"/>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grpSp>
          <p:nvGrpSpPr>
            <p:cNvPr id="64" name="Group 63">
              <a:extLst>
                <a:ext uri="{FF2B5EF4-FFF2-40B4-BE49-F238E27FC236}">
                  <a16:creationId xmlns:a16="http://schemas.microsoft.com/office/drawing/2014/main" id="{64FFD1C8-24E8-9449-BEDC-D4F0E2FFD45C}"/>
                </a:ext>
              </a:extLst>
            </p:cNvPr>
            <p:cNvGrpSpPr>
              <a:grpSpLocks/>
            </p:cNvGrpSpPr>
            <p:nvPr/>
          </p:nvGrpSpPr>
          <p:grpSpPr>
            <a:xfrm>
              <a:off x="7603513" y="3926589"/>
              <a:ext cx="1548991" cy="1646967"/>
              <a:chOff x="7654313" y="3926589"/>
              <a:chExt cx="1548991" cy="1646967"/>
            </a:xfrm>
            <a:solidFill>
              <a:schemeClr val="accent3"/>
            </a:solidFill>
          </p:grpSpPr>
          <p:sp>
            <p:nvSpPr>
              <p:cNvPr id="7" name="Freeform 6">
                <a:extLst>
                  <a:ext uri="{FF2B5EF4-FFF2-40B4-BE49-F238E27FC236}">
                    <a16:creationId xmlns:a16="http://schemas.microsoft.com/office/drawing/2014/main" id="{30C3FAE8-0242-984C-8CAE-3ED800816AB8}"/>
                  </a:ext>
                </a:extLst>
              </p:cNvPr>
              <p:cNvSpPr/>
              <p:nvPr/>
            </p:nvSpPr>
            <p:spPr>
              <a:xfrm>
                <a:off x="7807032" y="3926589"/>
                <a:ext cx="1396272" cy="1646967"/>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5" name="Isosceles Triangle 259">
                <a:extLst>
                  <a:ext uri="{FF2B5EF4-FFF2-40B4-BE49-F238E27FC236}">
                    <a16:creationId xmlns:a16="http://schemas.microsoft.com/office/drawing/2014/main" id="{D16E6DD5-7BEE-8140-828F-DEBD33CEDF9F}"/>
                  </a:ext>
                </a:extLst>
              </p:cNvPr>
              <p:cNvSpPr/>
              <p:nvPr/>
            </p:nvSpPr>
            <p:spPr>
              <a:xfrm rot="17659912">
                <a:off x="7773573" y="4076271"/>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grpSp>
          <p:nvGrpSpPr>
            <p:cNvPr id="62" name="Group 61">
              <a:extLst>
                <a:ext uri="{FF2B5EF4-FFF2-40B4-BE49-F238E27FC236}">
                  <a16:creationId xmlns:a16="http://schemas.microsoft.com/office/drawing/2014/main" id="{0D5F7A76-B4AD-F24A-BC69-2A6C0F6F3662}"/>
                </a:ext>
              </a:extLst>
            </p:cNvPr>
            <p:cNvGrpSpPr>
              <a:grpSpLocks/>
            </p:cNvGrpSpPr>
            <p:nvPr/>
          </p:nvGrpSpPr>
          <p:grpSpPr>
            <a:xfrm>
              <a:off x="6634941" y="4908820"/>
              <a:ext cx="1656525" cy="1540921"/>
              <a:chOff x="6659118" y="4908477"/>
              <a:chExt cx="1656525" cy="1540921"/>
            </a:xfrm>
            <a:solidFill>
              <a:schemeClr val="accent6"/>
            </a:solidFill>
          </p:grpSpPr>
          <p:sp>
            <p:nvSpPr>
              <p:cNvPr id="16" name="Isosceles Triangle 260">
                <a:extLst>
                  <a:ext uri="{FF2B5EF4-FFF2-40B4-BE49-F238E27FC236}">
                    <a16:creationId xmlns:a16="http://schemas.microsoft.com/office/drawing/2014/main" id="{A77A16EC-0D99-9E40-85CE-28B8AA7C9185}"/>
                  </a:ext>
                </a:extLst>
              </p:cNvPr>
              <p:cNvSpPr/>
              <p:nvPr/>
            </p:nvSpPr>
            <p:spPr>
              <a:xfrm rot="20258485">
                <a:off x="6930702" y="4908477"/>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sp>
            <p:nvSpPr>
              <p:cNvPr id="8" name="Freeform 7">
                <a:extLst>
                  <a:ext uri="{FF2B5EF4-FFF2-40B4-BE49-F238E27FC236}">
                    <a16:creationId xmlns:a16="http://schemas.microsoft.com/office/drawing/2014/main" id="{D6A56B31-BF02-7547-BB09-BEB89F9C4CCD}"/>
                  </a:ext>
                </a:extLst>
              </p:cNvPr>
              <p:cNvSpPr/>
              <p:nvPr/>
            </p:nvSpPr>
            <p:spPr>
              <a:xfrm>
                <a:off x="665911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grpSp>
        <p:pic>
          <p:nvPicPr>
            <p:cNvPr id="42" name="Picture 41">
              <a:extLst>
                <a:ext uri="{FF2B5EF4-FFF2-40B4-BE49-F238E27FC236}">
                  <a16:creationId xmlns:a16="http://schemas.microsoft.com/office/drawing/2014/main" id="{ED54C1F2-7B65-864E-9903-E871E5BB41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0011" y="2732961"/>
              <a:ext cx="2242249" cy="785524"/>
            </a:xfrm>
            <a:prstGeom prst="rect">
              <a:avLst/>
            </a:prstGeom>
          </p:spPr>
        </p:pic>
        <p:sp>
          <p:nvSpPr>
            <p:cNvPr id="43" name="TextBox 42">
              <a:extLst>
                <a:ext uri="{FF2B5EF4-FFF2-40B4-BE49-F238E27FC236}">
                  <a16:creationId xmlns:a16="http://schemas.microsoft.com/office/drawing/2014/main" id="{E0E84107-9183-A749-9567-F053CF13B6AA}"/>
                </a:ext>
              </a:extLst>
            </p:cNvPr>
            <p:cNvSpPr txBox="1"/>
            <p:nvPr/>
          </p:nvSpPr>
          <p:spPr>
            <a:xfrm>
              <a:off x="5512430" y="3450567"/>
              <a:ext cx="2037417" cy="246221"/>
            </a:xfrm>
            <a:prstGeom prst="rect">
              <a:avLst/>
            </a:prstGeom>
          </p:spPr>
          <p:txBody>
            <a:bodyPr wrap="none" lIns="0" tIns="0" rIns="0" bIns="0" rtlCol="0" anchor="t">
              <a:spAutoFit/>
            </a:bodyPr>
            <a:lstStyle/>
            <a:p>
              <a:pPr algn="ctr">
                <a:spcAft>
                  <a:spcPts val="600"/>
                </a:spcAft>
              </a:pPr>
              <a:r>
                <a:rPr lang="en-US" sz="1600" b="1"/>
                <a:t>vRealize Operations</a:t>
              </a:r>
            </a:p>
          </p:txBody>
        </p:sp>
        <p:sp>
          <p:nvSpPr>
            <p:cNvPr id="25" name="Rectangle 24">
              <a:extLst>
                <a:ext uri="{FF2B5EF4-FFF2-40B4-BE49-F238E27FC236}">
                  <a16:creationId xmlns:a16="http://schemas.microsoft.com/office/drawing/2014/main" id="{D9F8BE99-262E-5848-8989-64A29D607200}"/>
                </a:ext>
              </a:extLst>
            </p:cNvPr>
            <p:cNvSpPr/>
            <p:nvPr/>
          </p:nvSpPr>
          <p:spPr>
            <a:xfrm>
              <a:off x="4013466" y="4682312"/>
              <a:ext cx="1090047" cy="461665"/>
            </a:xfrm>
            <a:prstGeom prst="rect">
              <a:avLst/>
            </a:prstGeom>
          </p:spPr>
          <p:txBody>
            <a:bodyPr wrap="square" lIns="0" tIns="0" rIns="0" bIns="0" anchor="t">
              <a:spAutoFit/>
            </a:bodyPr>
            <a:lstStyle/>
            <a:p>
              <a:pPr algn="ctr"/>
              <a:r>
                <a:rPr lang="en-US" sz="1000" b="1">
                  <a:solidFill>
                    <a:schemeClr val="bg1"/>
                  </a:solidFill>
                </a:rPr>
                <a:t>Converged &amp; Hyper-Converged</a:t>
              </a:r>
            </a:p>
          </p:txBody>
        </p:sp>
        <p:sp>
          <p:nvSpPr>
            <p:cNvPr id="24" name="Rectangle 23">
              <a:extLst>
                <a:ext uri="{FF2B5EF4-FFF2-40B4-BE49-F238E27FC236}">
                  <a16:creationId xmlns:a16="http://schemas.microsoft.com/office/drawing/2014/main" id="{E761D8C2-7E93-824C-94F9-8E77DC87B288}"/>
                </a:ext>
              </a:extLst>
            </p:cNvPr>
            <p:cNvSpPr/>
            <p:nvPr/>
          </p:nvSpPr>
          <p:spPr>
            <a:xfrm>
              <a:off x="5129151" y="5803843"/>
              <a:ext cx="1090047" cy="461665"/>
            </a:xfrm>
            <a:prstGeom prst="rect">
              <a:avLst/>
            </a:prstGeom>
          </p:spPr>
          <p:txBody>
            <a:bodyPr wrap="square" lIns="0" tIns="0" rIns="0" bIns="0">
              <a:spAutoFit/>
            </a:bodyPr>
            <a:lstStyle/>
            <a:p>
              <a:pPr algn="ctr"/>
              <a:r>
                <a:rPr lang="en-US" sz="1000" b="1">
                  <a:solidFill>
                    <a:schemeClr val="bg1"/>
                  </a:solidFill>
                </a:rPr>
                <a:t>Virtualization, Container &amp; Cloud</a:t>
              </a:r>
              <a:endParaRPr lang="en-US" sz="800">
                <a:solidFill>
                  <a:schemeClr val="bg1"/>
                </a:solidFill>
              </a:endParaRPr>
            </a:p>
          </p:txBody>
        </p:sp>
        <p:sp>
          <p:nvSpPr>
            <p:cNvPr id="29" name="Rectangle 28">
              <a:extLst>
                <a:ext uri="{FF2B5EF4-FFF2-40B4-BE49-F238E27FC236}">
                  <a16:creationId xmlns:a16="http://schemas.microsoft.com/office/drawing/2014/main" id="{420A096B-74FE-2C4E-B841-C052A9DA5153}"/>
                </a:ext>
              </a:extLst>
            </p:cNvPr>
            <p:cNvSpPr/>
            <p:nvPr/>
          </p:nvSpPr>
          <p:spPr>
            <a:xfrm>
              <a:off x="6725945" y="5841545"/>
              <a:ext cx="1239094" cy="153888"/>
            </a:xfrm>
            <a:prstGeom prst="rect">
              <a:avLst/>
            </a:prstGeom>
          </p:spPr>
          <p:txBody>
            <a:bodyPr wrap="square" lIns="0" tIns="0" rIns="0" bIns="0" anchor="t">
              <a:spAutoFit/>
            </a:bodyPr>
            <a:lstStyle/>
            <a:p>
              <a:pPr algn="ctr"/>
              <a:r>
                <a:rPr lang="en-US" sz="1000" b="1">
                  <a:solidFill>
                    <a:schemeClr val="bg1"/>
                  </a:solidFill>
                </a:rPr>
                <a:t>Storage</a:t>
              </a:r>
              <a:endParaRPr lang="en-US" sz="1798">
                <a:solidFill>
                  <a:schemeClr val="bg1"/>
                </a:solidFill>
              </a:endParaRPr>
            </a:p>
          </p:txBody>
        </p:sp>
        <p:cxnSp>
          <p:nvCxnSpPr>
            <p:cNvPr id="68" name="Straight Connector 67">
              <a:extLst>
                <a:ext uri="{FF2B5EF4-FFF2-40B4-BE49-F238E27FC236}">
                  <a16:creationId xmlns:a16="http://schemas.microsoft.com/office/drawing/2014/main" id="{7A451FEF-CAAB-B248-9359-FADFD2B08408}"/>
                </a:ext>
              </a:extLst>
            </p:cNvPr>
            <p:cNvCxnSpPr>
              <a:cxnSpLocks/>
            </p:cNvCxnSpPr>
            <p:nvPr/>
          </p:nvCxnSpPr>
          <p:spPr bwMode="gray">
            <a:xfrm>
              <a:off x="9413070" y="4024819"/>
              <a:ext cx="488620" cy="0"/>
            </a:xfrm>
            <a:prstGeom prst="line">
              <a:avLst/>
            </a:prstGeom>
            <a:ln w="12700" cap="rnd">
              <a:solidFill>
                <a:schemeClr val="tx1"/>
              </a:solidFill>
              <a:miter lim="800000"/>
              <a:tailEnd type="ova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137A57-739C-B548-B1E5-28D94D05A034}"/>
                </a:ext>
              </a:extLst>
            </p:cNvPr>
            <p:cNvSpPr/>
            <p:nvPr/>
          </p:nvSpPr>
          <p:spPr>
            <a:xfrm>
              <a:off x="7896097" y="4729557"/>
              <a:ext cx="1090047" cy="153888"/>
            </a:xfrm>
            <a:prstGeom prst="rect">
              <a:avLst/>
            </a:prstGeom>
          </p:spPr>
          <p:txBody>
            <a:bodyPr wrap="square" lIns="0" tIns="0" rIns="0" bIns="0" anchor="t">
              <a:spAutoFit/>
            </a:bodyPr>
            <a:lstStyle/>
            <a:p>
              <a:pPr algn="ctr"/>
              <a:r>
                <a:rPr lang="en-US" sz="1000" b="1">
                  <a:solidFill>
                    <a:schemeClr val="bg1"/>
                  </a:solidFill>
                </a:rPr>
                <a:t>Network</a:t>
              </a:r>
              <a:endParaRPr lang="en-US" sz="1798">
                <a:solidFill>
                  <a:schemeClr val="bg1"/>
                </a:solidFill>
              </a:endParaRPr>
            </a:p>
          </p:txBody>
        </p:sp>
        <p:sp>
          <p:nvSpPr>
            <p:cNvPr id="23" name="Rectangle 22">
              <a:extLst>
                <a:ext uri="{FF2B5EF4-FFF2-40B4-BE49-F238E27FC236}">
                  <a16:creationId xmlns:a16="http://schemas.microsoft.com/office/drawing/2014/main" id="{3A583017-7DEC-9646-98BD-1296C1ED9D7E}"/>
                </a:ext>
              </a:extLst>
            </p:cNvPr>
            <p:cNvSpPr/>
            <p:nvPr/>
          </p:nvSpPr>
          <p:spPr>
            <a:xfrm>
              <a:off x="8002794" y="3125200"/>
              <a:ext cx="1090047" cy="153888"/>
            </a:xfrm>
            <a:prstGeom prst="rect">
              <a:avLst/>
            </a:prstGeom>
          </p:spPr>
          <p:txBody>
            <a:bodyPr wrap="square" lIns="0" tIns="0" rIns="0" bIns="0" anchor="t">
              <a:spAutoFit/>
            </a:bodyPr>
            <a:lstStyle/>
            <a:p>
              <a:pPr algn="ctr"/>
              <a:r>
                <a:rPr lang="en-US" sz="1000" b="1">
                  <a:solidFill>
                    <a:schemeClr val="bg1"/>
                  </a:solidFill>
                </a:rPr>
                <a:t>Compute</a:t>
              </a:r>
              <a:endParaRPr lang="en-US" sz="1798"/>
            </a:p>
          </p:txBody>
        </p:sp>
        <p:cxnSp>
          <p:nvCxnSpPr>
            <p:cNvPr id="72" name="Straight Connector 71">
              <a:extLst>
                <a:ext uri="{FF2B5EF4-FFF2-40B4-BE49-F238E27FC236}">
                  <a16:creationId xmlns:a16="http://schemas.microsoft.com/office/drawing/2014/main" id="{40A31A1B-0344-B844-8FD5-36803E136401}"/>
                </a:ext>
              </a:extLst>
            </p:cNvPr>
            <p:cNvCxnSpPr>
              <a:cxnSpLocks/>
            </p:cNvCxnSpPr>
            <p:nvPr/>
          </p:nvCxnSpPr>
          <p:spPr bwMode="gray">
            <a:xfrm flipH="1">
              <a:off x="8527565" y="1790455"/>
              <a:ext cx="1192641" cy="0"/>
            </a:xfrm>
            <a:prstGeom prst="line">
              <a:avLst/>
            </a:prstGeom>
            <a:ln w="12700" cap="rnd">
              <a:solidFill>
                <a:schemeClr val="tx1"/>
              </a:solidFill>
              <a:miter lim="800000"/>
              <a:headEnd type="ova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339731-3FFB-4646-9093-53A6F5C2D659}"/>
                </a:ext>
              </a:extLst>
            </p:cNvPr>
            <p:cNvCxnSpPr>
              <a:cxnSpLocks/>
              <a:endCxn id="65" idx="7"/>
            </p:cNvCxnSpPr>
            <p:nvPr/>
          </p:nvCxnSpPr>
          <p:spPr bwMode="gray">
            <a:xfrm flipH="1">
              <a:off x="8370074" y="1790455"/>
              <a:ext cx="150763" cy="119268"/>
            </a:xfrm>
            <a:prstGeom prst="line">
              <a:avLst/>
            </a:prstGeom>
            <a:ln w="12700" cap="rnd">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CE8CC9-83C7-DE4C-B3BC-BE157D0F193E}"/>
                </a:ext>
              </a:extLst>
            </p:cNvPr>
            <p:cNvSpPr/>
            <p:nvPr/>
          </p:nvSpPr>
          <p:spPr>
            <a:xfrm>
              <a:off x="6791350" y="1994893"/>
              <a:ext cx="1090047" cy="153888"/>
            </a:xfrm>
            <a:prstGeom prst="rect">
              <a:avLst/>
            </a:prstGeom>
          </p:spPr>
          <p:txBody>
            <a:bodyPr wrap="square" lIns="0" tIns="0" rIns="0" bIns="0" anchor="t">
              <a:spAutoFit/>
            </a:bodyPr>
            <a:lstStyle/>
            <a:p>
              <a:pPr algn="ctr"/>
              <a:r>
                <a:rPr lang="en-US" sz="1000" b="1">
                  <a:solidFill>
                    <a:schemeClr val="bg1"/>
                  </a:solidFill>
                </a:rPr>
                <a:t>Database</a:t>
              </a:r>
            </a:p>
          </p:txBody>
        </p:sp>
        <p:sp>
          <p:nvSpPr>
            <p:cNvPr id="28" name="Rectangle 27">
              <a:extLst>
                <a:ext uri="{FF2B5EF4-FFF2-40B4-BE49-F238E27FC236}">
                  <a16:creationId xmlns:a16="http://schemas.microsoft.com/office/drawing/2014/main" id="{6CE48DD8-6534-3446-BE15-276B564D04BC}"/>
                </a:ext>
              </a:extLst>
            </p:cNvPr>
            <p:cNvSpPr/>
            <p:nvPr/>
          </p:nvSpPr>
          <p:spPr>
            <a:xfrm>
              <a:off x="5157500" y="2009687"/>
              <a:ext cx="1090047" cy="153888"/>
            </a:xfrm>
            <a:prstGeom prst="rect">
              <a:avLst/>
            </a:prstGeom>
          </p:spPr>
          <p:txBody>
            <a:bodyPr wrap="square" lIns="0" tIns="0" rIns="0" bIns="0" anchor="t">
              <a:spAutoFit/>
            </a:bodyPr>
            <a:lstStyle/>
            <a:p>
              <a:pPr algn="ctr"/>
              <a:r>
                <a:rPr lang="en-US" sz="1000" b="1">
                  <a:solidFill>
                    <a:schemeClr val="bg1"/>
                  </a:solidFill>
                </a:rPr>
                <a:t>Applications</a:t>
              </a:r>
            </a:p>
          </p:txBody>
        </p:sp>
        <p:cxnSp>
          <p:nvCxnSpPr>
            <p:cNvPr id="60" name="Straight Connector 59">
              <a:extLst>
                <a:ext uri="{FF2B5EF4-FFF2-40B4-BE49-F238E27FC236}">
                  <a16:creationId xmlns:a16="http://schemas.microsoft.com/office/drawing/2014/main" id="{17097A0B-7F21-4F47-A9B7-56355A654F9A}"/>
                </a:ext>
              </a:extLst>
            </p:cNvPr>
            <p:cNvCxnSpPr>
              <a:cxnSpLocks/>
              <a:endCxn id="65" idx="2"/>
            </p:cNvCxnSpPr>
            <p:nvPr/>
          </p:nvCxnSpPr>
          <p:spPr bwMode="gray">
            <a:xfrm>
              <a:off x="2616417" y="3797732"/>
              <a:ext cx="1195600" cy="0"/>
            </a:xfrm>
            <a:prstGeom prst="line">
              <a:avLst/>
            </a:prstGeom>
            <a:ln w="12700" cap="rnd">
              <a:solidFill>
                <a:schemeClr val="tx1"/>
              </a:solidFill>
              <a:miter lim="800000"/>
              <a:headEnd type="oval"/>
              <a:tailEnd type="non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F95C001-DAA7-EC42-863C-594B7291843E}"/>
                </a:ext>
              </a:extLst>
            </p:cNvPr>
            <p:cNvGrpSpPr>
              <a:grpSpLocks/>
            </p:cNvGrpSpPr>
            <p:nvPr/>
          </p:nvGrpSpPr>
          <p:grpSpPr>
            <a:xfrm>
              <a:off x="3825300" y="2035275"/>
              <a:ext cx="1542483" cy="1637446"/>
              <a:chOff x="3850700" y="1997175"/>
              <a:chExt cx="1542483" cy="1637446"/>
            </a:xfrm>
          </p:grpSpPr>
          <p:sp>
            <p:nvSpPr>
              <p:cNvPr id="10" name="Freeform 9">
                <a:extLst>
                  <a:ext uri="{FF2B5EF4-FFF2-40B4-BE49-F238E27FC236}">
                    <a16:creationId xmlns:a16="http://schemas.microsoft.com/office/drawing/2014/main" id="{2DE49F24-1C87-AB42-AFBC-CD7439CBD93B}"/>
                  </a:ext>
                </a:extLst>
              </p:cNvPr>
              <p:cNvSpPr/>
              <p:nvPr/>
            </p:nvSpPr>
            <p:spPr>
              <a:xfrm flipH="1">
                <a:off x="3850700" y="19971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68" tIns="91368" rIns="91368" bIns="91368" rtlCol="0" anchor="ctr">
                <a:noAutofit/>
              </a:bodyPr>
              <a:lstStyle/>
              <a:p>
                <a:pPr algn="ctr"/>
                <a:endParaRPr lang="en-US" sz="1400">
                  <a:solidFill>
                    <a:schemeClr val="tx2"/>
                  </a:solidFill>
                </a:endParaRPr>
              </a:p>
            </p:txBody>
          </p:sp>
          <p:sp>
            <p:nvSpPr>
              <p:cNvPr id="19" name="Isosceles Triangle 263">
                <a:extLst>
                  <a:ext uri="{FF2B5EF4-FFF2-40B4-BE49-F238E27FC236}">
                    <a16:creationId xmlns:a16="http://schemas.microsoft.com/office/drawing/2014/main" id="{9C42138B-8CBC-4940-9D2A-F5B1E74329AD}"/>
                  </a:ext>
                </a:extLst>
              </p:cNvPr>
              <p:cNvSpPr/>
              <p:nvPr/>
            </p:nvSpPr>
            <p:spPr>
              <a:xfrm rot="6619441">
                <a:off x="4940349" y="2908072"/>
                <a:ext cx="333574" cy="572094"/>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spAutoFit/>
              </a:bodyPr>
              <a:lstStyle/>
              <a:p>
                <a:pPr algn="ctr"/>
                <a:endParaRPr lang="en-US" sz="1400">
                  <a:solidFill>
                    <a:schemeClr val="tx2"/>
                  </a:solidFill>
                </a:endParaRPr>
              </a:p>
            </p:txBody>
          </p:sp>
        </p:grpSp>
        <p:sp>
          <p:nvSpPr>
            <p:cNvPr id="27" name="Rectangle 26">
              <a:extLst>
                <a:ext uri="{FF2B5EF4-FFF2-40B4-BE49-F238E27FC236}">
                  <a16:creationId xmlns:a16="http://schemas.microsoft.com/office/drawing/2014/main" id="{3EEC3FC7-46A1-2C48-9EC1-2A02D019F68F}"/>
                </a:ext>
              </a:extLst>
            </p:cNvPr>
            <p:cNvSpPr/>
            <p:nvPr/>
          </p:nvSpPr>
          <p:spPr>
            <a:xfrm>
              <a:off x="3832426" y="3089829"/>
              <a:ext cx="1090047" cy="153888"/>
            </a:xfrm>
            <a:prstGeom prst="rect">
              <a:avLst/>
            </a:prstGeom>
          </p:spPr>
          <p:txBody>
            <a:bodyPr wrap="square" lIns="0" tIns="0" rIns="0" bIns="0" anchor="t">
              <a:spAutoFit/>
            </a:bodyPr>
            <a:lstStyle/>
            <a:p>
              <a:pPr algn="ctr"/>
              <a:r>
                <a:rPr lang="en-US" sz="1000" b="1">
                  <a:solidFill>
                    <a:schemeClr val="bg1"/>
                  </a:solidFill>
                </a:rPr>
                <a:t>Connectors</a:t>
              </a:r>
            </a:p>
          </p:txBody>
        </p:sp>
        <p:sp>
          <p:nvSpPr>
            <p:cNvPr id="82" name="Freeform 31">
              <a:extLst>
                <a:ext uri="{FF2B5EF4-FFF2-40B4-BE49-F238E27FC236}">
                  <a16:creationId xmlns:a16="http://schemas.microsoft.com/office/drawing/2014/main" id="{1611EE59-90FA-8544-9B84-3777104C8444}"/>
                </a:ext>
              </a:extLst>
            </p:cNvPr>
            <p:cNvSpPr>
              <a:spLocks noEditPoints="1"/>
            </p:cNvSpPr>
            <p:nvPr/>
          </p:nvSpPr>
          <p:spPr bwMode="auto">
            <a:xfrm>
              <a:off x="8327890" y="2712582"/>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3" name="Freeform 32">
              <a:extLst>
                <a:ext uri="{FF2B5EF4-FFF2-40B4-BE49-F238E27FC236}">
                  <a16:creationId xmlns:a16="http://schemas.microsoft.com/office/drawing/2014/main" id="{2D299445-D1A9-9149-AE5F-FAD3C6FD9621}"/>
                </a:ext>
              </a:extLst>
            </p:cNvPr>
            <p:cNvSpPr>
              <a:spLocks noEditPoints="1"/>
            </p:cNvSpPr>
            <p:nvPr/>
          </p:nvSpPr>
          <p:spPr bwMode="auto">
            <a:xfrm>
              <a:off x="8327890" y="2712582"/>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5" name="Rectangle 33">
              <a:extLst>
                <a:ext uri="{FF2B5EF4-FFF2-40B4-BE49-F238E27FC236}">
                  <a16:creationId xmlns:a16="http://schemas.microsoft.com/office/drawing/2014/main" id="{BE545EC5-7175-0B42-8CF4-611555E6683B}"/>
                </a:ext>
              </a:extLst>
            </p:cNvPr>
            <p:cNvSpPr>
              <a:spLocks noChangeArrowheads="1"/>
            </p:cNvSpPr>
            <p:nvPr/>
          </p:nvSpPr>
          <p:spPr bwMode="auto">
            <a:xfrm>
              <a:off x="8679672" y="274869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6" name="Rectangle 34">
              <a:extLst>
                <a:ext uri="{FF2B5EF4-FFF2-40B4-BE49-F238E27FC236}">
                  <a16:creationId xmlns:a16="http://schemas.microsoft.com/office/drawing/2014/main" id="{37D25AF2-7926-7445-87F9-304123D9FDC2}"/>
                </a:ext>
              </a:extLst>
            </p:cNvPr>
            <p:cNvSpPr>
              <a:spLocks noChangeArrowheads="1"/>
            </p:cNvSpPr>
            <p:nvPr/>
          </p:nvSpPr>
          <p:spPr bwMode="auto">
            <a:xfrm>
              <a:off x="8656375" y="274869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7" name="Rectangle 35">
              <a:extLst>
                <a:ext uri="{FF2B5EF4-FFF2-40B4-BE49-F238E27FC236}">
                  <a16:creationId xmlns:a16="http://schemas.microsoft.com/office/drawing/2014/main" id="{A74692BD-F548-9241-9661-A837FE09FAAA}"/>
                </a:ext>
              </a:extLst>
            </p:cNvPr>
            <p:cNvSpPr>
              <a:spLocks noChangeArrowheads="1"/>
            </p:cNvSpPr>
            <p:nvPr/>
          </p:nvSpPr>
          <p:spPr bwMode="auto">
            <a:xfrm>
              <a:off x="8633078" y="274869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90" name="Rectangle 36">
              <a:extLst>
                <a:ext uri="{FF2B5EF4-FFF2-40B4-BE49-F238E27FC236}">
                  <a16:creationId xmlns:a16="http://schemas.microsoft.com/office/drawing/2014/main" id="{37078637-3F1D-DB46-A691-5D3D6F869393}"/>
                </a:ext>
              </a:extLst>
            </p:cNvPr>
            <p:cNvSpPr>
              <a:spLocks noChangeArrowheads="1"/>
            </p:cNvSpPr>
            <p:nvPr/>
          </p:nvSpPr>
          <p:spPr bwMode="auto">
            <a:xfrm>
              <a:off x="8608617" y="274869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3" name="Rectangle 37">
              <a:extLst>
                <a:ext uri="{FF2B5EF4-FFF2-40B4-BE49-F238E27FC236}">
                  <a16:creationId xmlns:a16="http://schemas.microsoft.com/office/drawing/2014/main" id="{0027A5CF-A8AD-6949-8012-F9A7568F4E4D}"/>
                </a:ext>
              </a:extLst>
            </p:cNvPr>
            <p:cNvSpPr>
              <a:spLocks noChangeArrowheads="1"/>
            </p:cNvSpPr>
            <p:nvPr/>
          </p:nvSpPr>
          <p:spPr bwMode="auto">
            <a:xfrm>
              <a:off x="8585320" y="274869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4" name="Rectangle 38">
              <a:extLst>
                <a:ext uri="{FF2B5EF4-FFF2-40B4-BE49-F238E27FC236}">
                  <a16:creationId xmlns:a16="http://schemas.microsoft.com/office/drawing/2014/main" id="{90405C3E-899A-3A45-B823-2141E2C0ED43}"/>
                </a:ext>
              </a:extLst>
            </p:cNvPr>
            <p:cNvSpPr>
              <a:spLocks noChangeArrowheads="1"/>
            </p:cNvSpPr>
            <p:nvPr/>
          </p:nvSpPr>
          <p:spPr bwMode="auto">
            <a:xfrm>
              <a:off x="8562023" y="274869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5" name="Rectangle 39">
              <a:extLst>
                <a:ext uri="{FF2B5EF4-FFF2-40B4-BE49-F238E27FC236}">
                  <a16:creationId xmlns:a16="http://schemas.microsoft.com/office/drawing/2014/main" id="{3526747C-F136-CC4B-8180-1BB16746BD0D}"/>
                </a:ext>
              </a:extLst>
            </p:cNvPr>
            <p:cNvSpPr>
              <a:spLocks noChangeArrowheads="1"/>
            </p:cNvSpPr>
            <p:nvPr/>
          </p:nvSpPr>
          <p:spPr bwMode="auto">
            <a:xfrm>
              <a:off x="8537561" y="274869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6" name="Rectangle 40">
              <a:extLst>
                <a:ext uri="{FF2B5EF4-FFF2-40B4-BE49-F238E27FC236}">
                  <a16:creationId xmlns:a16="http://schemas.microsoft.com/office/drawing/2014/main" id="{740EF379-9B94-6149-B990-74F6E76318CB}"/>
                </a:ext>
              </a:extLst>
            </p:cNvPr>
            <p:cNvSpPr>
              <a:spLocks noChangeArrowheads="1"/>
            </p:cNvSpPr>
            <p:nvPr/>
          </p:nvSpPr>
          <p:spPr bwMode="auto">
            <a:xfrm>
              <a:off x="8514264" y="274869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7" name="Oval 41">
              <a:extLst>
                <a:ext uri="{FF2B5EF4-FFF2-40B4-BE49-F238E27FC236}">
                  <a16:creationId xmlns:a16="http://schemas.microsoft.com/office/drawing/2014/main" id="{C7B41B6B-9E0D-AE46-BF20-0A66A8D38A6E}"/>
                </a:ext>
              </a:extLst>
            </p:cNvPr>
            <p:cNvSpPr>
              <a:spLocks noChangeArrowheads="1"/>
            </p:cNvSpPr>
            <p:nvPr/>
          </p:nvSpPr>
          <p:spPr bwMode="auto">
            <a:xfrm>
              <a:off x="8362835" y="2753351"/>
              <a:ext cx="24462" cy="244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8" name="Freeform 42">
              <a:extLst>
                <a:ext uri="{FF2B5EF4-FFF2-40B4-BE49-F238E27FC236}">
                  <a16:creationId xmlns:a16="http://schemas.microsoft.com/office/drawing/2014/main" id="{13BC448F-DF1D-1F44-9329-5A5E77E72487}"/>
                </a:ext>
              </a:extLst>
            </p:cNvPr>
            <p:cNvSpPr>
              <a:spLocks noEditPoints="1"/>
            </p:cNvSpPr>
            <p:nvPr/>
          </p:nvSpPr>
          <p:spPr bwMode="auto">
            <a:xfrm>
              <a:off x="8327890" y="2841879"/>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9" name="Freeform 43">
              <a:extLst>
                <a:ext uri="{FF2B5EF4-FFF2-40B4-BE49-F238E27FC236}">
                  <a16:creationId xmlns:a16="http://schemas.microsoft.com/office/drawing/2014/main" id="{25FAB95D-B5FB-534D-9DB1-93C2826D7E0D}"/>
                </a:ext>
              </a:extLst>
            </p:cNvPr>
            <p:cNvSpPr>
              <a:spLocks noEditPoints="1"/>
            </p:cNvSpPr>
            <p:nvPr/>
          </p:nvSpPr>
          <p:spPr bwMode="auto">
            <a:xfrm>
              <a:off x="8327890" y="2841879"/>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0" name="Rectangle 44">
              <a:extLst>
                <a:ext uri="{FF2B5EF4-FFF2-40B4-BE49-F238E27FC236}">
                  <a16:creationId xmlns:a16="http://schemas.microsoft.com/office/drawing/2014/main" id="{64D70D85-7A41-3B4A-92C1-C5CADDE47236}"/>
                </a:ext>
              </a:extLst>
            </p:cNvPr>
            <p:cNvSpPr>
              <a:spLocks noChangeArrowheads="1"/>
            </p:cNvSpPr>
            <p:nvPr/>
          </p:nvSpPr>
          <p:spPr bwMode="auto">
            <a:xfrm>
              <a:off x="8679672" y="2877989"/>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1" name="Rectangle 45">
              <a:extLst>
                <a:ext uri="{FF2B5EF4-FFF2-40B4-BE49-F238E27FC236}">
                  <a16:creationId xmlns:a16="http://schemas.microsoft.com/office/drawing/2014/main" id="{DE371CEB-5149-C34C-8FD8-3D0E3CBEF048}"/>
                </a:ext>
              </a:extLst>
            </p:cNvPr>
            <p:cNvSpPr>
              <a:spLocks noChangeArrowheads="1"/>
            </p:cNvSpPr>
            <p:nvPr/>
          </p:nvSpPr>
          <p:spPr bwMode="auto">
            <a:xfrm>
              <a:off x="8656375" y="2877989"/>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2" name="Rectangle 46">
              <a:extLst>
                <a:ext uri="{FF2B5EF4-FFF2-40B4-BE49-F238E27FC236}">
                  <a16:creationId xmlns:a16="http://schemas.microsoft.com/office/drawing/2014/main" id="{9A94F7D9-3958-8E4E-8E25-98411B6A963E}"/>
                </a:ext>
              </a:extLst>
            </p:cNvPr>
            <p:cNvSpPr>
              <a:spLocks noChangeArrowheads="1"/>
            </p:cNvSpPr>
            <p:nvPr/>
          </p:nvSpPr>
          <p:spPr bwMode="auto">
            <a:xfrm>
              <a:off x="8633078" y="2877989"/>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3" name="Rectangle 47">
              <a:extLst>
                <a:ext uri="{FF2B5EF4-FFF2-40B4-BE49-F238E27FC236}">
                  <a16:creationId xmlns:a16="http://schemas.microsoft.com/office/drawing/2014/main" id="{AA993A89-8A57-8241-8129-8F0FEDAF823E}"/>
                </a:ext>
              </a:extLst>
            </p:cNvPr>
            <p:cNvSpPr>
              <a:spLocks noChangeArrowheads="1"/>
            </p:cNvSpPr>
            <p:nvPr/>
          </p:nvSpPr>
          <p:spPr bwMode="auto">
            <a:xfrm>
              <a:off x="8608617" y="2877989"/>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4" name="Rectangle 48">
              <a:extLst>
                <a:ext uri="{FF2B5EF4-FFF2-40B4-BE49-F238E27FC236}">
                  <a16:creationId xmlns:a16="http://schemas.microsoft.com/office/drawing/2014/main" id="{F5D8133B-44AC-2D4F-9996-3A7B63EAA01E}"/>
                </a:ext>
              </a:extLst>
            </p:cNvPr>
            <p:cNvSpPr>
              <a:spLocks noChangeArrowheads="1"/>
            </p:cNvSpPr>
            <p:nvPr/>
          </p:nvSpPr>
          <p:spPr bwMode="auto">
            <a:xfrm>
              <a:off x="8585320" y="2877989"/>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5" name="Rectangle 49">
              <a:extLst>
                <a:ext uri="{FF2B5EF4-FFF2-40B4-BE49-F238E27FC236}">
                  <a16:creationId xmlns:a16="http://schemas.microsoft.com/office/drawing/2014/main" id="{7C9CB173-130D-0342-BDDF-E99AEFE6F5BB}"/>
                </a:ext>
              </a:extLst>
            </p:cNvPr>
            <p:cNvSpPr>
              <a:spLocks noChangeArrowheads="1"/>
            </p:cNvSpPr>
            <p:nvPr/>
          </p:nvSpPr>
          <p:spPr bwMode="auto">
            <a:xfrm>
              <a:off x="8562023" y="2877989"/>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6" name="Rectangle 50">
              <a:extLst>
                <a:ext uri="{FF2B5EF4-FFF2-40B4-BE49-F238E27FC236}">
                  <a16:creationId xmlns:a16="http://schemas.microsoft.com/office/drawing/2014/main" id="{9E5B3248-4386-1B40-9EE6-89673A3A96E6}"/>
                </a:ext>
              </a:extLst>
            </p:cNvPr>
            <p:cNvSpPr>
              <a:spLocks noChangeArrowheads="1"/>
            </p:cNvSpPr>
            <p:nvPr/>
          </p:nvSpPr>
          <p:spPr bwMode="auto">
            <a:xfrm>
              <a:off x="8537561" y="2877989"/>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7" name="Rectangle 51">
              <a:extLst>
                <a:ext uri="{FF2B5EF4-FFF2-40B4-BE49-F238E27FC236}">
                  <a16:creationId xmlns:a16="http://schemas.microsoft.com/office/drawing/2014/main" id="{9C51ED5C-E7AB-B14F-9A11-F06E9DE34603}"/>
                </a:ext>
              </a:extLst>
            </p:cNvPr>
            <p:cNvSpPr>
              <a:spLocks noChangeArrowheads="1"/>
            </p:cNvSpPr>
            <p:nvPr/>
          </p:nvSpPr>
          <p:spPr bwMode="auto">
            <a:xfrm>
              <a:off x="8514264" y="2877989"/>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8" name="Oval 52">
              <a:extLst>
                <a:ext uri="{FF2B5EF4-FFF2-40B4-BE49-F238E27FC236}">
                  <a16:creationId xmlns:a16="http://schemas.microsoft.com/office/drawing/2014/main" id="{7EEE39B5-1865-894B-8883-B1F85E333F0B}"/>
                </a:ext>
              </a:extLst>
            </p:cNvPr>
            <p:cNvSpPr>
              <a:spLocks noChangeArrowheads="1"/>
            </p:cNvSpPr>
            <p:nvPr/>
          </p:nvSpPr>
          <p:spPr bwMode="auto">
            <a:xfrm>
              <a:off x="8362835" y="2883814"/>
              <a:ext cx="24462" cy="2329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9" name="Freeform 53">
              <a:extLst>
                <a:ext uri="{FF2B5EF4-FFF2-40B4-BE49-F238E27FC236}">
                  <a16:creationId xmlns:a16="http://schemas.microsoft.com/office/drawing/2014/main" id="{F04BD022-317F-9245-9F2E-6907CA1A0A18}"/>
                </a:ext>
              </a:extLst>
            </p:cNvPr>
            <p:cNvSpPr>
              <a:spLocks noEditPoints="1"/>
            </p:cNvSpPr>
            <p:nvPr/>
          </p:nvSpPr>
          <p:spPr bwMode="auto">
            <a:xfrm>
              <a:off x="8327890" y="2972341"/>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0" name="Freeform 54">
              <a:extLst>
                <a:ext uri="{FF2B5EF4-FFF2-40B4-BE49-F238E27FC236}">
                  <a16:creationId xmlns:a16="http://schemas.microsoft.com/office/drawing/2014/main" id="{E713ADAE-2112-1E4F-BB33-F4410D6802E0}"/>
                </a:ext>
              </a:extLst>
            </p:cNvPr>
            <p:cNvSpPr>
              <a:spLocks noEditPoints="1"/>
            </p:cNvSpPr>
            <p:nvPr/>
          </p:nvSpPr>
          <p:spPr bwMode="auto">
            <a:xfrm>
              <a:off x="8327890" y="2972341"/>
              <a:ext cx="401870" cy="10600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1" name="Rectangle 55">
              <a:extLst>
                <a:ext uri="{FF2B5EF4-FFF2-40B4-BE49-F238E27FC236}">
                  <a16:creationId xmlns:a16="http://schemas.microsoft.com/office/drawing/2014/main" id="{69C3FCD5-5B88-4B46-AE9C-08F0CFD5FEB3}"/>
                </a:ext>
              </a:extLst>
            </p:cNvPr>
            <p:cNvSpPr>
              <a:spLocks noChangeArrowheads="1"/>
            </p:cNvSpPr>
            <p:nvPr/>
          </p:nvSpPr>
          <p:spPr bwMode="auto">
            <a:xfrm>
              <a:off x="8679672" y="300845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2" name="Rectangle 56">
              <a:extLst>
                <a:ext uri="{FF2B5EF4-FFF2-40B4-BE49-F238E27FC236}">
                  <a16:creationId xmlns:a16="http://schemas.microsoft.com/office/drawing/2014/main" id="{52AD62A4-1748-074E-8AE0-6693EFEE0646}"/>
                </a:ext>
              </a:extLst>
            </p:cNvPr>
            <p:cNvSpPr>
              <a:spLocks noChangeArrowheads="1"/>
            </p:cNvSpPr>
            <p:nvPr/>
          </p:nvSpPr>
          <p:spPr bwMode="auto">
            <a:xfrm>
              <a:off x="8656375" y="300845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3" name="Rectangle 57">
              <a:extLst>
                <a:ext uri="{FF2B5EF4-FFF2-40B4-BE49-F238E27FC236}">
                  <a16:creationId xmlns:a16="http://schemas.microsoft.com/office/drawing/2014/main" id="{6ABBCF23-521F-A047-9B7D-162005643934}"/>
                </a:ext>
              </a:extLst>
            </p:cNvPr>
            <p:cNvSpPr>
              <a:spLocks noChangeArrowheads="1"/>
            </p:cNvSpPr>
            <p:nvPr/>
          </p:nvSpPr>
          <p:spPr bwMode="auto">
            <a:xfrm>
              <a:off x="8633078" y="300845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4" name="Rectangle 58">
              <a:extLst>
                <a:ext uri="{FF2B5EF4-FFF2-40B4-BE49-F238E27FC236}">
                  <a16:creationId xmlns:a16="http://schemas.microsoft.com/office/drawing/2014/main" id="{5CF4954C-D964-BC4B-B723-ACECA58A46C0}"/>
                </a:ext>
              </a:extLst>
            </p:cNvPr>
            <p:cNvSpPr>
              <a:spLocks noChangeArrowheads="1"/>
            </p:cNvSpPr>
            <p:nvPr/>
          </p:nvSpPr>
          <p:spPr bwMode="auto">
            <a:xfrm>
              <a:off x="8608617" y="300845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5" name="Rectangle 59">
              <a:extLst>
                <a:ext uri="{FF2B5EF4-FFF2-40B4-BE49-F238E27FC236}">
                  <a16:creationId xmlns:a16="http://schemas.microsoft.com/office/drawing/2014/main" id="{59042C17-A05D-CE44-9FF8-D83B117F7ADB}"/>
                </a:ext>
              </a:extLst>
            </p:cNvPr>
            <p:cNvSpPr>
              <a:spLocks noChangeArrowheads="1"/>
            </p:cNvSpPr>
            <p:nvPr/>
          </p:nvSpPr>
          <p:spPr bwMode="auto">
            <a:xfrm>
              <a:off x="8585320" y="300845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6" name="Rectangle 60">
              <a:extLst>
                <a:ext uri="{FF2B5EF4-FFF2-40B4-BE49-F238E27FC236}">
                  <a16:creationId xmlns:a16="http://schemas.microsoft.com/office/drawing/2014/main" id="{EF1464D0-6D4A-0442-9EA4-284FDF014E38}"/>
                </a:ext>
              </a:extLst>
            </p:cNvPr>
            <p:cNvSpPr>
              <a:spLocks noChangeArrowheads="1"/>
            </p:cNvSpPr>
            <p:nvPr/>
          </p:nvSpPr>
          <p:spPr bwMode="auto">
            <a:xfrm>
              <a:off x="8562023" y="300845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7" name="Rectangle 61">
              <a:extLst>
                <a:ext uri="{FF2B5EF4-FFF2-40B4-BE49-F238E27FC236}">
                  <a16:creationId xmlns:a16="http://schemas.microsoft.com/office/drawing/2014/main" id="{DEB0A452-5863-FE4D-95E1-44A2F7590DCA}"/>
                </a:ext>
              </a:extLst>
            </p:cNvPr>
            <p:cNvSpPr>
              <a:spLocks noChangeArrowheads="1"/>
            </p:cNvSpPr>
            <p:nvPr/>
          </p:nvSpPr>
          <p:spPr bwMode="auto">
            <a:xfrm>
              <a:off x="8537561" y="3008452"/>
              <a:ext cx="12813"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8" name="Rectangle 62">
              <a:extLst>
                <a:ext uri="{FF2B5EF4-FFF2-40B4-BE49-F238E27FC236}">
                  <a16:creationId xmlns:a16="http://schemas.microsoft.com/office/drawing/2014/main" id="{E8D35694-F659-2749-BAA3-FB8D8120B093}"/>
                </a:ext>
              </a:extLst>
            </p:cNvPr>
            <p:cNvSpPr>
              <a:spLocks noChangeArrowheads="1"/>
            </p:cNvSpPr>
            <p:nvPr/>
          </p:nvSpPr>
          <p:spPr bwMode="auto">
            <a:xfrm>
              <a:off x="8514264" y="3008452"/>
              <a:ext cx="11648" cy="34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9" name="Oval 63">
              <a:extLst>
                <a:ext uri="{FF2B5EF4-FFF2-40B4-BE49-F238E27FC236}">
                  <a16:creationId xmlns:a16="http://schemas.microsoft.com/office/drawing/2014/main" id="{46644DAB-7BB7-A943-A1B5-DA315A549475}"/>
                </a:ext>
              </a:extLst>
            </p:cNvPr>
            <p:cNvSpPr>
              <a:spLocks noChangeArrowheads="1"/>
            </p:cNvSpPr>
            <p:nvPr/>
          </p:nvSpPr>
          <p:spPr bwMode="auto">
            <a:xfrm>
              <a:off x="8362835" y="3013111"/>
              <a:ext cx="24462" cy="244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pic>
          <p:nvPicPr>
            <p:cNvPr id="130" name="Graphic 129">
              <a:extLst>
                <a:ext uri="{FF2B5EF4-FFF2-40B4-BE49-F238E27FC236}">
                  <a16:creationId xmlns:a16="http://schemas.microsoft.com/office/drawing/2014/main" id="{8EAFD5C3-2EF2-A646-9DC2-547F721B30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8394" y="5344262"/>
              <a:ext cx="443929" cy="433188"/>
            </a:xfrm>
            <a:prstGeom prst="rect">
              <a:avLst/>
            </a:prstGeom>
          </p:spPr>
        </p:pic>
        <p:pic>
          <p:nvPicPr>
            <p:cNvPr id="131" name="Graphic 130">
              <a:extLst>
                <a:ext uri="{FF2B5EF4-FFF2-40B4-BE49-F238E27FC236}">
                  <a16:creationId xmlns:a16="http://schemas.microsoft.com/office/drawing/2014/main" id="{7896ABF1-B748-4B49-8BAC-D67CD571EA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7121" y="4189406"/>
              <a:ext cx="422605" cy="422605"/>
            </a:xfrm>
            <a:prstGeom prst="rect">
              <a:avLst/>
            </a:prstGeom>
          </p:spPr>
        </p:pic>
        <p:pic>
          <p:nvPicPr>
            <p:cNvPr id="132" name="Graphic 131">
              <a:extLst>
                <a:ext uri="{FF2B5EF4-FFF2-40B4-BE49-F238E27FC236}">
                  <a16:creationId xmlns:a16="http://schemas.microsoft.com/office/drawing/2014/main" id="{5FAA8E66-D1FB-BB48-B29D-DA06E80025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2515" y="2611149"/>
              <a:ext cx="472399" cy="468589"/>
            </a:xfrm>
            <a:prstGeom prst="rect">
              <a:avLst/>
            </a:prstGeom>
          </p:spPr>
        </p:pic>
        <p:pic>
          <p:nvPicPr>
            <p:cNvPr id="133" name="Graphic 132">
              <a:extLst>
                <a:ext uri="{FF2B5EF4-FFF2-40B4-BE49-F238E27FC236}">
                  <a16:creationId xmlns:a16="http://schemas.microsoft.com/office/drawing/2014/main" id="{8A3CC549-FBC0-8B4F-A222-51C547A230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9545" y="1542073"/>
              <a:ext cx="369538" cy="434302"/>
            </a:xfrm>
            <a:prstGeom prst="rect">
              <a:avLst/>
            </a:prstGeom>
          </p:spPr>
        </p:pic>
        <p:pic>
          <p:nvPicPr>
            <p:cNvPr id="134" name="Graphic 133">
              <a:extLst>
                <a:ext uri="{FF2B5EF4-FFF2-40B4-BE49-F238E27FC236}">
                  <a16:creationId xmlns:a16="http://schemas.microsoft.com/office/drawing/2014/main" id="{6AFEF4D4-502E-754F-A0C8-7E0DB12939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0753" y="5397933"/>
              <a:ext cx="407123" cy="403840"/>
            </a:xfrm>
            <a:prstGeom prst="rect">
              <a:avLst/>
            </a:prstGeom>
          </p:spPr>
        </p:pic>
        <p:pic>
          <p:nvPicPr>
            <p:cNvPr id="135" name="Graphic 134">
              <a:extLst>
                <a:ext uri="{FF2B5EF4-FFF2-40B4-BE49-F238E27FC236}">
                  <a16:creationId xmlns:a16="http://schemas.microsoft.com/office/drawing/2014/main" id="{CF9F7F4B-B294-6747-A10B-0036CF70F7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88979" y="1546183"/>
              <a:ext cx="419699" cy="419699"/>
            </a:xfrm>
            <a:prstGeom prst="rect">
              <a:avLst/>
            </a:prstGeom>
          </p:spPr>
        </p:pic>
        <p:sp>
          <p:nvSpPr>
            <p:cNvPr id="137" name="Freeform 67">
              <a:extLst>
                <a:ext uri="{FF2B5EF4-FFF2-40B4-BE49-F238E27FC236}">
                  <a16:creationId xmlns:a16="http://schemas.microsoft.com/office/drawing/2014/main" id="{C93F31EE-E86E-DC42-B14B-AA4EAAF38BAD}"/>
                </a:ext>
              </a:extLst>
            </p:cNvPr>
            <p:cNvSpPr>
              <a:spLocks/>
            </p:cNvSpPr>
            <p:nvPr/>
          </p:nvSpPr>
          <p:spPr bwMode="auto">
            <a:xfrm>
              <a:off x="8306188" y="4422178"/>
              <a:ext cx="340072" cy="231604"/>
            </a:xfrm>
            <a:custGeom>
              <a:avLst/>
              <a:gdLst>
                <a:gd name="T0" fmla="*/ 2758 w 3176"/>
                <a:gd name="T1" fmla="*/ 1837 h 2163"/>
                <a:gd name="T2" fmla="*/ 2512 w 3176"/>
                <a:gd name="T3" fmla="*/ 1837 h 2163"/>
                <a:gd name="T4" fmla="*/ 1755 w 3176"/>
                <a:gd name="T5" fmla="*/ 1082 h 2163"/>
                <a:gd name="T6" fmla="*/ 2512 w 3176"/>
                <a:gd name="T7" fmla="*/ 327 h 2163"/>
                <a:gd name="T8" fmla="*/ 2758 w 3176"/>
                <a:gd name="T9" fmla="*/ 327 h 2163"/>
                <a:gd name="T10" fmla="*/ 2758 w 3176"/>
                <a:gd name="T11" fmla="*/ 480 h 2163"/>
                <a:gd name="T12" fmla="*/ 3176 w 3176"/>
                <a:gd name="T13" fmla="*/ 240 h 2163"/>
                <a:gd name="T14" fmla="*/ 2758 w 3176"/>
                <a:gd name="T15" fmla="*/ 0 h 2163"/>
                <a:gd name="T16" fmla="*/ 2758 w 3176"/>
                <a:gd name="T17" fmla="*/ 154 h 2163"/>
                <a:gd name="T18" fmla="*/ 2441 w 3176"/>
                <a:gd name="T19" fmla="*/ 154 h 2163"/>
                <a:gd name="T20" fmla="*/ 1633 w 3176"/>
                <a:gd name="T21" fmla="*/ 960 h 2163"/>
                <a:gd name="T22" fmla="*/ 826 w 3176"/>
                <a:gd name="T23" fmla="*/ 154 h 2163"/>
                <a:gd name="T24" fmla="*/ 417 w 3176"/>
                <a:gd name="T25" fmla="*/ 154 h 2163"/>
                <a:gd name="T26" fmla="*/ 417 w 3176"/>
                <a:gd name="T27" fmla="*/ 0 h 2163"/>
                <a:gd name="T28" fmla="*/ 0 w 3176"/>
                <a:gd name="T29" fmla="*/ 240 h 2163"/>
                <a:gd name="T30" fmla="*/ 417 w 3176"/>
                <a:gd name="T31" fmla="*/ 480 h 2163"/>
                <a:gd name="T32" fmla="*/ 417 w 3176"/>
                <a:gd name="T33" fmla="*/ 327 h 2163"/>
                <a:gd name="T34" fmla="*/ 754 w 3176"/>
                <a:gd name="T35" fmla="*/ 327 h 2163"/>
                <a:gd name="T36" fmla="*/ 1511 w 3176"/>
                <a:gd name="T37" fmla="*/ 1082 h 2163"/>
                <a:gd name="T38" fmla="*/ 754 w 3176"/>
                <a:gd name="T39" fmla="*/ 1837 h 2163"/>
                <a:gd name="T40" fmla="*/ 417 w 3176"/>
                <a:gd name="T41" fmla="*/ 1837 h 2163"/>
                <a:gd name="T42" fmla="*/ 417 w 3176"/>
                <a:gd name="T43" fmla="*/ 1682 h 2163"/>
                <a:gd name="T44" fmla="*/ 0 w 3176"/>
                <a:gd name="T45" fmla="*/ 1922 h 2163"/>
                <a:gd name="T46" fmla="*/ 417 w 3176"/>
                <a:gd name="T47" fmla="*/ 2163 h 2163"/>
                <a:gd name="T48" fmla="*/ 417 w 3176"/>
                <a:gd name="T49" fmla="*/ 2009 h 2163"/>
                <a:gd name="T50" fmla="*/ 826 w 3176"/>
                <a:gd name="T51" fmla="*/ 2009 h 2163"/>
                <a:gd name="T52" fmla="*/ 1633 w 3176"/>
                <a:gd name="T53" fmla="*/ 1203 h 2163"/>
                <a:gd name="T54" fmla="*/ 2441 w 3176"/>
                <a:gd name="T55" fmla="*/ 2009 h 2163"/>
                <a:gd name="T56" fmla="*/ 2758 w 3176"/>
                <a:gd name="T57" fmla="*/ 2009 h 2163"/>
                <a:gd name="T58" fmla="*/ 2758 w 3176"/>
                <a:gd name="T59" fmla="*/ 2163 h 2163"/>
                <a:gd name="T60" fmla="*/ 3176 w 3176"/>
                <a:gd name="T61" fmla="*/ 1922 h 2163"/>
                <a:gd name="T62" fmla="*/ 2758 w 3176"/>
                <a:gd name="T63" fmla="*/ 1682 h 2163"/>
                <a:gd name="T64" fmla="*/ 2758 w 3176"/>
                <a:gd name="T65" fmla="*/ 183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6" h="2163">
                  <a:moveTo>
                    <a:pt x="2758" y="1837"/>
                  </a:moveTo>
                  <a:lnTo>
                    <a:pt x="2512" y="1837"/>
                  </a:lnTo>
                  <a:lnTo>
                    <a:pt x="1755" y="1082"/>
                  </a:lnTo>
                  <a:lnTo>
                    <a:pt x="2512" y="327"/>
                  </a:lnTo>
                  <a:lnTo>
                    <a:pt x="2758" y="327"/>
                  </a:lnTo>
                  <a:lnTo>
                    <a:pt x="2758" y="480"/>
                  </a:lnTo>
                  <a:lnTo>
                    <a:pt x="3176" y="240"/>
                  </a:lnTo>
                  <a:lnTo>
                    <a:pt x="2758" y="0"/>
                  </a:lnTo>
                  <a:lnTo>
                    <a:pt x="2758" y="154"/>
                  </a:lnTo>
                  <a:lnTo>
                    <a:pt x="2441" y="154"/>
                  </a:lnTo>
                  <a:lnTo>
                    <a:pt x="1633" y="960"/>
                  </a:lnTo>
                  <a:lnTo>
                    <a:pt x="826" y="154"/>
                  </a:lnTo>
                  <a:lnTo>
                    <a:pt x="417" y="154"/>
                  </a:lnTo>
                  <a:lnTo>
                    <a:pt x="417" y="0"/>
                  </a:lnTo>
                  <a:lnTo>
                    <a:pt x="0" y="240"/>
                  </a:lnTo>
                  <a:lnTo>
                    <a:pt x="417" y="480"/>
                  </a:lnTo>
                  <a:lnTo>
                    <a:pt x="417" y="327"/>
                  </a:lnTo>
                  <a:lnTo>
                    <a:pt x="754" y="327"/>
                  </a:lnTo>
                  <a:lnTo>
                    <a:pt x="1511" y="1082"/>
                  </a:lnTo>
                  <a:lnTo>
                    <a:pt x="754" y="1837"/>
                  </a:lnTo>
                  <a:lnTo>
                    <a:pt x="417" y="1837"/>
                  </a:lnTo>
                  <a:lnTo>
                    <a:pt x="417" y="1682"/>
                  </a:lnTo>
                  <a:lnTo>
                    <a:pt x="0" y="1922"/>
                  </a:lnTo>
                  <a:lnTo>
                    <a:pt x="417" y="2163"/>
                  </a:lnTo>
                  <a:lnTo>
                    <a:pt x="417" y="2009"/>
                  </a:lnTo>
                  <a:lnTo>
                    <a:pt x="826" y="2009"/>
                  </a:lnTo>
                  <a:lnTo>
                    <a:pt x="1633" y="1203"/>
                  </a:lnTo>
                  <a:lnTo>
                    <a:pt x="2441" y="2009"/>
                  </a:lnTo>
                  <a:lnTo>
                    <a:pt x="2758" y="2009"/>
                  </a:lnTo>
                  <a:lnTo>
                    <a:pt x="2758" y="2163"/>
                  </a:lnTo>
                  <a:lnTo>
                    <a:pt x="3176" y="1922"/>
                  </a:lnTo>
                  <a:lnTo>
                    <a:pt x="2758" y="1682"/>
                  </a:lnTo>
                  <a:lnTo>
                    <a:pt x="2758" y="1837"/>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en-US" sz="1799"/>
            </a:p>
          </p:txBody>
        </p:sp>
        <p:cxnSp>
          <p:nvCxnSpPr>
            <p:cNvPr id="136" name="Straight Connector 135">
              <a:extLst>
                <a:ext uri="{FF2B5EF4-FFF2-40B4-BE49-F238E27FC236}">
                  <a16:creationId xmlns:a16="http://schemas.microsoft.com/office/drawing/2014/main" id="{3656F57D-049C-8647-B991-819BD26C2C59}"/>
                </a:ext>
              </a:extLst>
            </p:cNvPr>
            <p:cNvCxnSpPr>
              <a:cxnSpLocks/>
              <a:endCxn id="65" idx="6"/>
            </p:cNvCxnSpPr>
            <p:nvPr/>
          </p:nvCxnSpPr>
          <p:spPr bwMode="gray">
            <a:xfrm flipH="1" flipV="1">
              <a:off x="9152113" y="3797732"/>
              <a:ext cx="248365" cy="215936"/>
            </a:xfrm>
            <a:prstGeom prst="line">
              <a:avLst/>
            </a:prstGeom>
            <a:ln w="12700" cap="rnd">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6" name="Picture 2" descr="VMware vRealize Operations Cloud | VMware Cloud">
              <a:extLst>
                <a:ext uri="{FF2B5EF4-FFF2-40B4-BE49-F238E27FC236}">
                  <a16:creationId xmlns:a16="http://schemas.microsoft.com/office/drawing/2014/main" id="{464D894D-3F40-5E47-80D8-B8F282C40854}"/>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975277" y="3748772"/>
              <a:ext cx="1023950" cy="1023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669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C05D698-CD90-E34B-BEEA-0577E1D9876B}"/>
              </a:ext>
            </a:extLst>
          </p:cNvPr>
          <p:cNvSpPr>
            <a:spLocks noGrp="1"/>
          </p:cNvSpPr>
          <p:nvPr>
            <p:ph type="subTitle" idx="10"/>
          </p:nvPr>
        </p:nvSpPr>
        <p:spPr/>
        <p:txBody>
          <a:bodyPr/>
          <a:lstStyle/>
          <a:p>
            <a:r>
              <a:rPr lang="en-US"/>
              <a:t>Adding the vRealize True Visibility Suite</a:t>
            </a:r>
          </a:p>
        </p:txBody>
      </p:sp>
      <p:sp>
        <p:nvSpPr>
          <p:cNvPr id="3" name="Title 2">
            <a:extLst>
              <a:ext uri="{FF2B5EF4-FFF2-40B4-BE49-F238E27FC236}">
                <a16:creationId xmlns:a16="http://schemas.microsoft.com/office/drawing/2014/main" id="{88E96FB7-9132-AC47-9638-CEDA9A4D6BBD}"/>
              </a:ext>
            </a:extLst>
          </p:cNvPr>
          <p:cNvSpPr>
            <a:spLocks noGrp="1"/>
          </p:cNvSpPr>
          <p:nvPr>
            <p:ph type="title"/>
          </p:nvPr>
        </p:nvSpPr>
        <p:spPr/>
        <p:txBody>
          <a:bodyPr/>
          <a:lstStyle/>
          <a:p>
            <a:r>
              <a:rPr lang="en-US"/>
              <a:t>Extending vRealize Operations</a:t>
            </a:r>
          </a:p>
        </p:txBody>
      </p:sp>
      <p:sp>
        <p:nvSpPr>
          <p:cNvPr id="4" name="Text Placeholder 6">
            <a:extLst>
              <a:ext uri="{FF2B5EF4-FFF2-40B4-BE49-F238E27FC236}">
                <a16:creationId xmlns:a16="http://schemas.microsoft.com/office/drawing/2014/main" id="{84637310-3CE9-4840-983E-C18BB3CF7131}"/>
              </a:ext>
            </a:extLst>
          </p:cNvPr>
          <p:cNvSpPr txBox="1">
            <a:spLocks/>
          </p:cNvSpPr>
          <p:nvPr/>
        </p:nvSpPr>
        <p:spPr>
          <a:xfrm>
            <a:off x="119910" y="1689296"/>
            <a:ext cx="3016734" cy="29837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err="1">
                <a:solidFill>
                  <a:schemeClr val="accent4"/>
                </a:solidFill>
              </a:rPr>
              <a:t>vRealize</a:t>
            </a:r>
            <a:r>
              <a:rPr lang="en-US">
                <a:solidFill>
                  <a:schemeClr val="accent4"/>
                </a:solidFill>
              </a:rPr>
              <a:t> Operations</a:t>
            </a:r>
          </a:p>
        </p:txBody>
      </p:sp>
      <p:cxnSp>
        <p:nvCxnSpPr>
          <p:cNvPr id="5" name="Straight Connector 4">
            <a:extLst>
              <a:ext uri="{FF2B5EF4-FFF2-40B4-BE49-F238E27FC236}">
                <a16:creationId xmlns:a16="http://schemas.microsoft.com/office/drawing/2014/main" id="{ED5E5B75-650E-554E-A26E-7A1B743110B5}"/>
              </a:ext>
            </a:extLst>
          </p:cNvPr>
          <p:cNvCxnSpPr>
            <a:cxnSpLocks/>
          </p:cNvCxnSpPr>
          <p:nvPr/>
        </p:nvCxnSpPr>
        <p:spPr>
          <a:xfrm>
            <a:off x="1950" y="3861483"/>
            <a:ext cx="3382399"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DB2F4F44-2E06-C540-B315-DB996340C282}"/>
              </a:ext>
            </a:extLst>
          </p:cNvPr>
          <p:cNvSpPr txBox="1">
            <a:spLocks/>
          </p:cNvSpPr>
          <p:nvPr/>
        </p:nvSpPr>
        <p:spPr>
          <a:xfrm>
            <a:off x="119909" y="3948788"/>
            <a:ext cx="3906105" cy="331892"/>
          </a:xfrm>
          <a:prstGeom prst="rect">
            <a:avLst/>
          </a:prstGeom>
        </p:spPr>
        <p:txBody>
          <a:bodyPr anchor="b"/>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600" kern="1200">
                <a:solidFill>
                  <a:schemeClr val="accent4"/>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err="1">
                <a:solidFill>
                  <a:schemeClr val="accent1"/>
                </a:solidFill>
              </a:rPr>
              <a:t>vRealize</a:t>
            </a:r>
            <a:r>
              <a:rPr lang="en-US">
                <a:solidFill>
                  <a:schemeClr val="accent1"/>
                </a:solidFill>
              </a:rPr>
              <a:t> True Visibility Suite</a:t>
            </a:r>
          </a:p>
        </p:txBody>
      </p:sp>
      <p:cxnSp>
        <p:nvCxnSpPr>
          <p:cNvPr id="8" name="Straight Connector 7">
            <a:extLst>
              <a:ext uri="{FF2B5EF4-FFF2-40B4-BE49-F238E27FC236}">
                <a16:creationId xmlns:a16="http://schemas.microsoft.com/office/drawing/2014/main" id="{8C9B4778-1D10-914E-B7FC-B063D4CA1B75}"/>
              </a:ext>
            </a:extLst>
          </p:cNvPr>
          <p:cNvCxnSpPr>
            <a:cxnSpLocks/>
          </p:cNvCxnSpPr>
          <p:nvPr/>
        </p:nvCxnSpPr>
        <p:spPr>
          <a:xfrm>
            <a:off x="1950" y="1598300"/>
            <a:ext cx="3382399"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C0A731-DC06-F64F-8298-6CD8EE0418BC}"/>
              </a:ext>
            </a:extLst>
          </p:cNvPr>
          <p:cNvSpPr txBox="1"/>
          <p:nvPr/>
        </p:nvSpPr>
        <p:spPr>
          <a:xfrm>
            <a:off x="1045493" y="2496624"/>
            <a:ext cx="65" cy="184618"/>
          </a:xfrm>
          <a:prstGeom prst="rect">
            <a:avLst/>
          </a:prstGeom>
        </p:spPr>
        <p:txBody>
          <a:bodyPr wrap="none" lIns="0" tIns="0" rIns="0" bIns="0" rtlCol="0">
            <a:spAutoFit/>
          </a:bodyPr>
          <a:lstStyle/>
          <a:p>
            <a:pPr>
              <a:spcAft>
                <a:spcPts val="600"/>
              </a:spcAft>
            </a:pPr>
            <a:endParaRPr lang="en-US" sz="1200"/>
          </a:p>
        </p:txBody>
      </p:sp>
      <p:sp>
        <p:nvSpPr>
          <p:cNvPr id="13" name="TextBox 12">
            <a:extLst>
              <a:ext uri="{FF2B5EF4-FFF2-40B4-BE49-F238E27FC236}">
                <a16:creationId xmlns:a16="http://schemas.microsoft.com/office/drawing/2014/main" id="{CFAB9D10-0F9C-2849-B5BC-9D0076862F0D}"/>
              </a:ext>
            </a:extLst>
          </p:cNvPr>
          <p:cNvSpPr txBox="1"/>
          <p:nvPr/>
        </p:nvSpPr>
        <p:spPr>
          <a:xfrm>
            <a:off x="840636" y="1996839"/>
            <a:ext cx="2600373" cy="369236"/>
          </a:xfrm>
          <a:prstGeom prst="rect">
            <a:avLst/>
          </a:prstGeom>
        </p:spPr>
        <p:txBody>
          <a:bodyPr wrap="square" lIns="0" tIns="0" rIns="0" bIns="0" rtlCol="0">
            <a:spAutoFit/>
          </a:bodyPr>
          <a:lstStyle/>
          <a:p>
            <a:pPr>
              <a:spcAft>
                <a:spcPts val="600"/>
              </a:spcAft>
            </a:pPr>
            <a:r>
              <a:rPr lang="en-US" sz="1200">
                <a:latin typeface="Ubuntu Light"/>
              </a:rPr>
              <a:t>Application-aware monitoring across SDDC and multiple clouds</a:t>
            </a:r>
          </a:p>
        </p:txBody>
      </p:sp>
      <p:sp>
        <p:nvSpPr>
          <p:cNvPr id="14" name="TextBox 13">
            <a:extLst>
              <a:ext uri="{FF2B5EF4-FFF2-40B4-BE49-F238E27FC236}">
                <a16:creationId xmlns:a16="http://schemas.microsoft.com/office/drawing/2014/main" id="{C7429436-147E-9546-87B2-2DA6FA3BC6D4}"/>
              </a:ext>
            </a:extLst>
          </p:cNvPr>
          <p:cNvSpPr txBox="1"/>
          <p:nvPr/>
        </p:nvSpPr>
        <p:spPr>
          <a:xfrm>
            <a:off x="840638" y="2691959"/>
            <a:ext cx="2295752"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Cloud planning, capacity optimization and compliance</a:t>
            </a:r>
          </a:p>
        </p:txBody>
      </p:sp>
      <p:sp>
        <p:nvSpPr>
          <p:cNvPr id="15" name="TextBox 14">
            <a:extLst>
              <a:ext uri="{FF2B5EF4-FFF2-40B4-BE49-F238E27FC236}">
                <a16:creationId xmlns:a16="http://schemas.microsoft.com/office/drawing/2014/main" id="{2113C904-BA22-0246-B316-BD1DFC789991}"/>
              </a:ext>
            </a:extLst>
          </p:cNvPr>
          <p:cNvSpPr txBox="1"/>
          <p:nvPr/>
        </p:nvSpPr>
        <p:spPr>
          <a:xfrm>
            <a:off x="840637" y="3369030"/>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Automated and proactive workloads management</a:t>
            </a:r>
          </a:p>
        </p:txBody>
      </p:sp>
      <p:sp>
        <p:nvSpPr>
          <p:cNvPr id="16" name="TextBox 15">
            <a:extLst>
              <a:ext uri="{FF2B5EF4-FFF2-40B4-BE49-F238E27FC236}">
                <a16:creationId xmlns:a16="http://schemas.microsoft.com/office/drawing/2014/main" id="{CD59E2EC-48C9-EA4D-9711-EC71F338DDC9}"/>
              </a:ext>
            </a:extLst>
          </p:cNvPr>
          <p:cNvSpPr txBox="1"/>
          <p:nvPr/>
        </p:nvSpPr>
        <p:spPr>
          <a:xfrm>
            <a:off x="840637" y="4421949"/>
            <a:ext cx="2294546" cy="184618"/>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Deeper root cause analysis</a:t>
            </a:r>
          </a:p>
        </p:txBody>
      </p:sp>
      <p:sp>
        <p:nvSpPr>
          <p:cNvPr id="17" name="TextBox 16">
            <a:extLst>
              <a:ext uri="{FF2B5EF4-FFF2-40B4-BE49-F238E27FC236}">
                <a16:creationId xmlns:a16="http://schemas.microsoft.com/office/drawing/2014/main" id="{C8132476-0D60-C547-B553-D39D570BC531}"/>
              </a:ext>
            </a:extLst>
          </p:cNvPr>
          <p:cNvSpPr txBox="1"/>
          <p:nvPr/>
        </p:nvSpPr>
        <p:spPr>
          <a:xfrm>
            <a:off x="840637" y="491753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Wider collaboration for hybrid cloud management</a:t>
            </a:r>
          </a:p>
        </p:txBody>
      </p:sp>
      <p:sp>
        <p:nvSpPr>
          <p:cNvPr id="18" name="TextBox 17">
            <a:extLst>
              <a:ext uri="{FF2B5EF4-FFF2-40B4-BE49-F238E27FC236}">
                <a16:creationId xmlns:a16="http://schemas.microsoft.com/office/drawing/2014/main" id="{0BC07D5E-6B97-554A-8974-34502B19C888}"/>
              </a:ext>
            </a:extLst>
          </p:cNvPr>
          <p:cNvSpPr txBox="1"/>
          <p:nvPr/>
        </p:nvSpPr>
        <p:spPr>
          <a:xfrm>
            <a:off x="840637" y="5527464"/>
            <a:ext cx="2294546" cy="369236"/>
          </a:xfrm>
          <a:prstGeom prst="rect">
            <a:avLst/>
          </a:prstGeom>
        </p:spPr>
        <p:txBody>
          <a:bodyPr wrap="square" lIns="0" tIns="0" rIns="0" bIns="0" rtlCol="0">
            <a:spAutoFit/>
          </a:bodyPr>
          <a:lstStyle>
            <a:defPPr>
              <a:defRPr lang="en-US"/>
            </a:defPPr>
            <a:lvl1pPr>
              <a:spcAft>
                <a:spcPts val="600"/>
              </a:spcAft>
              <a:defRPr sz="1200">
                <a:solidFill>
                  <a:srgbClr val="5E7990">
                    <a:lumMod val="20000"/>
                    <a:lumOff val="80000"/>
                  </a:srgbClr>
                </a:solidFill>
                <a:latin typeface="Ubuntu Light"/>
              </a:defRPr>
            </a:lvl1pPr>
          </a:lstStyle>
          <a:p>
            <a:r>
              <a:rPr lang="en-US">
                <a:solidFill>
                  <a:schemeClr val="tx1"/>
                </a:solidFill>
              </a:rPr>
              <a:t>Full stack resource dependency mapping</a:t>
            </a:r>
          </a:p>
        </p:txBody>
      </p:sp>
      <p:pic>
        <p:nvPicPr>
          <p:cNvPr id="85" name="Graphic 84">
            <a:extLst>
              <a:ext uri="{FF2B5EF4-FFF2-40B4-BE49-F238E27FC236}">
                <a16:creationId xmlns:a16="http://schemas.microsoft.com/office/drawing/2014/main" id="{5721A673-97D4-944A-A684-A9838ACAD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067" y="1993775"/>
            <a:ext cx="463136" cy="425787"/>
          </a:xfrm>
          <a:prstGeom prst="rect">
            <a:avLst/>
          </a:prstGeom>
        </p:spPr>
      </p:pic>
      <p:pic>
        <p:nvPicPr>
          <p:cNvPr id="86" name="Graphic 85">
            <a:extLst>
              <a:ext uri="{FF2B5EF4-FFF2-40B4-BE49-F238E27FC236}">
                <a16:creationId xmlns:a16="http://schemas.microsoft.com/office/drawing/2014/main" id="{F78D884C-8F52-3943-9E34-D231B8980F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131" y="2674441"/>
            <a:ext cx="496071" cy="464066"/>
          </a:xfrm>
          <a:prstGeom prst="rect">
            <a:avLst/>
          </a:prstGeom>
        </p:spPr>
      </p:pic>
      <p:pic>
        <p:nvPicPr>
          <p:cNvPr id="87" name="Graphic 86">
            <a:extLst>
              <a:ext uri="{FF2B5EF4-FFF2-40B4-BE49-F238E27FC236}">
                <a16:creationId xmlns:a16="http://schemas.microsoft.com/office/drawing/2014/main" id="{38DF57BE-47C8-1048-AC8B-ACA03003C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321" y="3319154"/>
            <a:ext cx="437517" cy="433931"/>
          </a:xfrm>
          <a:prstGeom prst="rect">
            <a:avLst/>
          </a:prstGeom>
        </p:spPr>
      </p:pic>
      <p:pic>
        <p:nvPicPr>
          <p:cNvPr id="89" name="Graphic 88">
            <a:extLst>
              <a:ext uri="{FF2B5EF4-FFF2-40B4-BE49-F238E27FC236}">
                <a16:creationId xmlns:a16="http://schemas.microsoft.com/office/drawing/2014/main" id="{ADC4FD94-2234-2040-A4BF-85139C50FC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028" y="4868227"/>
            <a:ext cx="496070" cy="436061"/>
          </a:xfrm>
          <a:prstGeom prst="rect">
            <a:avLst/>
          </a:prstGeom>
        </p:spPr>
      </p:pic>
      <p:pic>
        <p:nvPicPr>
          <p:cNvPr id="90" name="Graphic 89">
            <a:extLst>
              <a:ext uri="{FF2B5EF4-FFF2-40B4-BE49-F238E27FC236}">
                <a16:creationId xmlns:a16="http://schemas.microsoft.com/office/drawing/2014/main" id="{A58F0299-A9E8-9042-8F3C-447CD070D4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962" y="5474736"/>
            <a:ext cx="470523" cy="462810"/>
          </a:xfrm>
          <a:prstGeom prst="rect">
            <a:avLst/>
          </a:prstGeom>
        </p:spPr>
      </p:pic>
      <p:pic>
        <p:nvPicPr>
          <p:cNvPr id="65" name="Graphic 64">
            <a:extLst>
              <a:ext uri="{FF2B5EF4-FFF2-40B4-BE49-F238E27FC236}">
                <a16:creationId xmlns:a16="http://schemas.microsoft.com/office/drawing/2014/main" id="{44A03D1D-0F91-7B40-83E1-7FE6583547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964" y="4299660"/>
            <a:ext cx="476067" cy="460065"/>
          </a:xfrm>
          <a:prstGeom prst="rect">
            <a:avLst/>
          </a:prstGeom>
        </p:spPr>
      </p:pic>
      <p:grpSp>
        <p:nvGrpSpPr>
          <p:cNvPr id="23" name="Group 22">
            <a:extLst>
              <a:ext uri="{FF2B5EF4-FFF2-40B4-BE49-F238E27FC236}">
                <a16:creationId xmlns:a16="http://schemas.microsoft.com/office/drawing/2014/main" id="{BE13EF64-FC03-5D49-9FD2-15B2C1ED1BE4}"/>
              </a:ext>
            </a:extLst>
          </p:cNvPr>
          <p:cNvGrpSpPr/>
          <p:nvPr/>
        </p:nvGrpSpPr>
        <p:grpSpPr>
          <a:xfrm>
            <a:off x="3875616" y="1582772"/>
            <a:ext cx="8144405" cy="4608850"/>
            <a:chOff x="3653328" y="1570558"/>
            <a:chExt cx="8146526" cy="4610051"/>
          </a:xfrm>
        </p:grpSpPr>
        <p:pic>
          <p:nvPicPr>
            <p:cNvPr id="7" name="Picture 8" descr="A picture containing indoor, table, computer, sitting&#10;&#10;Description automatically generated">
              <a:extLst>
                <a:ext uri="{FF2B5EF4-FFF2-40B4-BE49-F238E27FC236}">
                  <a16:creationId xmlns:a16="http://schemas.microsoft.com/office/drawing/2014/main" id="{00569444-2A92-4012-B868-E34AE7012FA0}"/>
                </a:ext>
              </a:extLst>
            </p:cNvPr>
            <p:cNvPicPr>
              <a:picLocks noChangeAspect="1"/>
            </p:cNvPicPr>
            <p:nvPr/>
          </p:nvPicPr>
          <p:blipFill>
            <a:blip r:embed="rId15"/>
            <a:stretch>
              <a:fillRect/>
            </a:stretch>
          </p:blipFill>
          <p:spPr>
            <a:xfrm>
              <a:off x="3653328" y="1570558"/>
              <a:ext cx="8048330" cy="4610051"/>
            </a:xfrm>
            <a:prstGeom prst="rect">
              <a:avLst/>
            </a:prstGeom>
          </p:spPr>
        </p:pic>
        <p:sp>
          <p:nvSpPr>
            <p:cNvPr id="9" name="TextBox 8">
              <a:extLst>
                <a:ext uri="{FF2B5EF4-FFF2-40B4-BE49-F238E27FC236}">
                  <a16:creationId xmlns:a16="http://schemas.microsoft.com/office/drawing/2014/main" id="{BEDDFC0E-B39F-4B33-9D4A-CDD593D4F38A}"/>
                </a:ext>
              </a:extLst>
            </p:cNvPr>
            <p:cNvSpPr txBox="1"/>
            <p:nvPr/>
          </p:nvSpPr>
          <p:spPr>
            <a:xfrm>
              <a:off x="9815661" y="2741591"/>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Storage Volume</a:t>
              </a:r>
            </a:p>
          </p:txBody>
        </p:sp>
        <p:cxnSp>
          <p:nvCxnSpPr>
            <p:cNvPr id="10" name="Straight Arrow Connector 9">
              <a:extLst>
                <a:ext uri="{FF2B5EF4-FFF2-40B4-BE49-F238E27FC236}">
                  <a16:creationId xmlns:a16="http://schemas.microsoft.com/office/drawing/2014/main" id="{9F018709-06E0-48B9-9912-248C218FE742}"/>
                </a:ext>
              </a:extLst>
            </p:cNvPr>
            <p:cNvCxnSpPr>
              <a:cxnSpLocks/>
            </p:cNvCxnSpPr>
            <p:nvPr/>
          </p:nvCxnSpPr>
          <p:spPr bwMode="gray">
            <a:xfrm>
              <a:off x="8237693" y="3947063"/>
              <a:ext cx="0" cy="489853"/>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D2BAB-5C19-442A-A88E-640635D29233}"/>
                </a:ext>
              </a:extLst>
            </p:cNvPr>
            <p:cNvCxnSpPr/>
            <p:nvPr/>
          </p:nvCxnSpPr>
          <p:spPr bwMode="gray">
            <a:xfrm>
              <a:off x="10176190" y="2981473"/>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963836C-6F85-43DB-A279-BCCD48652D01}"/>
                </a:ext>
              </a:extLst>
            </p:cNvPr>
            <p:cNvSpPr txBox="1"/>
            <p:nvPr/>
          </p:nvSpPr>
          <p:spPr>
            <a:xfrm>
              <a:off x="9003160" y="2842756"/>
              <a:ext cx="773007"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4"/>
                  </a:solidFill>
                </a:rPr>
                <a:t>Datastore</a:t>
              </a:r>
            </a:p>
          </p:txBody>
        </p:sp>
        <p:sp>
          <p:nvSpPr>
            <p:cNvPr id="47" name="TextBox 46">
              <a:extLst>
                <a:ext uri="{FF2B5EF4-FFF2-40B4-BE49-F238E27FC236}">
                  <a16:creationId xmlns:a16="http://schemas.microsoft.com/office/drawing/2014/main" id="{6C3ABC4A-51BF-4468-B8F1-2EACADFE5FAD}"/>
                </a:ext>
              </a:extLst>
            </p:cNvPr>
            <p:cNvSpPr txBox="1"/>
            <p:nvPr/>
          </p:nvSpPr>
          <p:spPr>
            <a:xfrm>
              <a:off x="8125431" y="3829689"/>
              <a:ext cx="220966"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Aft>
                  <a:spcPts val="600"/>
                </a:spcAft>
              </a:pPr>
              <a:r>
                <a:rPr lang="en-US" sz="800">
                  <a:solidFill>
                    <a:schemeClr val="accent4"/>
                  </a:solidFill>
                </a:rPr>
                <a:t>VM</a:t>
              </a:r>
            </a:p>
          </p:txBody>
        </p:sp>
        <p:cxnSp>
          <p:nvCxnSpPr>
            <p:cNvPr id="48" name="Straight Arrow Connector 47">
              <a:extLst>
                <a:ext uri="{FF2B5EF4-FFF2-40B4-BE49-F238E27FC236}">
                  <a16:creationId xmlns:a16="http://schemas.microsoft.com/office/drawing/2014/main" id="{85691CB1-FFAC-4EF8-96A8-08F57A94A52D}"/>
                </a:ext>
              </a:extLst>
            </p:cNvPr>
            <p:cNvCxnSpPr>
              <a:cxnSpLocks/>
            </p:cNvCxnSpPr>
            <p:nvPr/>
          </p:nvCxnSpPr>
          <p:spPr bwMode="gray">
            <a:xfrm>
              <a:off x="9205942" y="2981472"/>
              <a:ext cx="4787" cy="355971"/>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6E1545-0971-4092-9246-93EFBFD276EA}"/>
                </a:ext>
              </a:extLst>
            </p:cNvPr>
            <p:cNvCxnSpPr>
              <a:cxnSpLocks/>
            </p:cNvCxnSpPr>
            <p:nvPr/>
          </p:nvCxnSpPr>
          <p:spPr bwMode="gray">
            <a:xfrm flipH="1" flipV="1">
              <a:off x="7217752" y="3456657"/>
              <a:ext cx="7759" cy="302848"/>
            </a:xfrm>
            <a:prstGeom prst="straightConnector1">
              <a:avLst/>
            </a:prstGeom>
            <a:ln w="254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422795-66E8-4156-B4A3-2C0CE231D662}"/>
                </a:ext>
              </a:extLst>
            </p:cNvPr>
            <p:cNvSpPr txBox="1"/>
            <p:nvPr/>
          </p:nvSpPr>
          <p:spPr>
            <a:xfrm>
              <a:off x="7028812" y="3765102"/>
              <a:ext cx="509532" cy="12311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err="1">
                  <a:solidFill>
                    <a:schemeClr val="accent4"/>
                  </a:solidFill>
                </a:rPr>
                <a:t>ESXi</a:t>
              </a:r>
              <a:r>
                <a:rPr lang="en-US" sz="800">
                  <a:solidFill>
                    <a:schemeClr val="accent4"/>
                  </a:solidFill>
                </a:rPr>
                <a:t> Host</a:t>
              </a:r>
            </a:p>
          </p:txBody>
        </p:sp>
        <p:sp>
          <p:nvSpPr>
            <p:cNvPr id="51" name="TextBox 50">
              <a:extLst>
                <a:ext uri="{FF2B5EF4-FFF2-40B4-BE49-F238E27FC236}">
                  <a16:creationId xmlns:a16="http://schemas.microsoft.com/office/drawing/2014/main" id="{4052898D-9853-423F-A1FC-00EE4CD80A3E}"/>
                </a:ext>
              </a:extLst>
            </p:cNvPr>
            <p:cNvSpPr txBox="1"/>
            <p:nvPr/>
          </p:nvSpPr>
          <p:spPr>
            <a:xfrm>
              <a:off x="11024989" y="4373727"/>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a:t>
              </a:r>
            </a:p>
          </p:txBody>
        </p:sp>
        <p:sp>
          <p:nvSpPr>
            <p:cNvPr id="52" name="TextBox 51">
              <a:extLst>
                <a:ext uri="{FF2B5EF4-FFF2-40B4-BE49-F238E27FC236}">
                  <a16:creationId xmlns:a16="http://schemas.microsoft.com/office/drawing/2014/main" id="{4CEF4030-7AC0-4DAB-93FD-3A9A80FE0CC5}"/>
                </a:ext>
              </a:extLst>
            </p:cNvPr>
            <p:cNvSpPr txBox="1"/>
            <p:nvPr/>
          </p:nvSpPr>
          <p:spPr>
            <a:xfrm>
              <a:off x="8848219" y="3947063"/>
              <a:ext cx="92983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Instance</a:t>
              </a:r>
            </a:p>
          </p:txBody>
        </p:sp>
        <p:cxnSp>
          <p:nvCxnSpPr>
            <p:cNvPr id="53" name="Straight Arrow Connector 52">
              <a:extLst>
                <a:ext uri="{FF2B5EF4-FFF2-40B4-BE49-F238E27FC236}">
                  <a16:creationId xmlns:a16="http://schemas.microsoft.com/office/drawing/2014/main" id="{80DC784E-36CA-4BF6-9A14-BD5A9A8D3199}"/>
                </a:ext>
              </a:extLst>
            </p:cNvPr>
            <p:cNvCxnSpPr>
              <a:cxnSpLocks/>
            </p:cNvCxnSpPr>
            <p:nvPr/>
          </p:nvCxnSpPr>
          <p:spPr bwMode="gray">
            <a:xfrm>
              <a:off x="9220389" y="406695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D6ED141-9724-4D14-9D1F-BEC7EF200F5C}"/>
                </a:ext>
              </a:extLst>
            </p:cNvPr>
            <p:cNvCxnSpPr>
              <a:cxnSpLocks/>
            </p:cNvCxnSpPr>
            <p:nvPr/>
          </p:nvCxnSpPr>
          <p:spPr bwMode="gray">
            <a:xfrm flipH="1" flipV="1">
              <a:off x="10567671" y="4422926"/>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5CDB9E0-6696-4481-9F52-1CDCB0DE7DE3}"/>
                </a:ext>
              </a:extLst>
            </p:cNvPr>
            <p:cNvSpPr txBox="1"/>
            <p:nvPr/>
          </p:nvSpPr>
          <p:spPr>
            <a:xfrm>
              <a:off x="5918605" y="2713030"/>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Blade</a:t>
              </a:r>
            </a:p>
          </p:txBody>
        </p:sp>
        <p:sp>
          <p:nvSpPr>
            <p:cNvPr id="56" name="TextBox 55">
              <a:extLst>
                <a:ext uri="{FF2B5EF4-FFF2-40B4-BE49-F238E27FC236}">
                  <a16:creationId xmlns:a16="http://schemas.microsoft.com/office/drawing/2014/main" id="{5B89DF19-8AD0-4253-AE5A-380C16A98D0D}"/>
                </a:ext>
              </a:extLst>
            </p:cNvPr>
            <p:cNvSpPr txBox="1"/>
            <p:nvPr/>
          </p:nvSpPr>
          <p:spPr>
            <a:xfrm>
              <a:off x="8848219" y="517685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Switch</a:t>
              </a:r>
            </a:p>
          </p:txBody>
        </p:sp>
        <p:cxnSp>
          <p:nvCxnSpPr>
            <p:cNvPr id="57" name="Straight Arrow Connector 56">
              <a:extLst>
                <a:ext uri="{FF2B5EF4-FFF2-40B4-BE49-F238E27FC236}">
                  <a16:creationId xmlns:a16="http://schemas.microsoft.com/office/drawing/2014/main" id="{A3ABC451-A430-46BB-AF7F-16FC7AC3F1FA}"/>
                </a:ext>
              </a:extLst>
            </p:cNvPr>
            <p:cNvCxnSpPr>
              <a:cxnSpLocks/>
            </p:cNvCxnSpPr>
            <p:nvPr/>
          </p:nvCxnSpPr>
          <p:spPr bwMode="gray">
            <a:xfrm>
              <a:off x="9234839" y="5303025"/>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1FC3A3F-68F0-4DE1-A80C-AB97AB0A6EB3}"/>
                </a:ext>
              </a:extLst>
            </p:cNvPr>
            <p:cNvCxnSpPr>
              <a:cxnSpLocks/>
            </p:cNvCxnSpPr>
            <p:nvPr/>
          </p:nvCxnSpPr>
          <p:spPr bwMode="gray">
            <a:xfrm flipH="1" flipV="1">
              <a:off x="10588668" y="5746839"/>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ED02B77-67F4-42FE-9499-F6E4DE63CA80}"/>
                </a:ext>
              </a:extLst>
            </p:cNvPr>
            <p:cNvSpPr txBox="1"/>
            <p:nvPr/>
          </p:nvSpPr>
          <p:spPr>
            <a:xfrm>
              <a:off x="11026847" y="5710189"/>
              <a:ext cx="7730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Network Ports</a:t>
              </a:r>
            </a:p>
          </p:txBody>
        </p:sp>
        <p:cxnSp>
          <p:nvCxnSpPr>
            <p:cNvPr id="60" name="Straight Arrow Connector 59">
              <a:extLst>
                <a:ext uri="{FF2B5EF4-FFF2-40B4-BE49-F238E27FC236}">
                  <a16:creationId xmlns:a16="http://schemas.microsoft.com/office/drawing/2014/main" id="{2E68917B-78F3-40CD-9ABE-C49D19259773}"/>
                </a:ext>
              </a:extLst>
            </p:cNvPr>
            <p:cNvCxnSpPr>
              <a:cxnSpLocks/>
            </p:cNvCxnSpPr>
            <p:nvPr/>
          </p:nvCxnSpPr>
          <p:spPr bwMode="gray">
            <a:xfrm>
              <a:off x="6196707" y="2830884"/>
              <a:ext cx="4787" cy="355971"/>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1D4370F-A627-431F-ADC4-2E63BADF6E32}"/>
                </a:ext>
              </a:extLst>
            </p:cNvPr>
            <p:cNvSpPr txBox="1"/>
            <p:nvPr/>
          </p:nvSpPr>
          <p:spPr>
            <a:xfrm>
              <a:off x="6039006" y="2441188"/>
              <a:ext cx="89219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Chassis</a:t>
              </a:r>
            </a:p>
          </p:txBody>
        </p:sp>
        <p:cxnSp>
          <p:nvCxnSpPr>
            <p:cNvPr id="62" name="Straight Arrow Connector 61">
              <a:extLst>
                <a:ext uri="{FF2B5EF4-FFF2-40B4-BE49-F238E27FC236}">
                  <a16:creationId xmlns:a16="http://schemas.microsoft.com/office/drawing/2014/main" id="{F85983DF-8B39-4684-B59E-3934BB33C3F3}"/>
                </a:ext>
              </a:extLst>
            </p:cNvPr>
            <p:cNvCxnSpPr>
              <a:cxnSpLocks/>
            </p:cNvCxnSpPr>
            <p:nvPr/>
          </p:nvCxnSpPr>
          <p:spPr bwMode="gray">
            <a:xfrm flipH="1" flipV="1">
              <a:off x="5588929" y="2496662"/>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4377460-8413-4F2C-896B-8BDDE8092EFB}"/>
                </a:ext>
              </a:extLst>
            </p:cNvPr>
            <p:cNvSpPr txBox="1"/>
            <p:nvPr/>
          </p:nvSpPr>
          <p:spPr>
            <a:xfrm>
              <a:off x="5991899" y="3536147"/>
              <a:ext cx="89219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Compute Network</a:t>
              </a:r>
            </a:p>
          </p:txBody>
        </p:sp>
        <p:cxnSp>
          <p:nvCxnSpPr>
            <p:cNvPr id="64" name="Straight Arrow Connector 63">
              <a:extLst>
                <a:ext uri="{FF2B5EF4-FFF2-40B4-BE49-F238E27FC236}">
                  <a16:creationId xmlns:a16="http://schemas.microsoft.com/office/drawing/2014/main" id="{EEB1250E-0002-4624-9F1B-F6EC89266785}"/>
                </a:ext>
              </a:extLst>
            </p:cNvPr>
            <p:cNvCxnSpPr>
              <a:cxnSpLocks/>
            </p:cNvCxnSpPr>
            <p:nvPr/>
          </p:nvCxnSpPr>
          <p:spPr bwMode="gray">
            <a:xfrm flipH="1" flipV="1">
              <a:off x="5563836" y="3607243"/>
              <a:ext cx="402970" cy="1674"/>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3386EB-0912-4DD9-9922-82CDC07B698D}"/>
                </a:ext>
              </a:extLst>
            </p:cNvPr>
            <p:cNvSpPr txBox="1"/>
            <p:nvPr/>
          </p:nvSpPr>
          <p:spPr>
            <a:xfrm>
              <a:off x="10857883" y="4737646"/>
              <a:ext cx="77300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800">
                  <a:solidFill>
                    <a:schemeClr val="accent1"/>
                  </a:solidFill>
                </a:rPr>
                <a:t>Database Queries</a:t>
              </a:r>
            </a:p>
          </p:txBody>
        </p:sp>
        <p:cxnSp>
          <p:nvCxnSpPr>
            <p:cNvPr id="11" name="Straight Arrow Connector 65">
              <a:extLst>
                <a:ext uri="{FF2B5EF4-FFF2-40B4-BE49-F238E27FC236}">
                  <a16:creationId xmlns:a16="http://schemas.microsoft.com/office/drawing/2014/main" id="{32BA2DAE-D493-409A-A018-81A9778660E3}"/>
                </a:ext>
              </a:extLst>
            </p:cNvPr>
            <p:cNvCxnSpPr>
              <a:cxnSpLocks/>
            </p:cNvCxnSpPr>
            <p:nvPr/>
          </p:nvCxnSpPr>
          <p:spPr bwMode="gray">
            <a:xfrm flipH="1">
              <a:off x="10588698" y="4793119"/>
              <a:ext cx="269185" cy="0"/>
            </a:xfrm>
            <a:prstGeom prst="straightConnector1">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72E78679-A3E5-9D4B-8DA0-FE88112BBCD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5671424" y="922681"/>
            <a:ext cx="4454618" cy="757552"/>
          </a:xfrm>
          <a:prstGeom prst="rect">
            <a:avLst/>
          </a:prstGeom>
        </p:spPr>
      </p:pic>
    </p:spTree>
    <p:extLst>
      <p:ext uri="{BB962C8B-B14F-4D97-AF65-F5344CB8AC3E}">
        <p14:creationId xmlns:p14="http://schemas.microsoft.com/office/powerpoint/2010/main" val="245942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AA12-9558-8C44-B73B-74ADD0555684}"/>
              </a:ext>
            </a:extLst>
          </p:cNvPr>
          <p:cNvSpPr>
            <a:spLocks noGrp="1"/>
          </p:cNvSpPr>
          <p:nvPr>
            <p:ph type="title"/>
          </p:nvPr>
        </p:nvSpPr>
        <p:spPr/>
        <p:txBody>
          <a:bodyPr/>
          <a:lstStyle/>
          <a:p>
            <a:r>
              <a:rPr lang="en-US"/>
              <a:t>Open source </a:t>
            </a:r>
            <a:r>
              <a:rPr lang="en-US" err="1"/>
              <a:t>telegraf</a:t>
            </a:r>
            <a:r>
              <a:rPr lang="en-US"/>
              <a:t> support</a:t>
            </a:r>
          </a:p>
        </p:txBody>
      </p:sp>
      <p:sp>
        <p:nvSpPr>
          <p:cNvPr id="3" name="Subtitle 2">
            <a:extLst>
              <a:ext uri="{FF2B5EF4-FFF2-40B4-BE49-F238E27FC236}">
                <a16:creationId xmlns:a16="http://schemas.microsoft.com/office/drawing/2014/main" id="{7A2F97A6-5864-3A4C-B797-4DD6875D5B25}"/>
              </a:ext>
            </a:extLst>
          </p:cNvPr>
          <p:cNvSpPr>
            <a:spLocks noGrp="1"/>
          </p:cNvSpPr>
          <p:nvPr>
            <p:ph type="subTitle" idx="10"/>
          </p:nvPr>
        </p:nvSpPr>
        <p:spPr/>
        <p:txBody>
          <a:bodyPr/>
          <a:lstStyle/>
          <a:p>
            <a:r>
              <a:rPr lang="en-US"/>
              <a:t>Self-Service data collection supporting 200+ applications</a:t>
            </a:r>
          </a:p>
        </p:txBody>
      </p:sp>
      <p:pic>
        <p:nvPicPr>
          <p:cNvPr id="1026" name="Picture 2" descr="Installing Telegraf on Ubuntu 20.04 – Bist">
            <a:extLst>
              <a:ext uri="{FF2B5EF4-FFF2-40B4-BE49-F238E27FC236}">
                <a16:creationId xmlns:a16="http://schemas.microsoft.com/office/drawing/2014/main" id="{D6EEE1EF-EBF7-0F4B-B323-41B81ED3B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940" y="1329186"/>
            <a:ext cx="1565918" cy="1061154"/>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Callout 3">
            <a:extLst>
              <a:ext uri="{FF2B5EF4-FFF2-40B4-BE49-F238E27FC236}">
                <a16:creationId xmlns:a16="http://schemas.microsoft.com/office/drawing/2014/main" id="{2BE71A50-9D1A-E344-ACE1-F5177DDBA86F}"/>
              </a:ext>
            </a:extLst>
          </p:cNvPr>
          <p:cNvSpPr/>
          <p:nvPr/>
        </p:nvSpPr>
        <p:spPr>
          <a:xfrm>
            <a:off x="3096033" y="1518297"/>
            <a:ext cx="1918235" cy="682932"/>
          </a:xfrm>
          <a:prstGeom prst="lef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Input Plugins</a:t>
            </a:r>
          </a:p>
        </p:txBody>
      </p:sp>
      <p:sp>
        <p:nvSpPr>
          <p:cNvPr id="5" name="Right Arrow Callout 4">
            <a:extLst>
              <a:ext uri="{FF2B5EF4-FFF2-40B4-BE49-F238E27FC236}">
                <a16:creationId xmlns:a16="http://schemas.microsoft.com/office/drawing/2014/main" id="{622A76E7-C4EB-6C4B-8B9C-0497AE78D6F6}"/>
              </a:ext>
            </a:extLst>
          </p:cNvPr>
          <p:cNvSpPr/>
          <p:nvPr/>
        </p:nvSpPr>
        <p:spPr>
          <a:xfrm>
            <a:off x="7447662" y="1518297"/>
            <a:ext cx="1991391" cy="682932"/>
          </a:xfrm>
          <a:prstGeom prs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Cloud proxy</a:t>
            </a:r>
          </a:p>
        </p:txBody>
      </p:sp>
      <p:pic>
        <p:nvPicPr>
          <p:cNvPr id="1034" name="Picture 10">
            <a:extLst>
              <a:ext uri="{FF2B5EF4-FFF2-40B4-BE49-F238E27FC236}">
                <a16:creationId xmlns:a16="http://schemas.microsoft.com/office/drawing/2014/main" id="{F407F12F-4853-4B4C-9378-1AE5D4BB6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27" y="2629487"/>
            <a:ext cx="611421" cy="1604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le 4 Integration with ActiveMQ in AWS | Incepta Solutions - your partner  for digital innovation">
            <a:extLst>
              <a:ext uri="{FF2B5EF4-FFF2-40B4-BE49-F238E27FC236}">
                <a16:creationId xmlns:a16="http://schemas.microsoft.com/office/drawing/2014/main" id="{BE1D71F6-0A1F-D940-80C3-CF01EA961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628" y="2367916"/>
            <a:ext cx="841850"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cker (@Docker) | Twitter">
            <a:extLst>
              <a:ext uri="{FF2B5EF4-FFF2-40B4-BE49-F238E27FC236}">
                <a16:creationId xmlns:a16="http://schemas.microsoft.com/office/drawing/2014/main" id="{6FDA785D-C0D1-CF48-84EF-F8D7D0597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772" y="2524551"/>
            <a:ext cx="561233"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ello Cassandra | InfoWorld">
            <a:extLst>
              <a:ext uri="{FF2B5EF4-FFF2-40B4-BE49-F238E27FC236}">
                <a16:creationId xmlns:a16="http://schemas.microsoft.com/office/drawing/2014/main" id="{317196A2-5577-4848-90DF-9CB403B6D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83" y="3065191"/>
            <a:ext cx="816905" cy="5612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uchbase – Bloor Research">
            <a:extLst>
              <a:ext uri="{FF2B5EF4-FFF2-40B4-BE49-F238E27FC236}">
                <a16:creationId xmlns:a16="http://schemas.microsoft.com/office/drawing/2014/main" id="{47AFA448-44D3-024E-8D49-DB2FF277E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994" y="2901414"/>
            <a:ext cx="1066134" cy="682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enkins">
            <a:extLst>
              <a:ext uri="{FF2B5EF4-FFF2-40B4-BE49-F238E27FC236}">
                <a16:creationId xmlns:a16="http://schemas.microsoft.com/office/drawing/2014/main" id="{27617EBD-DA07-D54A-B02E-D9DFAFE2E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6614" y="3243172"/>
            <a:ext cx="878248"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afka is establishing its toehold | ZDNet">
            <a:extLst>
              <a:ext uri="{FF2B5EF4-FFF2-40B4-BE49-F238E27FC236}">
                <a16:creationId xmlns:a16="http://schemas.microsoft.com/office/drawing/2014/main" id="{EA0B94AB-533D-984F-B9D2-68181C9F0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9989" y="3482167"/>
            <a:ext cx="763763" cy="76376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nnouncing the Unity Editor for LinuxLinux に Unity エディターがやってきます - Unity  Technologies Blog">
            <a:extLst>
              <a:ext uri="{FF2B5EF4-FFF2-40B4-BE49-F238E27FC236}">
                <a16:creationId xmlns:a16="http://schemas.microsoft.com/office/drawing/2014/main" id="{F72F5FCC-6878-D549-90A0-8E55596290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719" y="5729506"/>
            <a:ext cx="779510"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Windows (@Windows) | Twitter">
            <a:extLst>
              <a:ext uri="{FF2B5EF4-FFF2-40B4-BE49-F238E27FC236}">
                <a16:creationId xmlns:a16="http://schemas.microsoft.com/office/drawing/2014/main" id="{CCD35690-8A64-AF4A-A5C1-D902C6E29C5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7206" y="5494509"/>
            <a:ext cx="785687" cy="78568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he most popular database for modern apps | MongoDB">
            <a:extLst>
              <a:ext uri="{FF2B5EF4-FFF2-40B4-BE49-F238E27FC236}">
                <a16:creationId xmlns:a16="http://schemas.microsoft.com/office/drawing/2014/main" id="{0023E2B9-9BEB-104B-9C63-BA715B3A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017" y="4101675"/>
            <a:ext cx="1190149" cy="32584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ownload MySQL Logo in SVG Vector or PNG File Format - Logo.wine">
            <a:extLst>
              <a:ext uri="{FF2B5EF4-FFF2-40B4-BE49-F238E27FC236}">
                <a16:creationId xmlns:a16="http://schemas.microsoft.com/office/drawing/2014/main" id="{539A64CB-A87B-A340-9509-F52738D031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2190" y="3774076"/>
            <a:ext cx="772998" cy="51720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GINX | High Performance Load Balancer, Web Server, &amp; Reverse Proxy">
            <a:extLst>
              <a:ext uri="{FF2B5EF4-FFF2-40B4-BE49-F238E27FC236}">
                <a16:creationId xmlns:a16="http://schemas.microsoft.com/office/drawing/2014/main" id="{16AECE70-7527-A44D-92DE-AC61FB917E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0046" y="4295793"/>
            <a:ext cx="878248" cy="29652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ontrolling NVIDIA GPU Fans on a headless Ubuntu system">
            <a:extLst>
              <a:ext uri="{FF2B5EF4-FFF2-40B4-BE49-F238E27FC236}">
                <a16:creationId xmlns:a16="http://schemas.microsoft.com/office/drawing/2014/main" id="{6F5A0A0B-7BCA-214B-9875-55974E47223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18" y="4430245"/>
            <a:ext cx="782657" cy="4391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ostgreSQL - Wikipedia">
            <a:extLst>
              <a:ext uri="{FF2B5EF4-FFF2-40B4-BE49-F238E27FC236}">
                <a16:creationId xmlns:a16="http://schemas.microsoft.com/office/drawing/2014/main" id="{38F1E831-0465-0E44-A77B-3E81000C9FD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13" y="4872026"/>
            <a:ext cx="401328" cy="41501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Messaging that just works — RabbitMQ">
            <a:extLst>
              <a:ext uri="{FF2B5EF4-FFF2-40B4-BE49-F238E27FC236}">
                <a16:creationId xmlns:a16="http://schemas.microsoft.com/office/drawing/2014/main" id="{1841A8F7-2AAE-4C42-B3BF-05757404E0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1259" y="4731005"/>
            <a:ext cx="1179627" cy="18579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pache Solr - Wikipedia">
            <a:extLst>
              <a:ext uri="{FF2B5EF4-FFF2-40B4-BE49-F238E27FC236}">
                <a16:creationId xmlns:a16="http://schemas.microsoft.com/office/drawing/2014/main" id="{B970B1FA-CE9C-3C45-9D55-37939798B4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6092" y="4823900"/>
            <a:ext cx="481278" cy="24330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Apache Tomcat - Wikipedia">
            <a:extLst>
              <a:ext uri="{FF2B5EF4-FFF2-40B4-BE49-F238E27FC236}">
                <a16:creationId xmlns:a16="http://schemas.microsoft.com/office/drawing/2014/main" id="{D6ED4F47-532A-334A-9243-B7255F6DA9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73547" y="5250907"/>
            <a:ext cx="558184" cy="372122"/>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djusting PHP-FPM for Performance + Low Memory •">
            <a:extLst>
              <a:ext uri="{FF2B5EF4-FFF2-40B4-BE49-F238E27FC236}">
                <a16:creationId xmlns:a16="http://schemas.microsoft.com/office/drawing/2014/main" id="{D2498E59-443B-0A4E-AFF8-DDE3ED86ED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720" y="5137384"/>
            <a:ext cx="878248" cy="409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3E4E0EB8-F974-A148-9987-E5BF72CD9813}"/>
              </a:ext>
            </a:extLst>
          </p:cNvPr>
          <p:cNvPicPr>
            <a:picLocks noChangeAspect="1"/>
          </p:cNvPicPr>
          <p:nvPr/>
        </p:nvPicPr>
        <p:blipFill>
          <a:blip r:embed="rId22"/>
          <a:stretch>
            <a:fillRect/>
          </a:stretch>
        </p:blipFill>
        <p:spPr>
          <a:xfrm>
            <a:off x="3593112" y="2347446"/>
            <a:ext cx="1363605" cy="1106927"/>
          </a:xfrm>
          <a:prstGeom prst="rect">
            <a:avLst/>
          </a:prstGeom>
        </p:spPr>
      </p:pic>
      <p:pic>
        <p:nvPicPr>
          <p:cNvPr id="1070" name="Picture 46" descr="vrops-logo-256 » vrealize.it - TechBlog VMware SDDC">
            <a:extLst>
              <a:ext uri="{FF2B5EF4-FFF2-40B4-BE49-F238E27FC236}">
                <a16:creationId xmlns:a16="http://schemas.microsoft.com/office/drawing/2014/main" id="{73830764-274E-324F-AF8D-A37BD9CC15F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54710" y="1284483"/>
            <a:ext cx="1150560" cy="1150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3A4A5923-D77F-4E49-A1E2-A1B1A5791725}"/>
              </a:ext>
            </a:extLst>
          </p:cNvPr>
          <p:cNvPicPr>
            <a:picLocks noChangeAspect="1"/>
          </p:cNvPicPr>
          <p:nvPr/>
        </p:nvPicPr>
        <p:blipFill>
          <a:blip r:embed="rId24"/>
          <a:stretch>
            <a:fillRect/>
          </a:stretch>
        </p:blipFill>
        <p:spPr>
          <a:xfrm>
            <a:off x="4111451" y="4327315"/>
            <a:ext cx="2148950" cy="1764400"/>
          </a:xfrm>
          <a:prstGeom prst="rect">
            <a:avLst/>
          </a:prstGeom>
        </p:spPr>
      </p:pic>
      <p:pic>
        <p:nvPicPr>
          <p:cNvPr id="11" name="Picture 10" descr="Chart, line chart&#10;&#10;Description automatically generated">
            <a:extLst>
              <a:ext uri="{FF2B5EF4-FFF2-40B4-BE49-F238E27FC236}">
                <a16:creationId xmlns:a16="http://schemas.microsoft.com/office/drawing/2014/main" id="{4179C65D-E952-6E42-A502-C79A2FBD0753}"/>
              </a:ext>
            </a:extLst>
          </p:cNvPr>
          <p:cNvPicPr>
            <a:picLocks noChangeAspect="1"/>
          </p:cNvPicPr>
          <p:nvPr/>
        </p:nvPicPr>
        <p:blipFill>
          <a:blip r:embed="rId25"/>
          <a:stretch>
            <a:fillRect/>
          </a:stretch>
        </p:blipFill>
        <p:spPr>
          <a:xfrm>
            <a:off x="6718817" y="3847387"/>
            <a:ext cx="5204335" cy="118654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E98522F0-C6DD-B640-AFAF-0A3D42D71DB8}"/>
              </a:ext>
            </a:extLst>
          </p:cNvPr>
          <p:cNvPicPr>
            <a:picLocks noChangeAspect="1"/>
          </p:cNvPicPr>
          <p:nvPr/>
        </p:nvPicPr>
        <p:blipFill>
          <a:blip r:embed="rId26"/>
          <a:stretch>
            <a:fillRect/>
          </a:stretch>
        </p:blipFill>
        <p:spPr>
          <a:xfrm>
            <a:off x="6672703" y="5079533"/>
            <a:ext cx="5250449" cy="1186542"/>
          </a:xfrm>
          <a:prstGeom prst="rect">
            <a:avLst/>
          </a:prstGeom>
        </p:spPr>
      </p:pic>
      <p:sp>
        <p:nvSpPr>
          <p:cNvPr id="16" name="Rectangle 15">
            <a:extLst>
              <a:ext uri="{FF2B5EF4-FFF2-40B4-BE49-F238E27FC236}">
                <a16:creationId xmlns:a16="http://schemas.microsoft.com/office/drawing/2014/main" id="{BF226657-5430-984B-87D1-52FB058CBBB5}"/>
              </a:ext>
            </a:extLst>
          </p:cNvPr>
          <p:cNvSpPr/>
          <p:nvPr/>
        </p:nvSpPr>
        <p:spPr>
          <a:xfrm>
            <a:off x="3647663" y="3729610"/>
            <a:ext cx="8369618" cy="2536463"/>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Down Arrow 16">
            <a:extLst>
              <a:ext uri="{FF2B5EF4-FFF2-40B4-BE49-F238E27FC236}">
                <a16:creationId xmlns:a16="http://schemas.microsoft.com/office/drawing/2014/main" id="{570B4081-E96B-5147-9732-7363F337A35D}"/>
              </a:ext>
            </a:extLst>
          </p:cNvPr>
          <p:cNvSpPr/>
          <p:nvPr/>
        </p:nvSpPr>
        <p:spPr>
          <a:xfrm>
            <a:off x="10670447" y="2778416"/>
            <a:ext cx="375189" cy="79274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E1859EE7-24E8-1E40-9BB4-B5D33B3E1FC8}"/>
              </a:ext>
            </a:extLst>
          </p:cNvPr>
          <p:cNvSpPr/>
          <p:nvPr/>
        </p:nvSpPr>
        <p:spPr>
          <a:xfrm>
            <a:off x="753760" y="1635960"/>
            <a:ext cx="2130604" cy="4391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err="1">
                <a:solidFill>
                  <a:schemeClr val="bg1"/>
                </a:solidFill>
              </a:rPr>
              <a:t>sudo</a:t>
            </a:r>
            <a:r>
              <a:rPr lang="en-US" sz="1200">
                <a:solidFill>
                  <a:schemeClr val="bg1"/>
                </a:solidFill>
              </a:rPr>
              <a:t> </a:t>
            </a:r>
            <a:r>
              <a:rPr lang="en-US" sz="1200" err="1">
                <a:solidFill>
                  <a:schemeClr val="bg1"/>
                </a:solidFill>
              </a:rPr>
              <a:t>dnf</a:t>
            </a:r>
            <a:r>
              <a:rPr lang="en-US" sz="1200">
                <a:solidFill>
                  <a:schemeClr val="bg1"/>
                </a:solidFill>
              </a:rPr>
              <a:t> -y install </a:t>
            </a:r>
            <a:r>
              <a:rPr lang="en-US" sz="1200" err="1">
                <a:solidFill>
                  <a:schemeClr val="bg1"/>
                </a:solidFill>
              </a:rPr>
              <a:t>telegraf</a:t>
            </a:r>
            <a:endParaRPr lang="en-US" sz="1200">
              <a:solidFill>
                <a:schemeClr val="bg1"/>
              </a:solidFill>
            </a:endParaRPr>
          </a:p>
        </p:txBody>
      </p:sp>
    </p:spTree>
    <p:extLst>
      <p:ext uri="{BB962C8B-B14F-4D97-AF65-F5344CB8AC3E}">
        <p14:creationId xmlns:p14="http://schemas.microsoft.com/office/powerpoint/2010/main" val="27943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C55D7F-6CF7-43DE-A6D6-7D9876666CEC}"/>
              </a:ext>
            </a:extLst>
          </p:cNvPr>
          <p:cNvSpPr>
            <a:spLocks noGrp="1"/>
          </p:cNvSpPr>
          <p:nvPr>
            <p:ph type="subTitle" idx="10"/>
          </p:nvPr>
        </p:nvSpPr>
        <p:spPr/>
        <p:txBody>
          <a:bodyPr/>
          <a:lstStyle/>
          <a:p>
            <a:r>
              <a:rPr lang="en-US"/>
              <a:t>Increase monitoring efficiency with key operational tools</a:t>
            </a:r>
          </a:p>
        </p:txBody>
      </p:sp>
      <p:sp>
        <p:nvSpPr>
          <p:cNvPr id="3" name="Title 2">
            <a:extLst>
              <a:ext uri="{FF2B5EF4-FFF2-40B4-BE49-F238E27FC236}">
                <a16:creationId xmlns:a16="http://schemas.microsoft.com/office/drawing/2014/main" id="{8CECECB4-E7F7-4F4F-B77F-3D89936182F9}"/>
              </a:ext>
            </a:extLst>
          </p:cNvPr>
          <p:cNvSpPr>
            <a:spLocks noGrp="1"/>
          </p:cNvSpPr>
          <p:nvPr>
            <p:ph type="title"/>
          </p:nvPr>
        </p:nvSpPr>
        <p:spPr/>
        <p:txBody>
          <a:bodyPr/>
          <a:lstStyle/>
          <a:p>
            <a:r>
              <a:rPr lang="en-US"/>
              <a:t>Enhanced visibility with predictive alerts, dashboard and reports</a:t>
            </a:r>
          </a:p>
        </p:txBody>
      </p:sp>
      <p:grpSp>
        <p:nvGrpSpPr>
          <p:cNvPr id="1053" name="Group 1052">
            <a:extLst>
              <a:ext uri="{FF2B5EF4-FFF2-40B4-BE49-F238E27FC236}">
                <a16:creationId xmlns:a16="http://schemas.microsoft.com/office/drawing/2014/main" id="{B4FE5031-9244-4642-8661-59F7DC5D7211}"/>
              </a:ext>
            </a:extLst>
          </p:cNvPr>
          <p:cNvGrpSpPr/>
          <p:nvPr/>
        </p:nvGrpSpPr>
        <p:grpSpPr>
          <a:xfrm>
            <a:off x="648956" y="1247775"/>
            <a:ext cx="3625496" cy="4873494"/>
            <a:chOff x="648956" y="1247775"/>
            <a:chExt cx="3625496" cy="4873494"/>
          </a:xfrm>
        </p:grpSpPr>
        <p:sp>
          <p:nvSpPr>
            <p:cNvPr id="4" name="Rectangle: Diagonal Corners Rounded 3">
              <a:extLst>
                <a:ext uri="{FF2B5EF4-FFF2-40B4-BE49-F238E27FC236}">
                  <a16:creationId xmlns:a16="http://schemas.microsoft.com/office/drawing/2014/main" id="{B4C6E6B1-D43A-4F46-9FFC-8987F72FADA6}"/>
                </a:ext>
              </a:extLst>
            </p:cNvPr>
            <p:cNvSpPr/>
            <p:nvPr/>
          </p:nvSpPr>
          <p:spPr>
            <a:xfrm>
              <a:off x="651798" y="1386805"/>
              <a:ext cx="362265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grpSp>
          <p:nvGrpSpPr>
            <p:cNvPr id="119" name="Group 118">
              <a:extLst>
                <a:ext uri="{FF2B5EF4-FFF2-40B4-BE49-F238E27FC236}">
                  <a16:creationId xmlns:a16="http://schemas.microsoft.com/office/drawing/2014/main" id="{BBD2B492-0D64-4C47-9167-68D507E4A916}"/>
                </a:ext>
              </a:extLst>
            </p:cNvPr>
            <p:cNvGrpSpPr/>
            <p:nvPr/>
          </p:nvGrpSpPr>
          <p:grpSpPr>
            <a:xfrm>
              <a:off x="902784" y="3464090"/>
              <a:ext cx="3052883" cy="794446"/>
              <a:chOff x="878942" y="3377886"/>
              <a:chExt cx="3052883" cy="794446"/>
            </a:xfrm>
          </p:grpSpPr>
          <p:sp>
            <p:nvSpPr>
              <p:cNvPr id="79" name="Rectangle: Rounded Corners 78">
                <a:extLst>
                  <a:ext uri="{FF2B5EF4-FFF2-40B4-BE49-F238E27FC236}">
                    <a16:creationId xmlns:a16="http://schemas.microsoft.com/office/drawing/2014/main" id="{5732D964-E3D4-4AD1-9B70-7E0002ADD279}"/>
                  </a:ext>
                </a:extLst>
              </p:cNvPr>
              <p:cNvSpPr/>
              <p:nvPr/>
            </p:nvSpPr>
            <p:spPr>
              <a:xfrm rot="5400000">
                <a:off x="2743939"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Metrics</a:t>
                </a:r>
              </a:p>
            </p:txBody>
          </p:sp>
          <p:sp>
            <p:nvSpPr>
              <p:cNvPr id="80" name="Rectangle: Rounded Corners 79">
                <a:extLst>
                  <a:ext uri="{FF2B5EF4-FFF2-40B4-BE49-F238E27FC236}">
                    <a16:creationId xmlns:a16="http://schemas.microsoft.com/office/drawing/2014/main" id="{4112C03E-D1C5-46A3-BA6A-CC1F8D98CC73}"/>
                  </a:ext>
                </a:extLst>
              </p:cNvPr>
              <p:cNvSpPr/>
              <p:nvPr/>
            </p:nvSpPr>
            <p:spPr>
              <a:xfrm rot="5400000">
                <a:off x="1913715" y="3772450"/>
                <a:ext cx="189785"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Configs</a:t>
                </a:r>
              </a:p>
            </p:txBody>
          </p:sp>
          <p:sp>
            <p:nvSpPr>
              <p:cNvPr id="81" name="Rectangle: Rounded Corners 80">
                <a:extLst>
                  <a:ext uri="{FF2B5EF4-FFF2-40B4-BE49-F238E27FC236}">
                    <a16:creationId xmlns:a16="http://schemas.microsoft.com/office/drawing/2014/main" id="{5122331D-2D6A-4B68-9F0D-BCFBB92F4805}"/>
                  </a:ext>
                </a:extLst>
              </p:cNvPr>
              <p:cNvSpPr/>
              <p:nvPr/>
            </p:nvSpPr>
            <p:spPr>
              <a:xfrm rot="5400000">
                <a:off x="1088411" y="3773078"/>
                <a:ext cx="189785" cy="608723"/>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Events</a:t>
                </a:r>
              </a:p>
            </p:txBody>
          </p:sp>
          <p:sp>
            <p:nvSpPr>
              <p:cNvPr id="82" name="Rectangle: Rounded Corners 81">
                <a:extLst>
                  <a:ext uri="{FF2B5EF4-FFF2-40B4-BE49-F238E27FC236}">
                    <a16:creationId xmlns:a16="http://schemas.microsoft.com/office/drawing/2014/main" id="{1999606E-06D9-450F-8089-1E883626F6F8}"/>
                  </a:ext>
                </a:extLst>
              </p:cNvPr>
              <p:cNvSpPr/>
              <p:nvPr/>
            </p:nvSpPr>
            <p:spPr>
              <a:xfrm rot="5400000">
                <a:off x="3534246"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Rest</a:t>
                </a:r>
              </a:p>
            </p:txBody>
          </p:sp>
          <p:pic>
            <p:nvPicPr>
              <p:cNvPr id="83" name="Graphic 82" descr="High temperature">
                <a:extLst>
                  <a:ext uri="{FF2B5EF4-FFF2-40B4-BE49-F238E27FC236}">
                    <a16:creationId xmlns:a16="http://schemas.microsoft.com/office/drawing/2014/main" id="{7E5FD758-10E5-4BD2-B6EC-224E21E8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784" y="3377886"/>
                <a:ext cx="428927" cy="428927"/>
              </a:xfrm>
              <a:prstGeom prst="rect">
                <a:avLst/>
              </a:prstGeom>
            </p:spPr>
          </p:pic>
          <p:cxnSp>
            <p:nvCxnSpPr>
              <p:cNvPr id="108" name="Connector: Elbow 107">
                <a:extLst>
                  <a:ext uri="{FF2B5EF4-FFF2-40B4-BE49-F238E27FC236}">
                    <a16:creationId xmlns:a16="http://schemas.microsoft.com/office/drawing/2014/main" id="{80F9B813-73F9-4973-8809-0715D0D5E684}"/>
                  </a:ext>
                </a:extLst>
              </p:cNvPr>
              <p:cNvCxnSpPr>
                <a:stCxn id="81" idx="1"/>
                <a:endCxn id="83" idx="1"/>
              </p:cNvCxnSpPr>
              <p:nvPr/>
            </p:nvCxnSpPr>
            <p:spPr bwMode="gray">
              <a:xfrm rot="5400000" flipH="1" flipV="1">
                <a:off x="1504445" y="3271209"/>
                <a:ext cx="390197" cy="1032481"/>
              </a:xfrm>
              <a:prstGeom prst="bentConnector2">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Connector: Elbow 108">
                <a:extLst>
                  <a:ext uri="{FF2B5EF4-FFF2-40B4-BE49-F238E27FC236}">
                    <a16:creationId xmlns:a16="http://schemas.microsoft.com/office/drawing/2014/main" id="{8308D1EC-A52C-4C8F-81EA-738AB81BB574}"/>
                  </a:ext>
                </a:extLst>
              </p:cNvPr>
              <p:cNvCxnSpPr>
                <a:cxnSpLocks/>
                <a:stCxn id="80" idx="1"/>
                <a:endCxn id="83" idx="1"/>
              </p:cNvCxnSpPr>
              <p:nvPr/>
            </p:nvCxnSpPr>
            <p:spPr bwMode="gray">
              <a:xfrm rot="5400000" flipH="1" flipV="1">
                <a:off x="1917098" y="3683861"/>
                <a:ext cx="390197" cy="207176"/>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onnector: Elbow 111">
                <a:extLst>
                  <a:ext uri="{FF2B5EF4-FFF2-40B4-BE49-F238E27FC236}">
                    <a16:creationId xmlns:a16="http://schemas.microsoft.com/office/drawing/2014/main" id="{9684465D-4578-4509-900A-DB701C13275B}"/>
                  </a:ext>
                </a:extLst>
              </p:cNvPr>
              <p:cNvCxnSpPr>
                <a:cxnSpLocks/>
                <a:stCxn id="79" idx="1"/>
                <a:endCxn id="83" idx="3"/>
              </p:cNvCxnSpPr>
              <p:nvPr/>
            </p:nvCxnSpPr>
            <p:spPr bwMode="gray">
              <a:xfrm rot="16200000" flipV="1">
                <a:off x="2547637" y="3689425"/>
                <a:ext cx="385967" cy="191818"/>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Connector: Elbow 114">
                <a:extLst>
                  <a:ext uri="{FF2B5EF4-FFF2-40B4-BE49-F238E27FC236}">
                    <a16:creationId xmlns:a16="http://schemas.microsoft.com/office/drawing/2014/main" id="{3FF2258D-0489-43E5-BEC5-F3505935CE75}"/>
                  </a:ext>
                </a:extLst>
              </p:cNvPr>
              <p:cNvCxnSpPr>
                <a:cxnSpLocks/>
                <a:endCxn id="83" idx="3"/>
              </p:cNvCxnSpPr>
              <p:nvPr/>
            </p:nvCxnSpPr>
            <p:spPr bwMode="gray">
              <a:xfrm rot="10800000">
                <a:off x="2644712" y="3592351"/>
                <a:ext cx="972303" cy="385969"/>
              </a:xfrm>
              <a:prstGeom prst="bentConnector3">
                <a:avLst>
                  <a:gd name="adj1" fmla="val -317"/>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Straight Connector 123">
              <a:extLst>
                <a:ext uri="{FF2B5EF4-FFF2-40B4-BE49-F238E27FC236}">
                  <a16:creationId xmlns:a16="http://schemas.microsoft.com/office/drawing/2014/main" id="{4F31F0A0-F1E0-48A2-9BD0-818B7BF76389}"/>
                </a:ext>
              </a:extLst>
            </p:cNvPr>
            <p:cNvCxnSpPr>
              <a:cxnSpLocks/>
            </p:cNvCxnSpPr>
            <p:nvPr/>
          </p:nvCxnSpPr>
          <p:spPr bwMode="gray">
            <a:xfrm>
              <a:off x="651665" y="3318815"/>
              <a:ext cx="362265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Rectangle: Rounded Corners 76">
              <a:extLst>
                <a:ext uri="{FF2B5EF4-FFF2-40B4-BE49-F238E27FC236}">
                  <a16:creationId xmlns:a16="http://schemas.microsoft.com/office/drawing/2014/main" id="{9755F67D-B3C9-43AD-A48E-37EAB4E3FA60}"/>
                </a:ext>
              </a:extLst>
            </p:cNvPr>
            <p:cNvSpPr/>
            <p:nvPr/>
          </p:nvSpPr>
          <p:spPr>
            <a:xfrm>
              <a:off x="1802825" y="3247788"/>
              <a:ext cx="1332312" cy="141717"/>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Symptoms</a:t>
              </a:r>
            </a:p>
          </p:txBody>
        </p:sp>
        <p:cxnSp>
          <p:nvCxnSpPr>
            <p:cNvPr id="126" name="Straight Connector 125">
              <a:extLst>
                <a:ext uri="{FF2B5EF4-FFF2-40B4-BE49-F238E27FC236}">
                  <a16:creationId xmlns:a16="http://schemas.microsoft.com/office/drawing/2014/main" id="{55F92128-BD60-42FC-8C5A-DEA409FD68C9}"/>
                </a:ext>
              </a:extLst>
            </p:cNvPr>
            <p:cNvCxnSpPr>
              <a:cxnSpLocks/>
            </p:cNvCxnSpPr>
            <p:nvPr/>
          </p:nvCxnSpPr>
          <p:spPr bwMode="gray">
            <a:xfrm>
              <a:off x="664141" y="1743807"/>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6" name="Rectangle: Rounded Corners 75">
              <a:extLst>
                <a:ext uri="{FF2B5EF4-FFF2-40B4-BE49-F238E27FC236}">
                  <a16:creationId xmlns:a16="http://schemas.microsoft.com/office/drawing/2014/main" id="{E234460B-8351-40F2-B109-217292B965B6}"/>
                </a:ext>
              </a:extLst>
            </p:cNvPr>
            <p:cNvSpPr/>
            <p:nvPr/>
          </p:nvSpPr>
          <p:spPr>
            <a:xfrm>
              <a:off x="1779962"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Alert Definitions</a:t>
              </a:r>
            </a:p>
          </p:txBody>
        </p:sp>
        <p:cxnSp>
          <p:nvCxnSpPr>
            <p:cNvPr id="127" name="Straight Connector 126">
              <a:extLst>
                <a:ext uri="{FF2B5EF4-FFF2-40B4-BE49-F238E27FC236}">
                  <a16:creationId xmlns:a16="http://schemas.microsoft.com/office/drawing/2014/main" id="{349E6DCF-7A92-4834-81A0-B23F742C6FB9}"/>
                </a:ext>
              </a:extLst>
            </p:cNvPr>
            <p:cNvCxnSpPr>
              <a:cxnSpLocks/>
            </p:cNvCxnSpPr>
            <p:nvPr/>
          </p:nvCxnSpPr>
          <p:spPr bwMode="gray">
            <a:xfrm flipV="1">
              <a:off x="664141" y="4544073"/>
              <a:ext cx="3604494" cy="1564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1" name="Rectangle: Rounded Corners 120">
              <a:extLst>
                <a:ext uri="{FF2B5EF4-FFF2-40B4-BE49-F238E27FC236}">
                  <a16:creationId xmlns:a16="http://schemas.microsoft.com/office/drawing/2014/main" id="{DD7687DA-3B8E-4EDB-8162-192FCA1391EA}"/>
                </a:ext>
              </a:extLst>
            </p:cNvPr>
            <p:cNvSpPr/>
            <p:nvPr/>
          </p:nvSpPr>
          <p:spPr>
            <a:xfrm>
              <a:off x="1779962" y="4470921"/>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Recommendations</a:t>
              </a:r>
            </a:p>
          </p:txBody>
        </p:sp>
        <p:cxnSp>
          <p:nvCxnSpPr>
            <p:cNvPr id="128" name="Straight Connector 127">
              <a:extLst>
                <a:ext uri="{FF2B5EF4-FFF2-40B4-BE49-F238E27FC236}">
                  <a16:creationId xmlns:a16="http://schemas.microsoft.com/office/drawing/2014/main" id="{D950C1BB-F67F-4C79-BE06-A8A521037124}"/>
                </a:ext>
              </a:extLst>
            </p:cNvPr>
            <p:cNvCxnSpPr>
              <a:cxnSpLocks/>
            </p:cNvCxnSpPr>
            <p:nvPr/>
          </p:nvCxnSpPr>
          <p:spPr bwMode="gray">
            <a:xfrm>
              <a:off x="651798" y="5575108"/>
              <a:ext cx="36168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9" name="Rectangle: Rounded Corners 128">
              <a:extLst>
                <a:ext uri="{FF2B5EF4-FFF2-40B4-BE49-F238E27FC236}">
                  <a16:creationId xmlns:a16="http://schemas.microsoft.com/office/drawing/2014/main" id="{E06B2697-6058-4EAA-B99C-D2640B5FB1CC}"/>
                </a:ext>
              </a:extLst>
            </p:cNvPr>
            <p:cNvSpPr/>
            <p:nvPr/>
          </p:nvSpPr>
          <p:spPr>
            <a:xfrm>
              <a:off x="1785779" y="5501956"/>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Actions</a:t>
              </a:r>
            </a:p>
          </p:txBody>
        </p:sp>
        <p:pic>
          <p:nvPicPr>
            <p:cNvPr id="132" name="Graphic 131">
              <a:extLst>
                <a:ext uri="{FF2B5EF4-FFF2-40B4-BE49-F238E27FC236}">
                  <a16:creationId xmlns:a16="http://schemas.microsoft.com/office/drawing/2014/main" id="{642716BA-F30A-4E7F-AC9E-AEE93E03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0814" y="4658674"/>
              <a:ext cx="232987" cy="339887"/>
            </a:xfrm>
            <a:prstGeom prst="rect">
              <a:avLst/>
            </a:prstGeom>
          </p:spPr>
        </p:pic>
        <p:grpSp>
          <p:nvGrpSpPr>
            <p:cNvPr id="150" name="Group 149">
              <a:extLst>
                <a:ext uri="{FF2B5EF4-FFF2-40B4-BE49-F238E27FC236}">
                  <a16:creationId xmlns:a16="http://schemas.microsoft.com/office/drawing/2014/main" id="{22842893-8C21-4916-8DEC-52031F721116}"/>
                </a:ext>
              </a:extLst>
            </p:cNvPr>
            <p:cNvGrpSpPr/>
            <p:nvPr/>
          </p:nvGrpSpPr>
          <p:grpSpPr>
            <a:xfrm>
              <a:off x="721958" y="1897024"/>
              <a:ext cx="3343093" cy="1213890"/>
              <a:chOff x="646487" y="1934621"/>
              <a:chExt cx="3343093" cy="1213890"/>
            </a:xfrm>
          </p:grpSpPr>
          <p:grpSp>
            <p:nvGrpSpPr>
              <p:cNvPr id="39" name="Group 38">
                <a:extLst>
                  <a:ext uri="{FF2B5EF4-FFF2-40B4-BE49-F238E27FC236}">
                    <a16:creationId xmlns:a16="http://schemas.microsoft.com/office/drawing/2014/main" id="{6CAB9C14-A263-4CD4-A561-5E1E6DB8CE9D}"/>
                  </a:ext>
                </a:extLst>
              </p:cNvPr>
              <p:cNvGrpSpPr>
                <a:grpSpLocks noChangeAspect="1"/>
              </p:cNvGrpSpPr>
              <p:nvPr/>
            </p:nvGrpSpPr>
            <p:grpSpPr>
              <a:xfrm>
                <a:off x="2159532" y="1934621"/>
                <a:ext cx="438669" cy="438669"/>
                <a:chOff x="2878620" y="1167668"/>
                <a:chExt cx="1828959" cy="1828959"/>
              </a:xfrm>
            </p:grpSpPr>
            <p:sp>
              <p:nvSpPr>
                <p:cNvPr id="37" name="Oval 36">
                  <a:extLst>
                    <a:ext uri="{FF2B5EF4-FFF2-40B4-BE49-F238E27FC236}">
                      <a16:creationId xmlns:a16="http://schemas.microsoft.com/office/drawing/2014/main" id="{C9A48155-E882-4284-98A2-FCF6F3D27D23}"/>
                    </a:ext>
                  </a:extLst>
                </p:cNvPr>
                <p:cNvSpPr/>
                <p:nvPr/>
              </p:nvSpPr>
              <p:spPr>
                <a:xfrm>
                  <a:off x="2878620" y="1167668"/>
                  <a:ext cx="1828959" cy="1828959"/>
                </a:xfrm>
                <a:prstGeom prst="ellipse">
                  <a:avLst/>
                </a:prstGeom>
                <a:noFill/>
                <a:ln w="0">
                  <a:solidFill>
                    <a:srgbClr val="C0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38" name="Graphic 37">
                  <a:extLst>
                    <a:ext uri="{FF2B5EF4-FFF2-40B4-BE49-F238E27FC236}">
                      <a16:creationId xmlns:a16="http://schemas.microsoft.com/office/drawing/2014/main" id="{1872BAEB-7064-4586-A9D5-0694AC29B8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520" y="1499062"/>
                  <a:ext cx="1188861" cy="1053289"/>
                </a:xfrm>
                <a:prstGeom prst="rect">
                  <a:avLst/>
                </a:prstGeom>
              </p:spPr>
            </p:pic>
          </p:grpSp>
          <p:grpSp>
            <p:nvGrpSpPr>
              <p:cNvPr id="50" name="Group 49">
                <a:extLst>
                  <a:ext uri="{FF2B5EF4-FFF2-40B4-BE49-F238E27FC236}">
                    <a16:creationId xmlns:a16="http://schemas.microsoft.com/office/drawing/2014/main" id="{83D2307A-6E7D-4507-BDEB-FA8008A5B50B}"/>
                  </a:ext>
                </a:extLst>
              </p:cNvPr>
              <p:cNvGrpSpPr/>
              <p:nvPr/>
            </p:nvGrpSpPr>
            <p:grpSpPr>
              <a:xfrm>
                <a:off x="646487" y="2473280"/>
                <a:ext cx="1088367" cy="670933"/>
                <a:chOff x="646487" y="2473280"/>
                <a:chExt cx="1088367" cy="670933"/>
              </a:xfrm>
            </p:grpSpPr>
            <p:sp>
              <p:nvSpPr>
                <p:cNvPr id="33" name="Rectangle: Rounded Corners 32">
                  <a:extLst>
                    <a:ext uri="{FF2B5EF4-FFF2-40B4-BE49-F238E27FC236}">
                      <a16:creationId xmlns:a16="http://schemas.microsoft.com/office/drawing/2014/main" id="{38AFE59B-158C-4C16-B1A8-3FCCCE4025BA}"/>
                    </a:ext>
                  </a:extLst>
                </p:cNvPr>
                <p:cNvSpPr/>
                <p:nvPr/>
              </p:nvSpPr>
              <p:spPr>
                <a:xfrm>
                  <a:off x="87945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1" name="Graphic 40">
                  <a:extLst>
                    <a:ext uri="{FF2B5EF4-FFF2-40B4-BE49-F238E27FC236}">
                      <a16:creationId xmlns:a16="http://schemas.microsoft.com/office/drawing/2014/main" id="{DFDE4567-B2AD-4951-8761-B9B26F3059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076" y="2549837"/>
                  <a:ext cx="284175" cy="284175"/>
                </a:xfrm>
                <a:prstGeom prst="rect">
                  <a:avLst/>
                </a:prstGeom>
              </p:spPr>
            </p:pic>
            <p:sp>
              <p:nvSpPr>
                <p:cNvPr id="46" name="TextBox 45">
                  <a:extLst>
                    <a:ext uri="{FF2B5EF4-FFF2-40B4-BE49-F238E27FC236}">
                      <a16:creationId xmlns:a16="http://schemas.microsoft.com/office/drawing/2014/main" id="{BBB28EE3-00A5-4B1F-8F9B-1E464A9BCE9D}"/>
                    </a:ext>
                  </a:extLst>
                </p:cNvPr>
                <p:cNvSpPr txBox="1"/>
                <p:nvPr/>
              </p:nvSpPr>
              <p:spPr>
                <a:xfrm>
                  <a:off x="646487" y="2928769"/>
                  <a:ext cx="1088367" cy="215444"/>
                </a:xfrm>
                <a:prstGeom prst="rect">
                  <a:avLst/>
                </a:prstGeom>
              </p:spPr>
              <p:txBody>
                <a:bodyPr wrap="square" lIns="0" tIns="0" rIns="0" bIns="0" rtlCol="0">
                  <a:spAutoFit/>
                </a:bodyPr>
                <a:lstStyle/>
                <a:p>
                  <a:pPr algn="ctr">
                    <a:spcAft>
                      <a:spcPts val="600"/>
                    </a:spcAft>
                  </a:pPr>
                  <a:r>
                    <a:rPr lang="en-US" sz="700"/>
                    <a:t>Impacted               Objects</a:t>
                  </a:r>
                </a:p>
              </p:txBody>
            </p:sp>
          </p:grpSp>
          <p:grpSp>
            <p:nvGrpSpPr>
              <p:cNvPr id="51" name="Group 50">
                <a:extLst>
                  <a:ext uri="{FF2B5EF4-FFF2-40B4-BE49-F238E27FC236}">
                    <a16:creationId xmlns:a16="http://schemas.microsoft.com/office/drawing/2014/main" id="{15E3A20B-6911-440B-9F77-ACEF41DE3E53}"/>
                  </a:ext>
                </a:extLst>
              </p:cNvPr>
              <p:cNvGrpSpPr/>
              <p:nvPr/>
            </p:nvGrpSpPr>
            <p:grpSpPr>
              <a:xfrm>
                <a:off x="1442639" y="2473280"/>
                <a:ext cx="1088367" cy="674166"/>
                <a:chOff x="1442639" y="2473280"/>
                <a:chExt cx="1088367" cy="674166"/>
              </a:xfrm>
            </p:grpSpPr>
            <p:sp>
              <p:nvSpPr>
                <p:cNvPr id="34" name="Rectangle: Rounded Corners 33">
                  <a:extLst>
                    <a:ext uri="{FF2B5EF4-FFF2-40B4-BE49-F238E27FC236}">
                      <a16:creationId xmlns:a16="http://schemas.microsoft.com/office/drawing/2014/main" id="{BB92161C-9A01-43AE-B7F3-D9775387EDE4}"/>
                    </a:ext>
                  </a:extLst>
                </p:cNvPr>
                <p:cNvSpPr/>
                <p:nvPr/>
              </p:nvSpPr>
              <p:spPr>
                <a:xfrm>
                  <a:off x="167129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3" name="Graphic 42">
                  <a:extLst>
                    <a:ext uri="{FF2B5EF4-FFF2-40B4-BE49-F238E27FC236}">
                      <a16:creationId xmlns:a16="http://schemas.microsoft.com/office/drawing/2014/main" id="{BAA5CEED-BF3C-4244-8D28-618C98BA7D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2238" y="2544842"/>
                  <a:ext cx="289170" cy="289170"/>
                </a:xfrm>
                <a:prstGeom prst="rect">
                  <a:avLst/>
                </a:prstGeom>
              </p:spPr>
            </p:pic>
            <p:sp>
              <p:nvSpPr>
                <p:cNvPr id="47" name="TextBox 46">
                  <a:extLst>
                    <a:ext uri="{FF2B5EF4-FFF2-40B4-BE49-F238E27FC236}">
                      <a16:creationId xmlns:a16="http://schemas.microsoft.com/office/drawing/2014/main" id="{4154A6B2-FF68-49F6-BB72-4F4067A69F9A}"/>
                    </a:ext>
                  </a:extLst>
                </p:cNvPr>
                <p:cNvSpPr txBox="1"/>
                <p:nvPr/>
              </p:nvSpPr>
              <p:spPr>
                <a:xfrm>
                  <a:off x="1442639" y="2932002"/>
                  <a:ext cx="1088367" cy="215444"/>
                </a:xfrm>
                <a:prstGeom prst="rect">
                  <a:avLst/>
                </a:prstGeom>
              </p:spPr>
              <p:txBody>
                <a:bodyPr wrap="square" lIns="0" tIns="0" rIns="0" bIns="0" rtlCol="0">
                  <a:spAutoFit/>
                </a:bodyPr>
                <a:lstStyle/>
                <a:p>
                  <a:pPr algn="ctr">
                    <a:spcAft>
                      <a:spcPts val="600"/>
                    </a:spcAft>
                  </a:pPr>
                  <a:r>
                    <a:rPr lang="en-US" sz="700"/>
                    <a:t>Impact                       Type</a:t>
                  </a:r>
                </a:p>
              </p:txBody>
            </p:sp>
          </p:grpSp>
          <p:grpSp>
            <p:nvGrpSpPr>
              <p:cNvPr id="52" name="Group 51">
                <a:extLst>
                  <a:ext uri="{FF2B5EF4-FFF2-40B4-BE49-F238E27FC236}">
                    <a16:creationId xmlns:a16="http://schemas.microsoft.com/office/drawing/2014/main" id="{8F8929DB-130A-43AC-8D35-30CC9A6698EE}"/>
                  </a:ext>
                </a:extLst>
              </p:cNvPr>
              <p:cNvGrpSpPr/>
              <p:nvPr/>
            </p:nvGrpSpPr>
            <p:grpSpPr>
              <a:xfrm>
                <a:off x="2233480" y="2473280"/>
                <a:ext cx="1088367" cy="675231"/>
                <a:chOff x="2233480" y="2473280"/>
                <a:chExt cx="1088367" cy="675231"/>
              </a:xfrm>
            </p:grpSpPr>
            <p:sp>
              <p:nvSpPr>
                <p:cNvPr id="35" name="Rectangle: Rounded Corners 34">
                  <a:extLst>
                    <a:ext uri="{FF2B5EF4-FFF2-40B4-BE49-F238E27FC236}">
                      <a16:creationId xmlns:a16="http://schemas.microsoft.com/office/drawing/2014/main" id="{D5D129B8-68C2-4466-92C7-8942D698921D}"/>
                    </a:ext>
                  </a:extLst>
                </p:cNvPr>
                <p:cNvSpPr/>
                <p:nvPr/>
              </p:nvSpPr>
              <p:spPr>
                <a:xfrm>
                  <a:off x="246312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5" name="Graphic 44" descr="High temperature">
                  <a:extLst>
                    <a:ext uri="{FF2B5EF4-FFF2-40B4-BE49-F238E27FC236}">
                      <a16:creationId xmlns:a16="http://schemas.microsoft.com/office/drawing/2014/main" id="{B4B55AD4-2508-4F75-B2BE-74F1F43D19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4008" y="2544842"/>
                  <a:ext cx="309300" cy="309300"/>
                </a:xfrm>
                <a:prstGeom prst="rect">
                  <a:avLst/>
                </a:prstGeom>
              </p:spPr>
            </p:pic>
            <p:sp>
              <p:nvSpPr>
                <p:cNvPr id="48" name="TextBox 47">
                  <a:extLst>
                    <a:ext uri="{FF2B5EF4-FFF2-40B4-BE49-F238E27FC236}">
                      <a16:creationId xmlns:a16="http://schemas.microsoft.com/office/drawing/2014/main" id="{F94769FB-CCC3-4082-BF06-F2DFC659805D}"/>
                    </a:ext>
                  </a:extLst>
                </p:cNvPr>
                <p:cNvSpPr txBox="1"/>
                <p:nvPr/>
              </p:nvSpPr>
              <p:spPr>
                <a:xfrm>
                  <a:off x="2233480" y="2933067"/>
                  <a:ext cx="1088367" cy="215444"/>
                </a:xfrm>
                <a:prstGeom prst="rect">
                  <a:avLst/>
                </a:prstGeom>
              </p:spPr>
              <p:txBody>
                <a:bodyPr wrap="square" lIns="0" tIns="0" rIns="0" bIns="0" rtlCol="0">
                  <a:spAutoFit/>
                </a:bodyPr>
                <a:lstStyle/>
                <a:p>
                  <a:pPr algn="ctr">
                    <a:spcAft>
                      <a:spcPts val="600"/>
                    </a:spcAft>
                  </a:pPr>
                  <a:r>
                    <a:rPr lang="en-US" sz="700"/>
                    <a:t>Correlated        Symptoms</a:t>
                  </a:r>
                </a:p>
              </p:txBody>
            </p:sp>
          </p:grpSp>
          <p:grpSp>
            <p:nvGrpSpPr>
              <p:cNvPr id="53" name="Group 52">
                <a:extLst>
                  <a:ext uri="{FF2B5EF4-FFF2-40B4-BE49-F238E27FC236}">
                    <a16:creationId xmlns:a16="http://schemas.microsoft.com/office/drawing/2014/main" id="{B9718FB4-E0A2-4043-B3ED-3892716F8631}"/>
                  </a:ext>
                </a:extLst>
              </p:cNvPr>
              <p:cNvGrpSpPr/>
              <p:nvPr/>
            </p:nvGrpSpPr>
            <p:grpSpPr>
              <a:xfrm>
                <a:off x="3141518" y="2473280"/>
                <a:ext cx="848062" cy="670932"/>
                <a:chOff x="3141518" y="2473280"/>
                <a:chExt cx="848062" cy="670932"/>
              </a:xfrm>
            </p:grpSpPr>
            <p:sp>
              <p:nvSpPr>
                <p:cNvPr id="36" name="Rectangle: Rounded Corners 35">
                  <a:extLst>
                    <a:ext uri="{FF2B5EF4-FFF2-40B4-BE49-F238E27FC236}">
                      <a16:creationId xmlns:a16="http://schemas.microsoft.com/office/drawing/2014/main" id="{116A4379-514B-4176-8886-D69627433D79}"/>
                    </a:ext>
                  </a:extLst>
                </p:cNvPr>
                <p:cNvSpPr/>
                <p:nvPr/>
              </p:nvSpPr>
              <p:spPr>
                <a:xfrm>
                  <a:off x="325496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0" name="Graphic 39">
                  <a:extLst>
                    <a:ext uri="{FF2B5EF4-FFF2-40B4-BE49-F238E27FC236}">
                      <a16:creationId xmlns:a16="http://schemas.microsoft.com/office/drawing/2014/main" id="{014C08A9-2AE8-42F9-80C1-7BA39A99D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22665" y="2549812"/>
                  <a:ext cx="185853" cy="271127"/>
                </a:xfrm>
                <a:prstGeom prst="rect">
                  <a:avLst/>
                </a:prstGeom>
              </p:spPr>
            </p:pic>
            <p:sp>
              <p:nvSpPr>
                <p:cNvPr id="49" name="TextBox 48">
                  <a:extLst>
                    <a:ext uri="{FF2B5EF4-FFF2-40B4-BE49-F238E27FC236}">
                      <a16:creationId xmlns:a16="http://schemas.microsoft.com/office/drawing/2014/main" id="{2AD6EC7D-5E6B-44D8-9A3F-5A0076B9BFB6}"/>
                    </a:ext>
                  </a:extLst>
                </p:cNvPr>
                <p:cNvSpPr txBox="1"/>
                <p:nvPr/>
              </p:nvSpPr>
              <p:spPr>
                <a:xfrm>
                  <a:off x="3141518" y="2928768"/>
                  <a:ext cx="848062" cy="215444"/>
                </a:xfrm>
                <a:prstGeom prst="rect">
                  <a:avLst/>
                </a:prstGeom>
              </p:spPr>
              <p:txBody>
                <a:bodyPr wrap="square" lIns="0" tIns="0" rIns="0" bIns="0" rtlCol="0">
                  <a:spAutoFit/>
                </a:bodyPr>
                <a:lstStyle/>
                <a:p>
                  <a:pPr algn="ctr">
                    <a:spcAft>
                      <a:spcPts val="600"/>
                    </a:spcAft>
                  </a:pPr>
                  <a:r>
                    <a:rPr lang="en-US" sz="700"/>
                    <a:t>Recommendations    &amp; Actions</a:t>
                  </a:r>
                </a:p>
              </p:txBody>
            </p:sp>
          </p:grpSp>
          <p:sp>
            <p:nvSpPr>
              <p:cNvPr id="71" name="Trapezoid 70">
                <a:extLst>
                  <a:ext uri="{FF2B5EF4-FFF2-40B4-BE49-F238E27FC236}">
                    <a16:creationId xmlns:a16="http://schemas.microsoft.com/office/drawing/2014/main" id="{30530CDF-AF74-4DED-9C8A-D84FD6601A85}"/>
                  </a:ext>
                </a:extLst>
              </p:cNvPr>
              <p:cNvSpPr/>
              <p:nvPr/>
            </p:nvSpPr>
            <p:spPr>
              <a:xfrm>
                <a:off x="879455" y="2048479"/>
                <a:ext cx="3006572" cy="448201"/>
              </a:xfrm>
              <a:prstGeom prst="trapezoid">
                <a:avLst>
                  <a:gd name="adj" fmla="val 300004"/>
                </a:avLst>
              </a:prstGeom>
              <a:solidFill>
                <a:schemeClr val="accent1">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Freeform: Shape 137">
                <a:extLst>
                  <a:ext uri="{FF2B5EF4-FFF2-40B4-BE49-F238E27FC236}">
                    <a16:creationId xmlns:a16="http://schemas.microsoft.com/office/drawing/2014/main" id="{26960639-3570-4EF2-8912-2BCBA5AAD443}"/>
                  </a:ext>
                </a:extLst>
              </p:cNvPr>
              <p:cNvSpPr/>
              <p:nvPr/>
            </p:nvSpPr>
            <p:spPr>
              <a:xfrm>
                <a:off x="3701775" y="2622652"/>
                <a:ext cx="137160" cy="137160"/>
              </a:xfrm>
              <a:custGeom>
                <a:avLst/>
                <a:gdLst>
                  <a:gd name="connsiteX0" fmla="*/ 313897 w 309886"/>
                  <a:gd name="connsiteY0" fmla="*/ 183562 h 309886"/>
                  <a:gd name="connsiteX1" fmla="*/ 298949 w 309886"/>
                  <a:gd name="connsiteY1" fmla="*/ 187755 h 309886"/>
                  <a:gd name="connsiteX2" fmla="*/ 283546 w 309886"/>
                  <a:gd name="connsiteY2" fmla="*/ 191309 h 309886"/>
                  <a:gd name="connsiteX3" fmla="*/ 276528 w 309886"/>
                  <a:gd name="connsiteY3" fmla="*/ 207624 h 309886"/>
                  <a:gd name="connsiteX4" fmla="*/ 268416 w 309886"/>
                  <a:gd name="connsiteY4" fmla="*/ 223027 h 309886"/>
                  <a:gd name="connsiteX5" fmla="*/ 276528 w 309886"/>
                  <a:gd name="connsiteY5" fmla="*/ 237063 h 309886"/>
                  <a:gd name="connsiteX6" fmla="*/ 285096 w 309886"/>
                  <a:gd name="connsiteY6" fmla="*/ 250461 h 309886"/>
                  <a:gd name="connsiteX7" fmla="*/ 250370 w 309886"/>
                  <a:gd name="connsiteY7" fmla="*/ 286736 h 309886"/>
                  <a:gd name="connsiteX8" fmla="*/ 221569 w 309886"/>
                  <a:gd name="connsiteY8" fmla="*/ 270057 h 309886"/>
                  <a:gd name="connsiteX9" fmla="*/ 191218 w 309886"/>
                  <a:gd name="connsiteY9" fmla="*/ 282179 h 309886"/>
                  <a:gd name="connsiteX10" fmla="*/ 185476 w 309886"/>
                  <a:gd name="connsiteY10" fmla="*/ 298676 h 309886"/>
                  <a:gd name="connsiteX11" fmla="*/ 180372 w 309886"/>
                  <a:gd name="connsiteY11" fmla="*/ 315628 h 309886"/>
                  <a:gd name="connsiteX12" fmla="*/ 131975 w 309886"/>
                  <a:gd name="connsiteY12" fmla="*/ 315628 h 309886"/>
                  <a:gd name="connsiteX13" fmla="*/ 127145 w 309886"/>
                  <a:gd name="connsiteY13" fmla="*/ 299769 h 309886"/>
                  <a:gd name="connsiteX14" fmla="*/ 122770 w 309886"/>
                  <a:gd name="connsiteY14" fmla="*/ 283728 h 309886"/>
                  <a:gd name="connsiteX15" fmla="*/ 92601 w 309886"/>
                  <a:gd name="connsiteY15" fmla="*/ 270057 h 309886"/>
                  <a:gd name="connsiteX16" fmla="*/ 77654 w 309886"/>
                  <a:gd name="connsiteY16" fmla="*/ 277348 h 309886"/>
                  <a:gd name="connsiteX17" fmla="*/ 63800 w 309886"/>
                  <a:gd name="connsiteY17" fmla="*/ 285278 h 309886"/>
                  <a:gd name="connsiteX18" fmla="*/ 28801 w 309886"/>
                  <a:gd name="connsiteY18" fmla="*/ 251828 h 309886"/>
                  <a:gd name="connsiteX19" fmla="*/ 44022 w 309886"/>
                  <a:gd name="connsiteY19" fmla="*/ 223027 h 309886"/>
                  <a:gd name="connsiteX20" fmla="*/ 37186 w 309886"/>
                  <a:gd name="connsiteY20" fmla="*/ 207168 h 309886"/>
                  <a:gd name="connsiteX21" fmla="*/ 31900 w 309886"/>
                  <a:gd name="connsiteY21" fmla="*/ 189760 h 309886"/>
                  <a:gd name="connsiteX22" fmla="*/ 15585 w 309886"/>
                  <a:gd name="connsiteY22" fmla="*/ 186205 h 309886"/>
                  <a:gd name="connsiteX23" fmla="*/ 0 w 309886"/>
                  <a:gd name="connsiteY23" fmla="*/ 182013 h 309886"/>
                  <a:gd name="connsiteX24" fmla="*/ 0 w 309886"/>
                  <a:gd name="connsiteY24" fmla="*/ 132066 h 309886"/>
                  <a:gd name="connsiteX25" fmla="*/ 14947 w 309886"/>
                  <a:gd name="connsiteY25" fmla="*/ 127874 h 309886"/>
                  <a:gd name="connsiteX26" fmla="*/ 30351 w 309886"/>
                  <a:gd name="connsiteY26" fmla="*/ 124319 h 309886"/>
                  <a:gd name="connsiteX27" fmla="*/ 37642 w 309886"/>
                  <a:gd name="connsiteY27" fmla="*/ 108278 h 309886"/>
                  <a:gd name="connsiteX28" fmla="*/ 45572 w 309886"/>
                  <a:gd name="connsiteY28" fmla="*/ 92693 h 309886"/>
                  <a:gd name="connsiteX29" fmla="*/ 28892 w 309886"/>
                  <a:gd name="connsiteY29" fmla="*/ 65167 h 309886"/>
                  <a:gd name="connsiteX30" fmla="*/ 63891 w 309886"/>
                  <a:gd name="connsiteY30" fmla="*/ 28892 h 309886"/>
                  <a:gd name="connsiteX31" fmla="*/ 92692 w 309886"/>
                  <a:gd name="connsiteY31" fmla="*/ 45572 h 309886"/>
                  <a:gd name="connsiteX32" fmla="*/ 124319 w 309886"/>
                  <a:gd name="connsiteY32" fmla="*/ 33450 h 309886"/>
                  <a:gd name="connsiteX33" fmla="*/ 128967 w 309886"/>
                  <a:gd name="connsiteY33" fmla="*/ 16497 h 309886"/>
                  <a:gd name="connsiteX34" fmla="*/ 133616 w 309886"/>
                  <a:gd name="connsiteY34" fmla="*/ 0 h 309886"/>
                  <a:gd name="connsiteX35" fmla="*/ 182013 w 309886"/>
                  <a:gd name="connsiteY35" fmla="*/ 0 h 309886"/>
                  <a:gd name="connsiteX36" fmla="*/ 191218 w 309886"/>
                  <a:gd name="connsiteY36" fmla="*/ 31900 h 309886"/>
                  <a:gd name="connsiteX37" fmla="*/ 206804 w 309886"/>
                  <a:gd name="connsiteY37" fmla="*/ 38098 h 309886"/>
                  <a:gd name="connsiteX38" fmla="*/ 221569 w 309886"/>
                  <a:gd name="connsiteY38" fmla="*/ 45572 h 309886"/>
                  <a:gd name="connsiteX39" fmla="*/ 236334 w 309886"/>
                  <a:gd name="connsiteY39" fmla="*/ 38280 h 309886"/>
                  <a:gd name="connsiteX40" fmla="*/ 250370 w 309886"/>
                  <a:gd name="connsiteY40" fmla="*/ 30351 h 309886"/>
                  <a:gd name="connsiteX41" fmla="*/ 268872 w 309886"/>
                  <a:gd name="connsiteY41" fmla="*/ 46665 h 309886"/>
                  <a:gd name="connsiteX42" fmla="*/ 286645 w 309886"/>
                  <a:gd name="connsiteY42" fmla="*/ 63800 h 309886"/>
                  <a:gd name="connsiteX43" fmla="*/ 269966 w 309886"/>
                  <a:gd name="connsiteY43" fmla="*/ 92601 h 309886"/>
                  <a:gd name="connsiteX44" fmla="*/ 282088 w 309886"/>
                  <a:gd name="connsiteY44" fmla="*/ 125777 h 309886"/>
                  <a:gd name="connsiteX45" fmla="*/ 298402 w 309886"/>
                  <a:gd name="connsiteY45" fmla="*/ 129332 h 309886"/>
                  <a:gd name="connsiteX46" fmla="*/ 313988 w 309886"/>
                  <a:gd name="connsiteY46" fmla="*/ 133525 h 309886"/>
                  <a:gd name="connsiteX47" fmla="*/ 313988 w 309886"/>
                  <a:gd name="connsiteY47" fmla="*/ 183562 h 309886"/>
                  <a:gd name="connsiteX48" fmla="*/ 244172 w 309886"/>
                  <a:gd name="connsiteY48" fmla="*/ 204981 h 309886"/>
                  <a:gd name="connsiteX49" fmla="*/ 256294 w 309886"/>
                  <a:gd name="connsiteY49" fmla="*/ 149110 h 309886"/>
                  <a:gd name="connsiteX50" fmla="*/ 238248 w 309886"/>
                  <a:gd name="connsiteY50" fmla="*/ 101989 h 309886"/>
                  <a:gd name="connsiteX51" fmla="*/ 199512 w 309886"/>
                  <a:gd name="connsiteY51" fmla="*/ 70271 h 309886"/>
                  <a:gd name="connsiteX52" fmla="*/ 150204 w 309886"/>
                  <a:gd name="connsiteY52" fmla="*/ 60792 h 309886"/>
                  <a:gd name="connsiteX53" fmla="*/ 89229 w 309886"/>
                  <a:gd name="connsiteY53" fmla="*/ 86950 h 309886"/>
                  <a:gd name="connsiteX54" fmla="*/ 61977 w 309886"/>
                  <a:gd name="connsiteY54" fmla="*/ 139722 h 309886"/>
                  <a:gd name="connsiteX55" fmla="*/ 68540 w 309886"/>
                  <a:gd name="connsiteY55" fmla="*/ 199148 h 309886"/>
                  <a:gd name="connsiteX56" fmla="*/ 109007 w 309886"/>
                  <a:gd name="connsiteY56" fmla="*/ 244263 h 309886"/>
                  <a:gd name="connsiteX57" fmla="*/ 186843 w 309886"/>
                  <a:gd name="connsiteY57" fmla="*/ 250826 h 309886"/>
                  <a:gd name="connsiteX58" fmla="*/ 244172 w 309886"/>
                  <a:gd name="connsiteY58" fmla="*/ 204981 h 30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9886" h="309886">
                    <a:moveTo>
                      <a:pt x="313897" y="183562"/>
                    </a:moveTo>
                    <a:cubicBezTo>
                      <a:pt x="311436" y="184109"/>
                      <a:pt x="306423" y="185567"/>
                      <a:pt x="298949" y="187755"/>
                    </a:cubicBezTo>
                    <a:cubicBezTo>
                      <a:pt x="292934" y="189486"/>
                      <a:pt x="287830" y="190671"/>
                      <a:pt x="283546" y="191309"/>
                    </a:cubicBezTo>
                    <a:cubicBezTo>
                      <a:pt x="281906" y="193952"/>
                      <a:pt x="279536" y="199330"/>
                      <a:pt x="276528" y="207624"/>
                    </a:cubicBezTo>
                    <a:cubicBezTo>
                      <a:pt x="273885" y="215006"/>
                      <a:pt x="271151" y="220110"/>
                      <a:pt x="268416" y="223027"/>
                    </a:cubicBezTo>
                    <a:cubicBezTo>
                      <a:pt x="269419" y="224668"/>
                      <a:pt x="272153" y="229316"/>
                      <a:pt x="276528" y="237063"/>
                    </a:cubicBezTo>
                    <a:cubicBezTo>
                      <a:pt x="279718" y="242805"/>
                      <a:pt x="282635" y="247271"/>
                      <a:pt x="285096" y="250461"/>
                    </a:cubicBezTo>
                    <a:cubicBezTo>
                      <a:pt x="282179" y="254745"/>
                      <a:pt x="270604" y="266776"/>
                      <a:pt x="250370" y="286736"/>
                    </a:cubicBezTo>
                    <a:cubicBezTo>
                      <a:pt x="240527" y="282088"/>
                      <a:pt x="230956" y="276437"/>
                      <a:pt x="221569" y="270057"/>
                    </a:cubicBezTo>
                    <a:cubicBezTo>
                      <a:pt x="210905" y="276346"/>
                      <a:pt x="200697" y="280356"/>
                      <a:pt x="191218" y="282179"/>
                    </a:cubicBezTo>
                    <a:cubicBezTo>
                      <a:pt x="189213" y="285551"/>
                      <a:pt x="187299" y="291020"/>
                      <a:pt x="185476" y="298676"/>
                    </a:cubicBezTo>
                    <a:cubicBezTo>
                      <a:pt x="183562" y="307061"/>
                      <a:pt x="181922" y="312712"/>
                      <a:pt x="180372" y="315628"/>
                    </a:cubicBezTo>
                    <a:lnTo>
                      <a:pt x="131975" y="315628"/>
                    </a:lnTo>
                    <a:cubicBezTo>
                      <a:pt x="130335" y="312256"/>
                      <a:pt x="128785" y="306970"/>
                      <a:pt x="127145" y="299769"/>
                    </a:cubicBezTo>
                    <a:cubicBezTo>
                      <a:pt x="125413" y="292113"/>
                      <a:pt x="123955" y="286827"/>
                      <a:pt x="122770" y="283728"/>
                    </a:cubicBezTo>
                    <a:cubicBezTo>
                      <a:pt x="103539" y="275252"/>
                      <a:pt x="93513" y="270695"/>
                      <a:pt x="92601" y="270057"/>
                    </a:cubicBezTo>
                    <a:cubicBezTo>
                      <a:pt x="88318" y="271424"/>
                      <a:pt x="83396" y="273794"/>
                      <a:pt x="77654" y="277348"/>
                    </a:cubicBezTo>
                    <a:cubicBezTo>
                      <a:pt x="71092" y="281450"/>
                      <a:pt x="66443" y="284093"/>
                      <a:pt x="63800" y="285278"/>
                    </a:cubicBezTo>
                    <a:cubicBezTo>
                      <a:pt x="59516" y="282452"/>
                      <a:pt x="47850" y="271333"/>
                      <a:pt x="28801" y="251828"/>
                    </a:cubicBezTo>
                    <a:cubicBezTo>
                      <a:pt x="29713" y="248638"/>
                      <a:pt x="34725" y="238977"/>
                      <a:pt x="44022" y="223027"/>
                    </a:cubicBezTo>
                    <a:cubicBezTo>
                      <a:pt x="43475" y="221295"/>
                      <a:pt x="41197" y="216009"/>
                      <a:pt x="37186" y="207168"/>
                    </a:cubicBezTo>
                    <a:cubicBezTo>
                      <a:pt x="34361" y="200697"/>
                      <a:pt x="32629" y="194955"/>
                      <a:pt x="31900" y="189760"/>
                    </a:cubicBezTo>
                    <a:cubicBezTo>
                      <a:pt x="27525" y="189213"/>
                      <a:pt x="22057" y="188028"/>
                      <a:pt x="15585" y="186205"/>
                    </a:cubicBezTo>
                    <a:cubicBezTo>
                      <a:pt x="8112" y="184018"/>
                      <a:pt x="2917" y="182651"/>
                      <a:pt x="0" y="182013"/>
                    </a:cubicBezTo>
                    <a:lnTo>
                      <a:pt x="0" y="132066"/>
                    </a:lnTo>
                    <a:cubicBezTo>
                      <a:pt x="2461" y="131519"/>
                      <a:pt x="7474" y="130061"/>
                      <a:pt x="14947" y="127874"/>
                    </a:cubicBezTo>
                    <a:cubicBezTo>
                      <a:pt x="20963" y="126142"/>
                      <a:pt x="26067" y="124957"/>
                      <a:pt x="30351" y="124319"/>
                    </a:cubicBezTo>
                    <a:cubicBezTo>
                      <a:pt x="31809" y="121676"/>
                      <a:pt x="34270" y="116299"/>
                      <a:pt x="37642" y="108278"/>
                    </a:cubicBezTo>
                    <a:cubicBezTo>
                      <a:pt x="40559" y="101260"/>
                      <a:pt x="43202" y="96065"/>
                      <a:pt x="45572" y="92693"/>
                    </a:cubicBezTo>
                    <a:cubicBezTo>
                      <a:pt x="37915" y="78292"/>
                      <a:pt x="32356" y="69178"/>
                      <a:pt x="28892" y="65167"/>
                    </a:cubicBezTo>
                    <a:cubicBezTo>
                      <a:pt x="31809" y="60884"/>
                      <a:pt x="43475" y="48853"/>
                      <a:pt x="63891" y="28892"/>
                    </a:cubicBezTo>
                    <a:cubicBezTo>
                      <a:pt x="76469" y="35090"/>
                      <a:pt x="86130" y="40650"/>
                      <a:pt x="92692" y="45572"/>
                    </a:cubicBezTo>
                    <a:cubicBezTo>
                      <a:pt x="110739" y="37642"/>
                      <a:pt x="121311" y="33632"/>
                      <a:pt x="124319" y="33450"/>
                    </a:cubicBezTo>
                    <a:cubicBezTo>
                      <a:pt x="124866" y="31536"/>
                      <a:pt x="126415" y="25885"/>
                      <a:pt x="128967" y="16497"/>
                    </a:cubicBezTo>
                    <a:cubicBezTo>
                      <a:pt x="130699" y="9752"/>
                      <a:pt x="132249" y="4284"/>
                      <a:pt x="133616" y="0"/>
                    </a:cubicBezTo>
                    <a:lnTo>
                      <a:pt x="182013" y="0"/>
                    </a:lnTo>
                    <a:cubicBezTo>
                      <a:pt x="183744" y="4375"/>
                      <a:pt x="186843" y="15039"/>
                      <a:pt x="191218" y="31900"/>
                    </a:cubicBezTo>
                    <a:cubicBezTo>
                      <a:pt x="193132" y="32812"/>
                      <a:pt x="198327" y="34817"/>
                      <a:pt x="206804" y="38098"/>
                    </a:cubicBezTo>
                    <a:cubicBezTo>
                      <a:pt x="213366" y="40559"/>
                      <a:pt x="218288" y="43111"/>
                      <a:pt x="221569" y="45572"/>
                    </a:cubicBezTo>
                    <a:cubicBezTo>
                      <a:pt x="225853" y="44387"/>
                      <a:pt x="230683" y="42017"/>
                      <a:pt x="236334" y="38280"/>
                    </a:cubicBezTo>
                    <a:cubicBezTo>
                      <a:pt x="242896" y="34179"/>
                      <a:pt x="247636" y="31536"/>
                      <a:pt x="250370" y="30351"/>
                    </a:cubicBezTo>
                    <a:cubicBezTo>
                      <a:pt x="255656" y="33541"/>
                      <a:pt x="261763" y="39009"/>
                      <a:pt x="268872" y="46665"/>
                    </a:cubicBezTo>
                    <a:cubicBezTo>
                      <a:pt x="277075" y="55142"/>
                      <a:pt x="282999" y="60884"/>
                      <a:pt x="286645" y="63800"/>
                    </a:cubicBezTo>
                    <a:cubicBezTo>
                      <a:pt x="279445" y="77107"/>
                      <a:pt x="273885" y="86768"/>
                      <a:pt x="269966" y="92601"/>
                    </a:cubicBezTo>
                    <a:cubicBezTo>
                      <a:pt x="278351" y="116845"/>
                      <a:pt x="282361" y="127874"/>
                      <a:pt x="282088" y="125777"/>
                    </a:cubicBezTo>
                    <a:cubicBezTo>
                      <a:pt x="286645" y="126233"/>
                      <a:pt x="292022" y="127418"/>
                      <a:pt x="298402" y="129332"/>
                    </a:cubicBezTo>
                    <a:cubicBezTo>
                      <a:pt x="305876" y="131519"/>
                      <a:pt x="311071" y="132887"/>
                      <a:pt x="313988" y="133525"/>
                    </a:cubicBezTo>
                    <a:lnTo>
                      <a:pt x="313988" y="183562"/>
                    </a:lnTo>
                    <a:close/>
                    <a:moveTo>
                      <a:pt x="244172" y="204981"/>
                    </a:moveTo>
                    <a:cubicBezTo>
                      <a:pt x="253833" y="186479"/>
                      <a:pt x="257844" y="167886"/>
                      <a:pt x="256294" y="149110"/>
                    </a:cubicBezTo>
                    <a:cubicBezTo>
                      <a:pt x="254654" y="131975"/>
                      <a:pt x="248638" y="116299"/>
                      <a:pt x="238248" y="101989"/>
                    </a:cubicBezTo>
                    <a:cubicBezTo>
                      <a:pt x="228131" y="88226"/>
                      <a:pt x="215189" y="77654"/>
                      <a:pt x="199512" y="70271"/>
                    </a:cubicBezTo>
                    <a:cubicBezTo>
                      <a:pt x="183562" y="62615"/>
                      <a:pt x="167065" y="59516"/>
                      <a:pt x="150204" y="60792"/>
                    </a:cubicBezTo>
                    <a:cubicBezTo>
                      <a:pt x="125595" y="62706"/>
                      <a:pt x="105270" y="71456"/>
                      <a:pt x="89229" y="86950"/>
                    </a:cubicBezTo>
                    <a:cubicBezTo>
                      <a:pt x="74737" y="100987"/>
                      <a:pt x="65623" y="118577"/>
                      <a:pt x="61977" y="139722"/>
                    </a:cubicBezTo>
                    <a:cubicBezTo>
                      <a:pt x="58423" y="160412"/>
                      <a:pt x="60701" y="180190"/>
                      <a:pt x="68540" y="199148"/>
                    </a:cubicBezTo>
                    <a:cubicBezTo>
                      <a:pt x="77016" y="219108"/>
                      <a:pt x="90505" y="234146"/>
                      <a:pt x="109007" y="244263"/>
                    </a:cubicBezTo>
                    <a:cubicBezTo>
                      <a:pt x="133342" y="257479"/>
                      <a:pt x="159318" y="259667"/>
                      <a:pt x="186843" y="250826"/>
                    </a:cubicBezTo>
                    <a:cubicBezTo>
                      <a:pt x="213366" y="242532"/>
                      <a:pt x="232415" y="227220"/>
                      <a:pt x="244172" y="204981"/>
                    </a:cubicBezTo>
                    <a:close/>
                  </a:path>
                </a:pathLst>
              </a:custGeom>
              <a:solidFill>
                <a:schemeClr val="bg1">
                  <a:lumMod val="50000"/>
                </a:schemeClr>
              </a:solidFill>
              <a:ln w="9064" cap="flat">
                <a:noFill/>
                <a:prstDash val="solid"/>
                <a:miter/>
              </a:ln>
            </p:spPr>
            <p:txBody>
              <a:bodyPr rtlCol="0" anchor="ctr"/>
              <a:lstStyle/>
              <a:p>
                <a:endParaRPr lang="en-US"/>
              </a:p>
            </p:txBody>
          </p:sp>
          <p:cxnSp>
            <p:nvCxnSpPr>
              <p:cNvPr id="140" name="Straight Arrow Connector 139">
                <a:extLst>
                  <a:ext uri="{FF2B5EF4-FFF2-40B4-BE49-F238E27FC236}">
                    <a16:creationId xmlns:a16="http://schemas.microsoft.com/office/drawing/2014/main" id="{5A086EDA-ECF3-4A21-97B3-49B6656E1E85}"/>
                  </a:ext>
                </a:extLst>
              </p:cNvPr>
              <p:cNvCxnSpPr>
                <a:cxnSpLocks/>
              </p:cNvCxnSpPr>
              <p:nvPr/>
            </p:nvCxnSpPr>
            <p:spPr bwMode="gray">
              <a:xfrm>
                <a:off x="3521556" y="2657232"/>
                <a:ext cx="175759"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554530-14AA-4297-9C5F-EB306C839CF6}"/>
                  </a:ext>
                </a:extLst>
              </p:cNvPr>
              <p:cNvCxnSpPr>
                <a:cxnSpLocks/>
              </p:cNvCxnSpPr>
              <p:nvPr/>
            </p:nvCxnSpPr>
            <p:spPr bwMode="gray">
              <a:xfrm flipH="1">
                <a:off x="3521557" y="2737512"/>
                <a:ext cx="175758"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DF469C6A-4C6F-4198-BDE9-A779947CDC1A}"/>
                </a:ext>
              </a:extLst>
            </p:cNvPr>
            <p:cNvSpPr/>
            <p:nvPr/>
          </p:nvSpPr>
          <p:spPr>
            <a:xfrm rot="5400000">
              <a:off x="2378025" y="4757500"/>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Actions</a:t>
              </a:r>
            </a:p>
          </p:txBody>
        </p:sp>
        <p:sp>
          <p:nvSpPr>
            <p:cNvPr id="155" name="Rectangle: Rounded Corners 154">
              <a:extLst>
                <a:ext uri="{FF2B5EF4-FFF2-40B4-BE49-F238E27FC236}">
                  <a16:creationId xmlns:a16="http://schemas.microsoft.com/office/drawing/2014/main" id="{EC38D396-2ACC-4007-9CFC-9E0146F73D1E}"/>
                </a:ext>
              </a:extLst>
            </p:cNvPr>
            <p:cNvSpPr/>
            <p:nvPr/>
          </p:nvSpPr>
          <p:spPr>
            <a:xfrm rot="5400000">
              <a:off x="1423217" y="4762558"/>
              <a:ext cx="189785" cy="879126"/>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KB Articles</a:t>
              </a:r>
            </a:p>
          </p:txBody>
        </p:sp>
        <p:sp>
          <p:nvSpPr>
            <p:cNvPr id="156" name="Rectangle: Rounded Corners 155">
              <a:extLst>
                <a:ext uri="{FF2B5EF4-FFF2-40B4-BE49-F238E27FC236}">
                  <a16:creationId xmlns:a16="http://schemas.microsoft.com/office/drawing/2014/main" id="{4922BE2E-77FB-4862-B338-60D4A0EB0817}"/>
                </a:ext>
              </a:extLst>
            </p:cNvPr>
            <p:cNvSpPr/>
            <p:nvPr/>
          </p:nvSpPr>
          <p:spPr>
            <a:xfrm rot="5400000">
              <a:off x="3333738" y="4757501"/>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Custom</a:t>
              </a:r>
            </a:p>
          </p:txBody>
        </p:sp>
        <p:cxnSp>
          <p:nvCxnSpPr>
            <p:cNvPr id="157" name="Connector: Elbow 156">
              <a:extLst>
                <a:ext uri="{FF2B5EF4-FFF2-40B4-BE49-F238E27FC236}">
                  <a16:creationId xmlns:a16="http://schemas.microsoft.com/office/drawing/2014/main" id="{897E0395-B5CC-4988-960D-16AC08FBE2CF}"/>
                </a:ext>
              </a:extLst>
            </p:cNvPr>
            <p:cNvCxnSpPr>
              <a:cxnSpLocks/>
              <a:stCxn id="155" idx="1"/>
            </p:cNvCxnSpPr>
            <p:nvPr/>
          </p:nvCxnSpPr>
          <p:spPr bwMode="gray">
            <a:xfrm rot="5400000" flipH="1" flipV="1">
              <a:off x="1788526" y="4558315"/>
              <a:ext cx="278498" cy="819331"/>
            </a:xfrm>
            <a:prstGeom prst="bentConnector4">
              <a:avLst>
                <a:gd name="adj1" fmla="val 99672"/>
                <a:gd name="adj2" fmla="val 5579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Connector: Elbow 159">
              <a:extLst>
                <a:ext uri="{FF2B5EF4-FFF2-40B4-BE49-F238E27FC236}">
                  <a16:creationId xmlns:a16="http://schemas.microsoft.com/office/drawing/2014/main" id="{AAEBCBDF-6F3C-42DD-90F3-B5ED94D429A3}"/>
                </a:ext>
              </a:extLst>
            </p:cNvPr>
            <p:cNvCxnSpPr>
              <a:cxnSpLocks/>
              <a:stCxn id="156" idx="1"/>
              <a:endCxn id="132" idx="3"/>
            </p:cNvCxnSpPr>
            <p:nvPr/>
          </p:nvCxnSpPr>
          <p:spPr bwMode="gray">
            <a:xfrm rot="16200000" flipV="1">
              <a:off x="2863986" y="4538433"/>
              <a:ext cx="274460" cy="854830"/>
            </a:xfrm>
            <a:prstGeom prst="bentConnector4">
              <a:avLst>
                <a:gd name="adj1" fmla="val 99156"/>
                <a:gd name="adj2" fmla="val 5555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911F67C8-5AAC-47C7-A396-2AB853DEF7FE}"/>
                </a:ext>
              </a:extLst>
            </p:cNvPr>
            <p:cNvCxnSpPr>
              <a:cxnSpLocks/>
            </p:cNvCxnSpPr>
            <p:nvPr/>
          </p:nvCxnSpPr>
          <p:spPr bwMode="gray">
            <a:xfrm>
              <a:off x="2462992" y="4989875"/>
              <a:ext cx="0" cy="113201"/>
            </a:xfrm>
            <a:prstGeom prst="line">
              <a:avLst/>
            </a:prstGeom>
            <a:ln w="952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pic>
          <p:nvPicPr>
            <p:cNvPr id="1026" name="Picture 2" descr="Image result for python icon">
              <a:extLst>
                <a:ext uri="{FF2B5EF4-FFF2-40B4-BE49-F238E27FC236}">
                  <a16:creationId xmlns:a16="http://schemas.microsoft.com/office/drawing/2014/main" id="{24701E0A-840B-46E4-B5D5-EA6D083737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808" y="5804575"/>
              <a:ext cx="311478" cy="310267"/>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Rounded Corners 187">
              <a:extLst>
                <a:ext uri="{FF2B5EF4-FFF2-40B4-BE49-F238E27FC236}">
                  <a16:creationId xmlns:a16="http://schemas.microsoft.com/office/drawing/2014/main" id="{041312E8-D302-41F7-92CE-5A34A5024A1B}"/>
                </a:ext>
              </a:extLst>
            </p:cNvPr>
            <p:cNvSpPr/>
            <p:nvPr/>
          </p:nvSpPr>
          <p:spPr>
            <a:xfrm rot="5400000">
              <a:off x="1404433"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        Curated Python Actions</a:t>
              </a:r>
            </a:p>
          </p:txBody>
        </p:sp>
        <p:sp>
          <p:nvSpPr>
            <p:cNvPr id="192" name="Rectangle: Rounded Corners 191">
              <a:extLst>
                <a:ext uri="{FF2B5EF4-FFF2-40B4-BE49-F238E27FC236}">
                  <a16:creationId xmlns:a16="http://schemas.microsoft.com/office/drawing/2014/main" id="{B7F8D6F7-62C3-43E3-9F37-8D138A16A48A}"/>
                </a:ext>
              </a:extLst>
            </p:cNvPr>
            <p:cNvSpPr/>
            <p:nvPr/>
          </p:nvSpPr>
          <p:spPr>
            <a:xfrm rot="5400000">
              <a:off x="3181540"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Curated/Custom vRO Workflows</a:t>
              </a:r>
            </a:p>
          </p:txBody>
        </p:sp>
        <p:pic>
          <p:nvPicPr>
            <p:cNvPr id="1028" name="Picture 4" descr="https://www.mgmt.cloud.vmware.com/provisioning-ui/assets/images/vro.png">
              <a:extLst>
                <a:ext uri="{FF2B5EF4-FFF2-40B4-BE49-F238E27FC236}">
                  <a16:creationId xmlns:a16="http://schemas.microsoft.com/office/drawing/2014/main" id="{0B40D385-E14A-410A-9D39-AF0B9D35B4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1823" y="5758528"/>
              <a:ext cx="273966" cy="353873"/>
            </a:xfrm>
            <a:prstGeom prst="rect">
              <a:avLst/>
            </a:prstGeom>
            <a:noFill/>
            <a:extLst>
              <a:ext uri="{909E8E84-426E-40DD-AFC4-6F175D3DCCD1}">
                <a14:hiddenFill xmlns:a14="http://schemas.microsoft.com/office/drawing/2010/main">
                  <a:solidFill>
                    <a:srgbClr val="FFFFFF"/>
                  </a:solidFill>
                </a14:hiddenFill>
              </a:ext>
            </a:extLst>
          </p:spPr>
        </p:pic>
        <p:sp>
          <p:nvSpPr>
            <p:cNvPr id="1051" name="Flowchart: Process 1050">
              <a:extLst>
                <a:ext uri="{FF2B5EF4-FFF2-40B4-BE49-F238E27FC236}">
                  <a16:creationId xmlns:a16="http://schemas.microsoft.com/office/drawing/2014/main" id="{5DA8A137-A0DE-4CC1-A4D0-0926A4464634}"/>
                </a:ext>
              </a:extLst>
            </p:cNvPr>
            <p:cNvSpPr/>
            <p:nvPr/>
          </p:nvSpPr>
          <p:spPr>
            <a:xfrm>
              <a:off x="648956" y="1247775"/>
              <a:ext cx="3625363"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ALERTS</a:t>
              </a:r>
            </a:p>
          </p:txBody>
        </p:sp>
      </p:grpSp>
      <p:grpSp>
        <p:nvGrpSpPr>
          <p:cNvPr id="16" name="Group 15">
            <a:extLst>
              <a:ext uri="{FF2B5EF4-FFF2-40B4-BE49-F238E27FC236}">
                <a16:creationId xmlns:a16="http://schemas.microsoft.com/office/drawing/2014/main" id="{0A59AB5C-6E51-4353-B134-FE2BDF40762C}"/>
              </a:ext>
            </a:extLst>
          </p:cNvPr>
          <p:cNvGrpSpPr/>
          <p:nvPr/>
        </p:nvGrpSpPr>
        <p:grpSpPr>
          <a:xfrm>
            <a:off x="4459078" y="1247775"/>
            <a:ext cx="3604494" cy="4898284"/>
            <a:chOff x="4459078" y="1247775"/>
            <a:chExt cx="3604494" cy="4898284"/>
          </a:xfrm>
        </p:grpSpPr>
        <p:sp>
          <p:nvSpPr>
            <p:cNvPr id="5" name="Rectangle: Diagonal Corners Rounded 4">
              <a:extLst>
                <a:ext uri="{FF2B5EF4-FFF2-40B4-BE49-F238E27FC236}">
                  <a16:creationId xmlns:a16="http://schemas.microsoft.com/office/drawing/2014/main" id="{8B11CD96-1149-470C-8EFE-189471650F89}"/>
                </a:ext>
              </a:extLst>
            </p:cNvPr>
            <p:cNvSpPr/>
            <p:nvPr/>
          </p:nvSpPr>
          <p:spPr>
            <a:xfrm>
              <a:off x="4459078" y="1386804"/>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cxnSp>
          <p:nvCxnSpPr>
            <p:cNvPr id="196" name="Straight Connector 195">
              <a:extLst>
                <a:ext uri="{FF2B5EF4-FFF2-40B4-BE49-F238E27FC236}">
                  <a16:creationId xmlns:a16="http://schemas.microsoft.com/office/drawing/2014/main" id="{972C2C10-3898-499E-8044-594FE145C5B8}"/>
                </a:ext>
              </a:extLst>
            </p:cNvPr>
            <p:cNvCxnSpPr>
              <a:cxnSpLocks/>
            </p:cNvCxnSpPr>
            <p:nvPr/>
          </p:nvCxnSpPr>
          <p:spPr bwMode="gray">
            <a:xfrm>
              <a:off x="4481032" y="1743807"/>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7" name="Rectangle: Rounded Corners 196">
              <a:extLst>
                <a:ext uri="{FF2B5EF4-FFF2-40B4-BE49-F238E27FC236}">
                  <a16:creationId xmlns:a16="http://schemas.microsoft.com/office/drawing/2014/main" id="{68FD1E3E-5768-4750-987F-1DA4C93B6291}"/>
                </a:ext>
              </a:extLst>
            </p:cNvPr>
            <p:cNvSpPr/>
            <p:nvPr/>
          </p:nvSpPr>
          <p:spPr>
            <a:xfrm>
              <a:off x="559685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Dashboards</a:t>
              </a:r>
            </a:p>
          </p:txBody>
        </p:sp>
        <p:cxnSp>
          <p:nvCxnSpPr>
            <p:cNvPr id="228" name="Straight Connector 227">
              <a:extLst>
                <a:ext uri="{FF2B5EF4-FFF2-40B4-BE49-F238E27FC236}">
                  <a16:creationId xmlns:a16="http://schemas.microsoft.com/office/drawing/2014/main" id="{BED7A842-29BC-482E-B71D-A37144C61252}"/>
                </a:ext>
              </a:extLst>
            </p:cNvPr>
            <p:cNvCxnSpPr>
              <a:cxnSpLocks/>
            </p:cNvCxnSpPr>
            <p:nvPr/>
          </p:nvCxnSpPr>
          <p:spPr bwMode="gray">
            <a:xfrm>
              <a:off x="4459078" y="3318815"/>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9" name="Rectangle: Rounded Corners 228">
              <a:extLst>
                <a:ext uri="{FF2B5EF4-FFF2-40B4-BE49-F238E27FC236}">
                  <a16:creationId xmlns:a16="http://schemas.microsoft.com/office/drawing/2014/main" id="{FCE3CC31-E55D-4EBC-A719-A4173426B874}"/>
                </a:ext>
              </a:extLst>
            </p:cNvPr>
            <p:cNvSpPr/>
            <p:nvPr/>
          </p:nvSpPr>
          <p:spPr>
            <a:xfrm>
              <a:off x="5596853"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Widgets &amp; Views</a:t>
              </a:r>
            </a:p>
          </p:txBody>
        </p:sp>
        <p:cxnSp>
          <p:nvCxnSpPr>
            <p:cNvPr id="230" name="Straight Connector 229">
              <a:extLst>
                <a:ext uri="{FF2B5EF4-FFF2-40B4-BE49-F238E27FC236}">
                  <a16:creationId xmlns:a16="http://schemas.microsoft.com/office/drawing/2014/main" id="{3F911C67-911F-4695-9C6E-891BF4D0DB04}"/>
                </a:ext>
              </a:extLst>
            </p:cNvPr>
            <p:cNvCxnSpPr>
              <a:cxnSpLocks/>
            </p:cNvCxnSpPr>
            <p:nvPr/>
          </p:nvCxnSpPr>
          <p:spPr bwMode="gray">
            <a:xfrm>
              <a:off x="4459078" y="4531749"/>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1" name="Rectangle: Rounded Corners 230">
              <a:extLst>
                <a:ext uri="{FF2B5EF4-FFF2-40B4-BE49-F238E27FC236}">
                  <a16:creationId xmlns:a16="http://schemas.microsoft.com/office/drawing/2014/main" id="{8451FD70-D28B-4BC9-A96B-C35C3E768B2C}"/>
                </a:ext>
              </a:extLst>
            </p:cNvPr>
            <p:cNvSpPr/>
            <p:nvPr/>
          </p:nvSpPr>
          <p:spPr>
            <a:xfrm>
              <a:off x="5596853" y="4457457"/>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 Sharing</a:t>
              </a:r>
            </a:p>
          </p:txBody>
        </p:sp>
        <p:pic>
          <p:nvPicPr>
            <p:cNvPr id="1050" name="Picture 1049">
              <a:extLst>
                <a:ext uri="{FF2B5EF4-FFF2-40B4-BE49-F238E27FC236}">
                  <a16:creationId xmlns:a16="http://schemas.microsoft.com/office/drawing/2014/main" id="{6200C235-59D2-49EC-A3E1-92A4D140DC38}"/>
                </a:ext>
              </a:extLst>
            </p:cNvPr>
            <p:cNvPicPr>
              <a:picLocks noChangeAspect="1"/>
            </p:cNvPicPr>
            <p:nvPr/>
          </p:nvPicPr>
          <p:blipFill>
            <a:blip r:embed="rId19"/>
            <a:stretch>
              <a:fillRect/>
            </a:stretch>
          </p:blipFill>
          <p:spPr>
            <a:xfrm>
              <a:off x="4702748" y="1905073"/>
              <a:ext cx="3110787" cy="754130"/>
            </a:xfrm>
            <a:prstGeom prst="rect">
              <a:avLst/>
            </a:prstGeom>
          </p:spPr>
        </p:pic>
        <p:sp>
          <p:nvSpPr>
            <p:cNvPr id="234" name="Flowchart: Process 233">
              <a:extLst>
                <a:ext uri="{FF2B5EF4-FFF2-40B4-BE49-F238E27FC236}">
                  <a16:creationId xmlns:a16="http://schemas.microsoft.com/office/drawing/2014/main" id="{F6843391-5F38-44B9-88AF-4D47E1F824D3}"/>
                </a:ext>
              </a:extLst>
            </p:cNvPr>
            <p:cNvSpPr/>
            <p:nvPr/>
          </p:nvSpPr>
          <p:spPr>
            <a:xfrm>
              <a:off x="4461613" y="1247775"/>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DASHBOARDS</a:t>
              </a:r>
            </a:p>
          </p:txBody>
        </p:sp>
        <p:sp>
          <p:nvSpPr>
            <p:cNvPr id="1054" name="TextBox 1053">
              <a:extLst>
                <a:ext uri="{FF2B5EF4-FFF2-40B4-BE49-F238E27FC236}">
                  <a16:creationId xmlns:a16="http://schemas.microsoft.com/office/drawing/2014/main" id="{B29F9E8F-3052-45E4-8134-BA45E7B91966}"/>
                </a:ext>
              </a:extLst>
            </p:cNvPr>
            <p:cNvSpPr txBox="1"/>
            <p:nvPr/>
          </p:nvSpPr>
          <p:spPr>
            <a:xfrm>
              <a:off x="4576327" y="2792490"/>
              <a:ext cx="3368769" cy="123111"/>
            </a:xfrm>
            <a:prstGeom prst="rect">
              <a:avLst/>
            </a:prstGeom>
          </p:spPr>
          <p:txBody>
            <a:bodyPr wrap="square" lIns="0" tIns="0" rIns="0" bIns="0" rtlCol="0">
              <a:spAutoFit/>
            </a:bodyPr>
            <a:lstStyle/>
            <a:p>
              <a:pPr algn="ctr">
                <a:spcAft>
                  <a:spcPts val="600"/>
                </a:spcAft>
              </a:pPr>
              <a:r>
                <a:rPr lang="en-US" sz="800"/>
                <a:t>Helps visualize data through out of box and custom dashboards</a:t>
              </a:r>
            </a:p>
          </p:txBody>
        </p:sp>
        <p:sp>
          <p:nvSpPr>
            <p:cNvPr id="73" name="TextBox 72">
              <a:extLst>
                <a:ext uri="{FF2B5EF4-FFF2-40B4-BE49-F238E27FC236}">
                  <a16:creationId xmlns:a16="http://schemas.microsoft.com/office/drawing/2014/main" id="{E1284334-860A-4995-9B4A-120F98A5816F}"/>
                </a:ext>
              </a:extLst>
            </p:cNvPr>
            <p:cNvSpPr txBox="1"/>
            <p:nvPr/>
          </p:nvSpPr>
          <p:spPr>
            <a:xfrm>
              <a:off x="4702748" y="4112534"/>
              <a:ext cx="3177717" cy="246221"/>
            </a:xfrm>
            <a:prstGeom prst="rect">
              <a:avLst/>
            </a:prstGeom>
          </p:spPr>
          <p:txBody>
            <a:bodyPr wrap="square" lIns="0" tIns="0" rIns="0" bIns="0" rtlCol="0">
              <a:spAutoFit/>
            </a:bodyPr>
            <a:lstStyle/>
            <a:p>
              <a:pPr algn="ctr">
                <a:spcAft>
                  <a:spcPts val="600"/>
                </a:spcAft>
              </a:pPr>
              <a:r>
                <a:rPr lang="en-US" sz="800"/>
                <a:t>40+ Interactive Widgets &amp; 100+ customized views with data transformation capabilities</a:t>
              </a:r>
            </a:p>
          </p:txBody>
        </p:sp>
        <p:pic>
          <p:nvPicPr>
            <p:cNvPr id="8" name="Picture 7">
              <a:extLst>
                <a:ext uri="{FF2B5EF4-FFF2-40B4-BE49-F238E27FC236}">
                  <a16:creationId xmlns:a16="http://schemas.microsoft.com/office/drawing/2014/main" id="{B88F1E44-2D20-4171-B7B9-D9055D2EC94B}"/>
                </a:ext>
              </a:extLst>
            </p:cNvPr>
            <p:cNvPicPr>
              <a:picLocks noChangeAspect="1"/>
            </p:cNvPicPr>
            <p:nvPr/>
          </p:nvPicPr>
          <p:blipFill>
            <a:blip r:embed="rId20"/>
            <a:stretch>
              <a:fillRect/>
            </a:stretch>
          </p:blipFill>
          <p:spPr>
            <a:xfrm>
              <a:off x="4886196" y="3499247"/>
              <a:ext cx="665065" cy="543789"/>
            </a:xfrm>
            <a:prstGeom prst="rect">
              <a:avLst/>
            </a:prstGeom>
          </p:spPr>
        </p:pic>
        <p:pic>
          <p:nvPicPr>
            <p:cNvPr id="9" name="Picture 8">
              <a:extLst>
                <a:ext uri="{FF2B5EF4-FFF2-40B4-BE49-F238E27FC236}">
                  <a16:creationId xmlns:a16="http://schemas.microsoft.com/office/drawing/2014/main" id="{BE5CC8D0-3314-436E-9252-3E5C380F8E96}"/>
                </a:ext>
              </a:extLst>
            </p:cNvPr>
            <p:cNvPicPr>
              <a:picLocks noChangeAspect="1"/>
            </p:cNvPicPr>
            <p:nvPr/>
          </p:nvPicPr>
          <p:blipFill>
            <a:blip r:embed="rId21"/>
            <a:stretch>
              <a:fillRect/>
            </a:stretch>
          </p:blipFill>
          <p:spPr>
            <a:xfrm>
              <a:off x="5638646" y="3490881"/>
              <a:ext cx="665065" cy="550262"/>
            </a:xfrm>
            <a:prstGeom prst="rect">
              <a:avLst/>
            </a:prstGeom>
          </p:spPr>
        </p:pic>
        <p:pic>
          <p:nvPicPr>
            <p:cNvPr id="10" name="Picture 9">
              <a:extLst>
                <a:ext uri="{FF2B5EF4-FFF2-40B4-BE49-F238E27FC236}">
                  <a16:creationId xmlns:a16="http://schemas.microsoft.com/office/drawing/2014/main" id="{4D9D0754-1435-4F7A-83A8-63989E42513A}"/>
                </a:ext>
              </a:extLst>
            </p:cNvPr>
            <p:cNvPicPr>
              <a:picLocks noChangeAspect="1"/>
            </p:cNvPicPr>
            <p:nvPr/>
          </p:nvPicPr>
          <p:blipFill>
            <a:blip r:embed="rId22"/>
            <a:stretch>
              <a:fillRect/>
            </a:stretch>
          </p:blipFill>
          <p:spPr>
            <a:xfrm>
              <a:off x="6391096" y="3491097"/>
              <a:ext cx="656072" cy="555138"/>
            </a:xfrm>
            <a:prstGeom prst="rect">
              <a:avLst/>
            </a:prstGeom>
          </p:spPr>
        </p:pic>
        <p:pic>
          <p:nvPicPr>
            <p:cNvPr id="11" name="Picture 10">
              <a:extLst>
                <a:ext uri="{FF2B5EF4-FFF2-40B4-BE49-F238E27FC236}">
                  <a16:creationId xmlns:a16="http://schemas.microsoft.com/office/drawing/2014/main" id="{6C04DFAD-23E5-4565-A2D0-CD48A99506F5}"/>
                </a:ext>
              </a:extLst>
            </p:cNvPr>
            <p:cNvPicPr>
              <a:picLocks noChangeAspect="1"/>
            </p:cNvPicPr>
            <p:nvPr/>
          </p:nvPicPr>
          <p:blipFill>
            <a:blip r:embed="rId23"/>
            <a:stretch>
              <a:fillRect/>
            </a:stretch>
          </p:blipFill>
          <p:spPr>
            <a:xfrm>
              <a:off x="7134553" y="3493942"/>
              <a:ext cx="632461" cy="528967"/>
            </a:xfrm>
            <a:prstGeom prst="rect">
              <a:avLst/>
            </a:prstGeom>
          </p:spPr>
        </p:pic>
        <p:pic>
          <p:nvPicPr>
            <p:cNvPr id="12" name="Picture 11">
              <a:extLst>
                <a:ext uri="{FF2B5EF4-FFF2-40B4-BE49-F238E27FC236}">
                  <a16:creationId xmlns:a16="http://schemas.microsoft.com/office/drawing/2014/main" id="{802AFC59-B181-489E-9F31-20327FD2CEF7}"/>
                </a:ext>
              </a:extLst>
            </p:cNvPr>
            <p:cNvPicPr>
              <a:picLocks noChangeAspect="1"/>
            </p:cNvPicPr>
            <p:nvPr/>
          </p:nvPicPr>
          <p:blipFill>
            <a:blip r:embed="rId24"/>
            <a:stretch>
              <a:fillRect/>
            </a:stretch>
          </p:blipFill>
          <p:spPr>
            <a:xfrm>
              <a:off x="4611271" y="4690372"/>
              <a:ext cx="2057905" cy="621784"/>
            </a:xfrm>
            <a:prstGeom prst="rect">
              <a:avLst/>
            </a:prstGeom>
          </p:spPr>
        </p:pic>
        <p:pic>
          <p:nvPicPr>
            <p:cNvPr id="13" name="Picture 12">
              <a:extLst>
                <a:ext uri="{FF2B5EF4-FFF2-40B4-BE49-F238E27FC236}">
                  <a16:creationId xmlns:a16="http://schemas.microsoft.com/office/drawing/2014/main" id="{9DC37AE1-2910-47CB-A8F2-24C7E0403748}"/>
                </a:ext>
              </a:extLst>
            </p:cNvPr>
            <p:cNvPicPr>
              <a:picLocks noChangeAspect="1"/>
            </p:cNvPicPr>
            <p:nvPr/>
          </p:nvPicPr>
          <p:blipFill>
            <a:blip r:embed="rId25"/>
            <a:stretch>
              <a:fillRect/>
            </a:stretch>
          </p:blipFill>
          <p:spPr>
            <a:xfrm>
              <a:off x="4587472" y="5616110"/>
              <a:ext cx="2057905" cy="407438"/>
            </a:xfrm>
            <a:prstGeom prst="rect">
              <a:avLst/>
            </a:prstGeom>
          </p:spPr>
        </p:pic>
        <p:sp>
          <p:nvSpPr>
            <p:cNvPr id="84" name="TextBox 83">
              <a:extLst>
                <a:ext uri="{FF2B5EF4-FFF2-40B4-BE49-F238E27FC236}">
                  <a16:creationId xmlns:a16="http://schemas.microsoft.com/office/drawing/2014/main" id="{0C53002E-FBB2-4BCF-BEE9-1533D7BABD0C}"/>
                </a:ext>
              </a:extLst>
            </p:cNvPr>
            <p:cNvSpPr txBox="1"/>
            <p:nvPr/>
          </p:nvSpPr>
          <p:spPr>
            <a:xfrm>
              <a:off x="6813700" y="4838726"/>
              <a:ext cx="1066765" cy="369332"/>
            </a:xfrm>
            <a:prstGeom prst="rect">
              <a:avLst/>
            </a:prstGeom>
          </p:spPr>
          <p:txBody>
            <a:bodyPr wrap="square" lIns="0" tIns="0" rIns="0" bIns="0" rtlCol="0">
              <a:spAutoFit/>
            </a:bodyPr>
            <a:lstStyle/>
            <a:p>
              <a:pPr>
                <a:spcAft>
                  <a:spcPts val="600"/>
                </a:spcAft>
              </a:pPr>
              <a:r>
                <a:rPr lang="en-US" sz="800"/>
                <a:t>Dashboard sharing with internal &amp; external teams</a:t>
              </a:r>
            </a:p>
          </p:txBody>
        </p:sp>
        <p:sp>
          <p:nvSpPr>
            <p:cNvPr id="85" name="TextBox 84">
              <a:extLst>
                <a:ext uri="{FF2B5EF4-FFF2-40B4-BE49-F238E27FC236}">
                  <a16:creationId xmlns:a16="http://schemas.microsoft.com/office/drawing/2014/main" id="{8FC19C9C-E2B3-4FEF-A6F6-CACEF1F6BFAC}"/>
                </a:ext>
              </a:extLst>
            </p:cNvPr>
            <p:cNvSpPr txBox="1"/>
            <p:nvPr/>
          </p:nvSpPr>
          <p:spPr>
            <a:xfrm>
              <a:off x="6813700" y="5599315"/>
              <a:ext cx="1066766" cy="369332"/>
            </a:xfrm>
            <a:prstGeom prst="rect">
              <a:avLst/>
            </a:prstGeom>
          </p:spPr>
          <p:txBody>
            <a:bodyPr wrap="square" lIns="0" tIns="0" rIns="0" bIns="0" rtlCol="0">
              <a:spAutoFit/>
            </a:bodyPr>
            <a:lstStyle/>
            <a:p>
              <a:pPr>
                <a:spcAft>
                  <a:spcPts val="600"/>
                </a:spcAft>
              </a:pPr>
              <a:r>
                <a:rPr lang="en-US" sz="800"/>
                <a:t>Community curated dashboard samples through GitHub</a:t>
              </a:r>
            </a:p>
          </p:txBody>
        </p:sp>
        <p:sp>
          <p:nvSpPr>
            <p:cNvPr id="14" name="Rectangle: Rounded Corners 13">
              <a:extLst>
                <a:ext uri="{FF2B5EF4-FFF2-40B4-BE49-F238E27FC236}">
                  <a16:creationId xmlns:a16="http://schemas.microsoft.com/office/drawing/2014/main" id="{3E01DA8D-EBF4-4046-ADA7-7A07199191E6}"/>
                </a:ext>
              </a:extLst>
            </p:cNvPr>
            <p:cNvSpPr/>
            <p:nvPr/>
          </p:nvSpPr>
          <p:spPr>
            <a:xfrm>
              <a:off x="4566177" y="4644179"/>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Rectangle: Rounded Corners 85">
              <a:extLst>
                <a:ext uri="{FF2B5EF4-FFF2-40B4-BE49-F238E27FC236}">
                  <a16:creationId xmlns:a16="http://schemas.microsoft.com/office/drawing/2014/main" id="{F20B704C-E73D-4409-9218-9BAC3E227715}"/>
                </a:ext>
              </a:extLst>
            </p:cNvPr>
            <p:cNvSpPr/>
            <p:nvPr/>
          </p:nvSpPr>
          <p:spPr>
            <a:xfrm>
              <a:off x="4561009" y="5426443"/>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28" name="Group 27">
            <a:extLst>
              <a:ext uri="{FF2B5EF4-FFF2-40B4-BE49-F238E27FC236}">
                <a16:creationId xmlns:a16="http://schemas.microsoft.com/office/drawing/2014/main" id="{8541A748-CB08-4FCF-90A0-F69AA6D01501}"/>
              </a:ext>
            </a:extLst>
          </p:cNvPr>
          <p:cNvGrpSpPr/>
          <p:nvPr/>
        </p:nvGrpSpPr>
        <p:grpSpPr>
          <a:xfrm>
            <a:off x="8255819" y="1248026"/>
            <a:ext cx="3606726" cy="5031654"/>
            <a:chOff x="8255819" y="1248026"/>
            <a:chExt cx="3606726" cy="5031654"/>
          </a:xfrm>
        </p:grpSpPr>
        <p:sp>
          <p:nvSpPr>
            <p:cNvPr id="6" name="Rectangle: Diagonal Corners Rounded 5">
              <a:extLst>
                <a:ext uri="{FF2B5EF4-FFF2-40B4-BE49-F238E27FC236}">
                  <a16:creationId xmlns:a16="http://schemas.microsoft.com/office/drawing/2014/main" id="{A84996FE-5D71-4F11-B61E-9D0F202A4F17}"/>
                </a:ext>
              </a:extLst>
            </p:cNvPr>
            <p:cNvSpPr/>
            <p:nvPr/>
          </p:nvSpPr>
          <p:spPr>
            <a:xfrm>
              <a:off x="8258051" y="1386806"/>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sp>
          <p:nvSpPr>
            <p:cNvPr id="235" name="Flowchart: Process 234">
              <a:extLst>
                <a:ext uri="{FF2B5EF4-FFF2-40B4-BE49-F238E27FC236}">
                  <a16:creationId xmlns:a16="http://schemas.microsoft.com/office/drawing/2014/main" id="{4220C170-C369-4578-9033-6B54CA7649F6}"/>
                </a:ext>
              </a:extLst>
            </p:cNvPr>
            <p:cNvSpPr/>
            <p:nvPr/>
          </p:nvSpPr>
          <p:spPr>
            <a:xfrm>
              <a:off x="8260893" y="1248026"/>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REPORTS</a:t>
              </a:r>
            </a:p>
          </p:txBody>
        </p:sp>
        <p:cxnSp>
          <p:nvCxnSpPr>
            <p:cNvPr id="87" name="Straight Connector 86">
              <a:extLst>
                <a:ext uri="{FF2B5EF4-FFF2-40B4-BE49-F238E27FC236}">
                  <a16:creationId xmlns:a16="http://schemas.microsoft.com/office/drawing/2014/main" id="{A378FA66-FA02-4BDB-B360-EB671FB6CB9E}"/>
                </a:ext>
              </a:extLst>
            </p:cNvPr>
            <p:cNvCxnSpPr>
              <a:cxnSpLocks/>
            </p:cNvCxnSpPr>
            <p:nvPr/>
          </p:nvCxnSpPr>
          <p:spPr bwMode="gray">
            <a:xfrm>
              <a:off x="8261117" y="1743807"/>
              <a:ext cx="3601428"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Rectangle: Rounded Corners 87">
              <a:extLst>
                <a:ext uri="{FF2B5EF4-FFF2-40B4-BE49-F238E27FC236}">
                  <a16:creationId xmlns:a16="http://schemas.microsoft.com/office/drawing/2014/main" id="{1B570B1B-E5E3-4FF0-80DB-AAA50B3D3936}"/>
                </a:ext>
              </a:extLst>
            </p:cNvPr>
            <p:cNvSpPr/>
            <p:nvPr/>
          </p:nvSpPr>
          <p:spPr>
            <a:xfrm>
              <a:off x="939174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Templates</a:t>
              </a:r>
            </a:p>
          </p:txBody>
        </p:sp>
        <p:cxnSp>
          <p:nvCxnSpPr>
            <p:cNvPr id="89" name="Straight Connector 88">
              <a:extLst>
                <a:ext uri="{FF2B5EF4-FFF2-40B4-BE49-F238E27FC236}">
                  <a16:creationId xmlns:a16="http://schemas.microsoft.com/office/drawing/2014/main" id="{D09BDB13-8F95-4F45-B337-AB175CC6D13A}"/>
                </a:ext>
              </a:extLst>
            </p:cNvPr>
            <p:cNvCxnSpPr>
              <a:cxnSpLocks/>
            </p:cNvCxnSpPr>
            <p:nvPr/>
          </p:nvCxnSpPr>
          <p:spPr bwMode="gray">
            <a:xfrm>
              <a:off x="8255819" y="3318815"/>
              <a:ext cx="3606726"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Rounded Corners 89">
              <a:extLst>
                <a:ext uri="{FF2B5EF4-FFF2-40B4-BE49-F238E27FC236}">
                  <a16:creationId xmlns:a16="http://schemas.microsoft.com/office/drawing/2014/main" id="{72ACB5E7-2891-4445-B4E8-56EC5C93CD20}"/>
                </a:ext>
              </a:extLst>
            </p:cNvPr>
            <p:cNvSpPr/>
            <p:nvPr/>
          </p:nvSpPr>
          <p:spPr>
            <a:xfrm>
              <a:off x="9391742"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Data Transformation</a:t>
              </a:r>
            </a:p>
          </p:txBody>
        </p:sp>
        <p:cxnSp>
          <p:nvCxnSpPr>
            <p:cNvPr id="91" name="Straight Connector 90">
              <a:extLst>
                <a:ext uri="{FF2B5EF4-FFF2-40B4-BE49-F238E27FC236}">
                  <a16:creationId xmlns:a16="http://schemas.microsoft.com/office/drawing/2014/main" id="{9AE984AA-08D7-4110-A7E2-8186EDE949E9}"/>
                </a:ext>
              </a:extLst>
            </p:cNvPr>
            <p:cNvCxnSpPr>
              <a:cxnSpLocks/>
            </p:cNvCxnSpPr>
            <p:nvPr/>
          </p:nvCxnSpPr>
          <p:spPr bwMode="gray">
            <a:xfrm>
              <a:off x="8266095" y="4531749"/>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3694027D-1A34-41C2-934C-981649F19853}"/>
                </a:ext>
              </a:extLst>
            </p:cNvPr>
            <p:cNvSpPr/>
            <p:nvPr/>
          </p:nvSpPr>
          <p:spPr>
            <a:xfrm>
              <a:off x="9391742" y="4460891"/>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Sharing</a:t>
              </a:r>
            </a:p>
          </p:txBody>
        </p:sp>
        <p:pic>
          <p:nvPicPr>
            <p:cNvPr id="93" name="Picture 92">
              <a:extLst>
                <a:ext uri="{FF2B5EF4-FFF2-40B4-BE49-F238E27FC236}">
                  <a16:creationId xmlns:a16="http://schemas.microsoft.com/office/drawing/2014/main" id="{740E6117-88A3-4A29-A29C-A41B873F2009}"/>
                </a:ext>
              </a:extLst>
            </p:cNvPr>
            <p:cNvPicPr>
              <a:picLocks noChangeAspect="1"/>
            </p:cNvPicPr>
            <p:nvPr/>
          </p:nvPicPr>
          <p:blipFill>
            <a:blip r:embed="rId26"/>
            <a:stretch>
              <a:fillRect/>
            </a:stretch>
          </p:blipFill>
          <p:spPr>
            <a:xfrm>
              <a:off x="8386921" y="1934096"/>
              <a:ext cx="666677" cy="1207956"/>
            </a:xfrm>
            <a:prstGeom prst="rect">
              <a:avLst/>
            </a:prstGeom>
          </p:spPr>
        </p:pic>
        <p:sp>
          <p:nvSpPr>
            <p:cNvPr id="94" name="TextBox 93">
              <a:extLst>
                <a:ext uri="{FF2B5EF4-FFF2-40B4-BE49-F238E27FC236}">
                  <a16:creationId xmlns:a16="http://schemas.microsoft.com/office/drawing/2014/main" id="{B48F260E-85F3-494E-A280-CD57986C7368}"/>
                </a:ext>
              </a:extLst>
            </p:cNvPr>
            <p:cNvSpPr txBox="1"/>
            <p:nvPr/>
          </p:nvSpPr>
          <p:spPr>
            <a:xfrm>
              <a:off x="9217825" y="1946125"/>
              <a:ext cx="2486495" cy="246221"/>
            </a:xfrm>
            <a:prstGeom prst="rect">
              <a:avLst/>
            </a:prstGeom>
          </p:spPr>
          <p:txBody>
            <a:bodyPr wrap="square" lIns="0" tIns="0" rIns="0" bIns="0" rtlCol="0">
              <a:spAutoFit/>
            </a:bodyPr>
            <a:lstStyle/>
            <a:p>
              <a:pPr algn="ctr">
                <a:spcAft>
                  <a:spcPts val="600"/>
                </a:spcAft>
              </a:pPr>
              <a:r>
                <a:rPr lang="en-US" sz="800"/>
                <a:t>50+ Out of box report templates covering multiple use cases</a:t>
              </a:r>
            </a:p>
          </p:txBody>
        </p:sp>
        <p:sp>
          <p:nvSpPr>
            <p:cNvPr id="95" name="Rectangle: Rounded Corners 94">
              <a:extLst>
                <a:ext uri="{FF2B5EF4-FFF2-40B4-BE49-F238E27FC236}">
                  <a16:creationId xmlns:a16="http://schemas.microsoft.com/office/drawing/2014/main" id="{B68E126F-DBF9-464F-945D-BF4E8FFB0A17}"/>
                </a:ext>
              </a:extLst>
            </p:cNvPr>
            <p:cNvSpPr/>
            <p:nvPr/>
          </p:nvSpPr>
          <p:spPr>
            <a:xfrm>
              <a:off x="9189893" y="2285685"/>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Inventory</a:t>
              </a:r>
            </a:p>
          </p:txBody>
        </p:sp>
        <p:sp>
          <p:nvSpPr>
            <p:cNvPr id="96" name="Rectangle: Rounded Corners 95">
              <a:extLst>
                <a:ext uri="{FF2B5EF4-FFF2-40B4-BE49-F238E27FC236}">
                  <a16:creationId xmlns:a16="http://schemas.microsoft.com/office/drawing/2014/main" id="{185B95B9-BBCA-420E-8D81-0F601A324C33}"/>
                </a:ext>
              </a:extLst>
            </p:cNvPr>
            <p:cNvSpPr/>
            <p:nvPr/>
          </p:nvSpPr>
          <p:spPr>
            <a:xfrm>
              <a:off x="10075786" y="2276613"/>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Configuration</a:t>
              </a:r>
            </a:p>
          </p:txBody>
        </p:sp>
        <p:sp>
          <p:nvSpPr>
            <p:cNvPr id="97" name="Rectangle: Rounded Corners 96">
              <a:extLst>
                <a:ext uri="{FF2B5EF4-FFF2-40B4-BE49-F238E27FC236}">
                  <a16:creationId xmlns:a16="http://schemas.microsoft.com/office/drawing/2014/main" id="{227D8720-9B37-4B42-BFCC-6B846200C234}"/>
                </a:ext>
              </a:extLst>
            </p:cNvPr>
            <p:cNvSpPr/>
            <p:nvPr/>
          </p:nvSpPr>
          <p:spPr>
            <a:xfrm>
              <a:off x="10961679" y="2276613"/>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Compliance</a:t>
              </a:r>
            </a:p>
          </p:txBody>
        </p:sp>
        <p:sp>
          <p:nvSpPr>
            <p:cNvPr id="100" name="Rectangle: Rounded Corners 99">
              <a:extLst>
                <a:ext uri="{FF2B5EF4-FFF2-40B4-BE49-F238E27FC236}">
                  <a16:creationId xmlns:a16="http://schemas.microsoft.com/office/drawing/2014/main" id="{34B62F13-6985-4977-A5F5-613B07D83F87}"/>
                </a:ext>
              </a:extLst>
            </p:cNvPr>
            <p:cNvSpPr/>
            <p:nvPr/>
          </p:nvSpPr>
          <p:spPr>
            <a:xfrm>
              <a:off x="9189893" y="260384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Capacity</a:t>
              </a:r>
            </a:p>
          </p:txBody>
        </p:sp>
        <p:sp>
          <p:nvSpPr>
            <p:cNvPr id="101" name="Rectangle: Rounded Corners 100">
              <a:extLst>
                <a:ext uri="{FF2B5EF4-FFF2-40B4-BE49-F238E27FC236}">
                  <a16:creationId xmlns:a16="http://schemas.microsoft.com/office/drawing/2014/main" id="{12427DB5-10B4-4AAC-87EA-F00A5629B7F0}"/>
                </a:ext>
              </a:extLst>
            </p:cNvPr>
            <p:cNvSpPr/>
            <p:nvPr/>
          </p:nvSpPr>
          <p:spPr>
            <a:xfrm>
              <a:off x="10075786" y="2594774"/>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Utilization</a:t>
              </a:r>
            </a:p>
          </p:txBody>
        </p:sp>
        <p:sp>
          <p:nvSpPr>
            <p:cNvPr id="102" name="Rectangle: Rounded Corners 101">
              <a:extLst>
                <a:ext uri="{FF2B5EF4-FFF2-40B4-BE49-F238E27FC236}">
                  <a16:creationId xmlns:a16="http://schemas.microsoft.com/office/drawing/2014/main" id="{C1558606-9450-4595-B619-26B4E7D2B81A}"/>
                </a:ext>
              </a:extLst>
            </p:cNvPr>
            <p:cNvSpPr/>
            <p:nvPr/>
          </p:nvSpPr>
          <p:spPr>
            <a:xfrm>
              <a:off x="10961679" y="259477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Performance</a:t>
              </a:r>
            </a:p>
          </p:txBody>
        </p:sp>
        <p:sp>
          <p:nvSpPr>
            <p:cNvPr id="103" name="Rectangle: Rounded Corners 102">
              <a:extLst>
                <a:ext uri="{FF2B5EF4-FFF2-40B4-BE49-F238E27FC236}">
                  <a16:creationId xmlns:a16="http://schemas.microsoft.com/office/drawing/2014/main" id="{09909215-1DCE-46E2-BF05-256B1FDE0418}"/>
                </a:ext>
              </a:extLst>
            </p:cNvPr>
            <p:cNvSpPr/>
            <p:nvPr/>
          </p:nvSpPr>
          <p:spPr>
            <a:xfrm>
              <a:off x="9189893" y="2913272"/>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Optimization</a:t>
              </a:r>
            </a:p>
          </p:txBody>
        </p:sp>
        <p:sp>
          <p:nvSpPr>
            <p:cNvPr id="104" name="Rectangle: Rounded Corners 103">
              <a:extLst>
                <a:ext uri="{FF2B5EF4-FFF2-40B4-BE49-F238E27FC236}">
                  <a16:creationId xmlns:a16="http://schemas.microsoft.com/office/drawing/2014/main" id="{2FD679E7-1F31-4BE4-9124-5B354187A9B1}"/>
                </a:ext>
              </a:extLst>
            </p:cNvPr>
            <p:cNvSpPr/>
            <p:nvPr/>
          </p:nvSpPr>
          <p:spPr>
            <a:xfrm>
              <a:off x="10075786" y="2904200"/>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Other Solutions</a:t>
              </a:r>
            </a:p>
          </p:txBody>
        </p:sp>
        <p:sp>
          <p:nvSpPr>
            <p:cNvPr id="105" name="Rectangle: Rounded Corners 104">
              <a:extLst>
                <a:ext uri="{FF2B5EF4-FFF2-40B4-BE49-F238E27FC236}">
                  <a16:creationId xmlns:a16="http://schemas.microsoft.com/office/drawing/2014/main" id="{B2E709D3-8234-4B4B-8108-1602DCCBBEAA}"/>
                </a:ext>
              </a:extLst>
            </p:cNvPr>
            <p:cNvSpPr/>
            <p:nvPr/>
          </p:nvSpPr>
          <p:spPr>
            <a:xfrm>
              <a:off x="10961679" y="290420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Custom</a:t>
              </a:r>
            </a:p>
          </p:txBody>
        </p:sp>
        <p:pic>
          <p:nvPicPr>
            <p:cNvPr id="17" name="Picture 16">
              <a:extLst>
                <a:ext uri="{FF2B5EF4-FFF2-40B4-BE49-F238E27FC236}">
                  <a16:creationId xmlns:a16="http://schemas.microsoft.com/office/drawing/2014/main" id="{9D1275FA-F9E7-4957-A86D-8F7184F4DBB9}"/>
                </a:ext>
              </a:extLst>
            </p:cNvPr>
            <p:cNvPicPr>
              <a:picLocks noChangeAspect="1"/>
            </p:cNvPicPr>
            <p:nvPr/>
          </p:nvPicPr>
          <p:blipFill>
            <a:blip r:embed="rId27"/>
            <a:stretch>
              <a:fillRect/>
            </a:stretch>
          </p:blipFill>
          <p:spPr>
            <a:xfrm>
              <a:off x="8338414" y="3457596"/>
              <a:ext cx="3430013" cy="518596"/>
            </a:xfrm>
            <a:prstGeom prst="rect">
              <a:avLst/>
            </a:prstGeom>
          </p:spPr>
        </p:pic>
        <p:sp>
          <p:nvSpPr>
            <p:cNvPr id="106" name="TextBox 105">
              <a:extLst>
                <a:ext uri="{FF2B5EF4-FFF2-40B4-BE49-F238E27FC236}">
                  <a16:creationId xmlns:a16="http://schemas.microsoft.com/office/drawing/2014/main" id="{B81EEAE1-AC8A-4A04-AEB6-CD95535C5C9B}"/>
                </a:ext>
              </a:extLst>
            </p:cNvPr>
            <p:cNvSpPr txBox="1"/>
            <p:nvPr/>
          </p:nvSpPr>
          <p:spPr>
            <a:xfrm>
              <a:off x="8327844" y="4112533"/>
              <a:ext cx="3407390" cy="246221"/>
            </a:xfrm>
            <a:prstGeom prst="rect">
              <a:avLst/>
            </a:prstGeom>
          </p:spPr>
          <p:txBody>
            <a:bodyPr wrap="square" lIns="0" tIns="0" rIns="0" bIns="0" rtlCol="0">
              <a:spAutoFit/>
            </a:bodyPr>
            <a:lstStyle/>
            <a:p>
              <a:pPr algn="ctr">
                <a:spcAft>
                  <a:spcPts val="600"/>
                </a:spcAft>
              </a:pPr>
              <a:r>
                <a:rPr lang="en-US" sz="800"/>
                <a:t>Multiple views for excel like capabilities to transform data and present them within report templates</a:t>
              </a:r>
            </a:p>
          </p:txBody>
        </p:sp>
        <p:sp>
          <p:nvSpPr>
            <p:cNvPr id="22" name="TextBox 21">
              <a:extLst>
                <a:ext uri="{FF2B5EF4-FFF2-40B4-BE49-F238E27FC236}">
                  <a16:creationId xmlns:a16="http://schemas.microsoft.com/office/drawing/2014/main" id="{606201D1-B972-4F26-AB0D-2813134FE95B}"/>
                </a:ext>
              </a:extLst>
            </p:cNvPr>
            <p:cNvSpPr txBox="1"/>
            <p:nvPr/>
          </p:nvSpPr>
          <p:spPr>
            <a:xfrm>
              <a:off x="8386921" y="3150768"/>
              <a:ext cx="666677" cy="92333"/>
            </a:xfrm>
            <a:prstGeom prst="rect">
              <a:avLst/>
            </a:prstGeom>
          </p:spPr>
          <p:txBody>
            <a:bodyPr wrap="square" lIns="0" tIns="0" rIns="0" bIns="0" rtlCol="0">
              <a:spAutoFit/>
            </a:bodyPr>
            <a:lstStyle/>
            <a:p>
              <a:pPr algn="ctr">
                <a:spcAft>
                  <a:spcPts val="600"/>
                </a:spcAft>
              </a:pPr>
              <a:r>
                <a:rPr lang="en-US" sz="600"/>
                <a:t>PDF | CSV</a:t>
              </a:r>
            </a:p>
          </p:txBody>
        </p:sp>
        <p:sp>
          <p:nvSpPr>
            <p:cNvPr id="23" name="Flowchart: Connector 22">
              <a:extLst>
                <a:ext uri="{FF2B5EF4-FFF2-40B4-BE49-F238E27FC236}">
                  <a16:creationId xmlns:a16="http://schemas.microsoft.com/office/drawing/2014/main" id="{447FA04C-C2A9-4B01-93D3-13BC6B2C8FF8}"/>
                </a:ext>
              </a:extLst>
            </p:cNvPr>
            <p:cNvSpPr/>
            <p:nvPr/>
          </p:nvSpPr>
          <p:spPr>
            <a:xfrm>
              <a:off x="8379132" y="4898131"/>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4" name="Graphic 113">
              <a:extLst>
                <a:ext uri="{FF2B5EF4-FFF2-40B4-BE49-F238E27FC236}">
                  <a16:creationId xmlns:a16="http://schemas.microsoft.com/office/drawing/2014/main" id="{B6F5FED3-3D67-42C1-911F-49DC65D8913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15282" y="4986981"/>
              <a:ext cx="184900" cy="261942"/>
            </a:xfrm>
            <a:prstGeom prst="rect">
              <a:avLst/>
            </a:prstGeom>
          </p:spPr>
        </p:pic>
        <p:sp>
          <p:nvSpPr>
            <p:cNvPr id="116" name="Flowchart: Connector 115">
              <a:extLst>
                <a:ext uri="{FF2B5EF4-FFF2-40B4-BE49-F238E27FC236}">
                  <a16:creationId xmlns:a16="http://schemas.microsoft.com/office/drawing/2014/main" id="{E82C8101-CE49-4D6B-B205-748F6F00A952}"/>
                </a:ext>
              </a:extLst>
            </p:cNvPr>
            <p:cNvSpPr/>
            <p:nvPr/>
          </p:nvSpPr>
          <p:spPr>
            <a:xfrm>
              <a:off x="8386467" y="5712784"/>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3" name="Graphic 112">
              <a:extLst>
                <a:ext uri="{FF2B5EF4-FFF2-40B4-BE49-F238E27FC236}">
                  <a16:creationId xmlns:a16="http://schemas.microsoft.com/office/drawing/2014/main" id="{A05F3139-BC81-49AA-BC6C-89D9439B9C5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510035" y="5839383"/>
              <a:ext cx="209896" cy="219797"/>
            </a:xfrm>
            <a:prstGeom prst="rect">
              <a:avLst/>
            </a:prstGeom>
          </p:spPr>
        </p:pic>
        <p:sp>
          <p:nvSpPr>
            <p:cNvPr id="117" name="TextBox 116">
              <a:extLst>
                <a:ext uri="{FF2B5EF4-FFF2-40B4-BE49-F238E27FC236}">
                  <a16:creationId xmlns:a16="http://schemas.microsoft.com/office/drawing/2014/main" id="{0CF439DA-DD5F-4AA1-99BA-888CBBFCFA6E}"/>
                </a:ext>
              </a:extLst>
            </p:cNvPr>
            <p:cNvSpPr txBox="1"/>
            <p:nvPr/>
          </p:nvSpPr>
          <p:spPr>
            <a:xfrm>
              <a:off x="8959900" y="5064160"/>
              <a:ext cx="1015902" cy="123111"/>
            </a:xfrm>
            <a:prstGeom prst="rect">
              <a:avLst/>
            </a:prstGeom>
          </p:spPr>
          <p:txBody>
            <a:bodyPr wrap="square" lIns="0" tIns="0" rIns="0" bIns="0" rtlCol="0">
              <a:spAutoFit/>
            </a:bodyPr>
            <a:lstStyle/>
            <a:p>
              <a:pPr>
                <a:spcAft>
                  <a:spcPts val="600"/>
                </a:spcAft>
              </a:pPr>
              <a:r>
                <a:rPr lang="en-US" sz="800"/>
                <a:t>Report Generation</a:t>
              </a:r>
            </a:p>
          </p:txBody>
        </p:sp>
        <p:sp>
          <p:nvSpPr>
            <p:cNvPr id="118" name="TextBox 117">
              <a:extLst>
                <a:ext uri="{FF2B5EF4-FFF2-40B4-BE49-F238E27FC236}">
                  <a16:creationId xmlns:a16="http://schemas.microsoft.com/office/drawing/2014/main" id="{6A0804EE-1FB7-46A8-9F15-0FAC3B35902D}"/>
                </a:ext>
              </a:extLst>
            </p:cNvPr>
            <p:cNvSpPr txBox="1"/>
            <p:nvPr/>
          </p:nvSpPr>
          <p:spPr>
            <a:xfrm>
              <a:off x="8967235" y="5868169"/>
              <a:ext cx="1015902" cy="123111"/>
            </a:xfrm>
            <a:prstGeom prst="rect">
              <a:avLst/>
            </a:prstGeom>
          </p:spPr>
          <p:txBody>
            <a:bodyPr wrap="square" lIns="0" tIns="0" rIns="0" bIns="0" rtlCol="0">
              <a:spAutoFit/>
            </a:bodyPr>
            <a:lstStyle/>
            <a:p>
              <a:pPr>
                <a:spcAft>
                  <a:spcPts val="600"/>
                </a:spcAft>
              </a:pPr>
              <a:r>
                <a:rPr lang="en-US" sz="800"/>
                <a:t>Report Sharing</a:t>
              </a:r>
            </a:p>
          </p:txBody>
        </p:sp>
        <p:sp>
          <p:nvSpPr>
            <p:cNvPr id="120" name="Rectangle: Rounded Corners 119">
              <a:extLst>
                <a:ext uri="{FF2B5EF4-FFF2-40B4-BE49-F238E27FC236}">
                  <a16:creationId xmlns:a16="http://schemas.microsoft.com/office/drawing/2014/main" id="{BF664537-1498-4754-9726-1CA4E94A8C7C}"/>
                </a:ext>
              </a:extLst>
            </p:cNvPr>
            <p:cNvSpPr/>
            <p:nvPr/>
          </p:nvSpPr>
          <p:spPr>
            <a:xfrm>
              <a:off x="8350129" y="4702484"/>
              <a:ext cx="3418298" cy="796417"/>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2" name="Rectangle: Rounded Corners 121">
              <a:extLst>
                <a:ext uri="{FF2B5EF4-FFF2-40B4-BE49-F238E27FC236}">
                  <a16:creationId xmlns:a16="http://schemas.microsoft.com/office/drawing/2014/main" id="{0B7B48FB-F37D-49DB-8601-6FBC3AB86231}"/>
                </a:ext>
              </a:extLst>
            </p:cNvPr>
            <p:cNvSpPr/>
            <p:nvPr/>
          </p:nvSpPr>
          <p:spPr>
            <a:xfrm>
              <a:off x="8350129" y="5671906"/>
              <a:ext cx="1588742" cy="523551"/>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5" name="Graphic 24" descr="Right pointing backhand index ">
              <a:extLst>
                <a:ext uri="{FF2B5EF4-FFF2-40B4-BE49-F238E27FC236}">
                  <a16:creationId xmlns:a16="http://schemas.microsoft.com/office/drawing/2014/main" id="{2C8548B7-0AD8-4F7A-864F-126FC3E297B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10479161" y="4729418"/>
              <a:ext cx="240394" cy="240394"/>
            </a:xfrm>
            <a:prstGeom prst="rect">
              <a:avLst/>
            </a:prstGeom>
          </p:spPr>
        </p:pic>
        <p:pic>
          <p:nvPicPr>
            <p:cNvPr id="27" name="Graphic 26" descr="Daily calendar">
              <a:extLst>
                <a:ext uri="{FF2B5EF4-FFF2-40B4-BE49-F238E27FC236}">
                  <a16:creationId xmlns:a16="http://schemas.microsoft.com/office/drawing/2014/main" id="{83068ABC-E2E4-40BC-82EA-8C85816BEB7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479161" y="4977579"/>
              <a:ext cx="249144" cy="249144"/>
            </a:xfrm>
            <a:prstGeom prst="rect">
              <a:avLst/>
            </a:prstGeom>
          </p:spPr>
        </p:pic>
        <p:sp>
          <p:nvSpPr>
            <p:cNvPr id="125" name="Rectangle: Rounded Corners 124">
              <a:extLst>
                <a:ext uri="{FF2B5EF4-FFF2-40B4-BE49-F238E27FC236}">
                  <a16:creationId xmlns:a16="http://schemas.microsoft.com/office/drawing/2014/main" id="{8269B9BB-C345-4B19-B693-0ABE4D7A9E4A}"/>
                </a:ext>
              </a:extLst>
            </p:cNvPr>
            <p:cNvSpPr/>
            <p:nvPr/>
          </p:nvSpPr>
          <p:spPr>
            <a:xfrm>
              <a:off x="10802542" y="478195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Manual</a:t>
              </a:r>
            </a:p>
          </p:txBody>
        </p:sp>
        <p:sp>
          <p:nvSpPr>
            <p:cNvPr id="130" name="Rectangle: Rounded Corners 129">
              <a:extLst>
                <a:ext uri="{FF2B5EF4-FFF2-40B4-BE49-F238E27FC236}">
                  <a16:creationId xmlns:a16="http://schemas.microsoft.com/office/drawing/2014/main" id="{30433F1F-F1D2-450C-9FD8-593C89535E15}"/>
                </a:ext>
              </a:extLst>
            </p:cNvPr>
            <p:cNvSpPr/>
            <p:nvPr/>
          </p:nvSpPr>
          <p:spPr>
            <a:xfrm>
              <a:off x="10805572" y="501157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Scheduled</a:t>
              </a:r>
            </a:p>
          </p:txBody>
        </p:sp>
        <p:sp>
          <p:nvSpPr>
            <p:cNvPr id="133" name="Rectangle: Rounded Corners 132">
              <a:extLst>
                <a:ext uri="{FF2B5EF4-FFF2-40B4-BE49-F238E27FC236}">
                  <a16:creationId xmlns:a16="http://schemas.microsoft.com/office/drawing/2014/main" id="{0855096C-B13A-449B-9E8F-A17A7FF38B8A}"/>
                </a:ext>
              </a:extLst>
            </p:cNvPr>
            <p:cNvSpPr/>
            <p:nvPr/>
          </p:nvSpPr>
          <p:spPr>
            <a:xfrm>
              <a:off x="10802542" y="524575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grpSp>
          <p:nvGrpSpPr>
            <p:cNvPr id="134" name="Group 133">
              <a:extLst>
                <a:ext uri="{FF2B5EF4-FFF2-40B4-BE49-F238E27FC236}">
                  <a16:creationId xmlns:a16="http://schemas.microsoft.com/office/drawing/2014/main" id="{D06C0AC6-81D5-4356-96A7-A6BA87F15056}"/>
                </a:ext>
              </a:extLst>
            </p:cNvPr>
            <p:cNvGrpSpPr>
              <a:grpSpLocks noChangeAspect="1"/>
            </p:cNvGrpSpPr>
            <p:nvPr/>
          </p:nvGrpSpPr>
          <p:grpSpPr>
            <a:xfrm>
              <a:off x="10490902" y="5254218"/>
              <a:ext cx="211197" cy="211197"/>
              <a:chOff x="7809318" y="1506329"/>
              <a:chExt cx="1111562" cy="1111562"/>
            </a:xfrm>
          </p:grpSpPr>
          <p:pic>
            <p:nvPicPr>
              <p:cNvPr id="135" name="Graphic 134">
                <a:extLst>
                  <a:ext uri="{FF2B5EF4-FFF2-40B4-BE49-F238E27FC236}">
                    <a16:creationId xmlns:a16="http://schemas.microsoft.com/office/drawing/2014/main" id="{F54449A6-B037-466B-A57C-C1C4B8B90D5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36" name="TextBox 135">
                <a:extLst>
                  <a:ext uri="{FF2B5EF4-FFF2-40B4-BE49-F238E27FC236}">
                    <a16:creationId xmlns:a16="http://schemas.microsoft.com/office/drawing/2014/main" id="{AE90B8DB-7CFD-4008-AA5F-9D13334DF5BF}"/>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sp>
          <p:nvSpPr>
            <p:cNvPr id="137" name="Rectangle: Rounded Corners 136">
              <a:extLst>
                <a:ext uri="{FF2B5EF4-FFF2-40B4-BE49-F238E27FC236}">
                  <a16:creationId xmlns:a16="http://schemas.microsoft.com/office/drawing/2014/main" id="{21EA8214-65F7-4D12-B817-B2BFF3466D38}"/>
                </a:ext>
              </a:extLst>
            </p:cNvPr>
            <p:cNvSpPr/>
            <p:nvPr/>
          </p:nvSpPr>
          <p:spPr>
            <a:xfrm>
              <a:off x="10802542" y="5595378"/>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Email</a:t>
              </a:r>
            </a:p>
          </p:txBody>
        </p:sp>
        <p:sp>
          <p:nvSpPr>
            <p:cNvPr id="139" name="Rectangle: Rounded Corners 138">
              <a:extLst>
                <a:ext uri="{FF2B5EF4-FFF2-40B4-BE49-F238E27FC236}">
                  <a16:creationId xmlns:a16="http://schemas.microsoft.com/office/drawing/2014/main" id="{65BE3A45-B728-4DA1-9E5A-710EAB448AB7}"/>
                </a:ext>
              </a:extLst>
            </p:cNvPr>
            <p:cNvSpPr/>
            <p:nvPr/>
          </p:nvSpPr>
          <p:spPr>
            <a:xfrm>
              <a:off x="10805572" y="582499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Network Share</a:t>
              </a:r>
            </a:p>
          </p:txBody>
        </p:sp>
        <p:sp>
          <p:nvSpPr>
            <p:cNvPr id="141" name="Rectangle: Rounded Corners 140">
              <a:extLst>
                <a:ext uri="{FF2B5EF4-FFF2-40B4-BE49-F238E27FC236}">
                  <a16:creationId xmlns:a16="http://schemas.microsoft.com/office/drawing/2014/main" id="{C4C1A279-B1B2-404B-998B-1799EF87283A}"/>
                </a:ext>
              </a:extLst>
            </p:cNvPr>
            <p:cNvSpPr/>
            <p:nvPr/>
          </p:nvSpPr>
          <p:spPr>
            <a:xfrm>
              <a:off x="10802542" y="605918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pic>
          <p:nvPicPr>
            <p:cNvPr id="143" name="Graphic 48">
              <a:extLst>
                <a:ext uri="{FF2B5EF4-FFF2-40B4-BE49-F238E27FC236}">
                  <a16:creationId xmlns:a16="http://schemas.microsoft.com/office/drawing/2014/main" id="{97FD2373-3675-4E2D-AC42-612C1126011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03321" y="5839383"/>
              <a:ext cx="225012" cy="159155"/>
            </a:xfrm>
            <a:prstGeom prst="rect">
              <a:avLst/>
            </a:prstGeom>
          </p:spPr>
        </p:pic>
        <p:pic>
          <p:nvPicPr>
            <p:cNvPr id="144" name="Graphic 49">
              <a:extLst>
                <a:ext uri="{FF2B5EF4-FFF2-40B4-BE49-F238E27FC236}">
                  <a16:creationId xmlns:a16="http://schemas.microsoft.com/office/drawing/2014/main" id="{E85ED616-BE5B-4CE4-8936-D43BF34593A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502364" y="5618749"/>
              <a:ext cx="223183" cy="142691"/>
            </a:xfrm>
            <a:prstGeom prst="rect">
              <a:avLst/>
            </a:prstGeom>
          </p:spPr>
        </p:pic>
        <p:grpSp>
          <p:nvGrpSpPr>
            <p:cNvPr id="145" name="Group 144">
              <a:extLst>
                <a:ext uri="{FF2B5EF4-FFF2-40B4-BE49-F238E27FC236}">
                  <a16:creationId xmlns:a16="http://schemas.microsoft.com/office/drawing/2014/main" id="{DB768DEB-A322-4091-83D3-1576C71BEEF2}"/>
                </a:ext>
              </a:extLst>
            </p:cNvPr>
            <p:cNvGrpSpPr>
              <a:grpSpLocks noChangeAspect="1"/>
            </p:cNvGrpSpPr>
            <p:nvPr/>
          </p:nvGrpSpPr>
          <p:grpSpPr>
            <a:xfrm>
              <a:off x="10502364" y="6068483"/>
              <a:ext cx="211197" cy="211197"/>
              <a:chOff x="7809318" y="1506329"/>
              <a:chExt cx="1111562" cy="1111562"/>
            </a:xfrm>
          </p:grpSpPr>
          <p:pic>
            <p:nvPicPr>
              <p:cNvPr id="147" name="Graphic 146">
                <a:extLst>
                  <a:ext uri="{FF2B5EF4-FFF2-40B4-BE49-F238E27FC236}">
                    <a16:creationId xmlns:a16="http://schemas.microsoft.com/office/drawing/2014/main" id="{46490DB4-8B13-4922-B8C7-A81982D514C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48" name="TextBox 147">
                <a:extLst>
                  <a:ext uri="{FF2B5EF4-FFF2-40B4-BE49-F238E27FC236}">
                    <a16:creationId xmlns:a16="http://schemas.microsoft.com/office/drawing/2014/main" id="{29F6263E-C93D-44E4-86B6-8C5916D4D1B4}"/>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grpSp>
    </p:spTree>
    <p:extLst>
      <p:ext uri="{BB962C8B-B14F-4D97-AF65-F5344CB8AC3E}">
        <p14:creationId xmlns:p14="http://schemas.microsoft.com/office/powerpoint/2010/main" val="310818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500"/>
                                        <p:tgtEl>
                                          <p:spTgt spid="1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702E303-A920-4B6F-8710-2DAA56A24C9F}"/>
              </a:ext>
            </a:extLst>
          </p:cNvPr>
          <p:cNvPicPr>
            <a:picLocks noChangeAspect="1"/>
          </p:cNvPicPr>
          <p:nvPr/>
        </p:nvPicPr>
        <p:blipFill>
          <a:blip r:embed="rId3"/>
          <a:stretch>
            <a:fillRect/>
          </a:stretch>
        </p:blipFill>
        <p:spPr>
          <a:xfrm>
            <a:off x="4158598" y="1793999"/>
            <a:ext cx="7637895" cy="4507493"/>
          </a:xfrm>
          <a:prstGeom prst="rect">
            <a:avLst/>
          </a:prstGeom>
        </p:spPr>
      </p:pic>
      <p:sp>
        <p:nvSpPr>
          <p:cNvPr id="52" name="Rectangle 51">
            <a:extLst>
              <a:ext uri="{FF2B5EF4-FFF2-40B4-BE49-F238E27FC236}">
                <a16:creationId xmlns:a16="http://schemas.microsoft.com/office/drawing/2014/main" id="{C45B67B8-F02B-49AC-99A6-BA26D92A801B}"/>
              </a:ext>
            </a:extLst>
          </p:cNvPr>
          <p:cNvSpPr/>
          <p:nvPr/>
        </p:nvSpPr>
        <p:spPr>
          <a:xfrm>
            <a:off x="5937285" y="3240235"/>
            <a:ext cx="5957422" cy="31104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Subtitle 2">
            <a:extLst>
              <a:ext uri="{FF2B5EF4-FFF2-40B4-BE49-F238E27FC236}">
                <a16:creationId xmlns:a16="http://schemas.microsoft.com/office/drawing/2014/main" id="{DA2617D8-3E2E-4399-AE56-6103154A86D7}"/>
              </a:ext>
            </a:extLst>
          </p:cNvPr>
          <p:cNvSpPr>
            <a:spLocks noGrp="1"/>
          </p:cNvSpPr>
          <p:nvPr>
            <p:ph type="subTitle" idx="10"/>
          </p:nvPr>
        </p:nvSpPr>
        <p:spPr>
          <a:xfrm>
            <a:off x="594300" y="812513"/>
            <a:ext cx="10959832" cy="247678"/>
          </a:xfrm>
        </p:spPr>
        <p:txBody>
          <a:bodyPr/>
          <a:lstStyle/>
          <a:p>
            <a:r>
              <a:rPr lang="en-US"/>
              <a:t>Leveraging anomaly detection and root cause analysis from applications to HCI</a:t>
            </a:r>
          </a:p>
        </p:txBody>
      </p:sp>
      <p:sp>
        <p:nvSpPr>
          <p:cNvPr id="3" name="Title 2">
            <a:extLst>
              <a:ext uri="{FF2B5EF4-FFF2-40B4-BE49-F238E27FC236}">
                <a16:creationId xmlns:a16="http://schemas.microsoft.com/office/drawing/2014/main" id="{1F416916-01E2-4798-B550-D73E07A901A8}"/>
              </a:ext>
            </a:extLst>
          </p:cNvPr>
          <p:cNvSpPr>
            <a:spLocks noGrp="1"/>
          </p:cNvSpPr>
          <p:nvPr>
            <p:ph type="title"/>
          </p:nvPr>
        </p:nvSpPr>
        <p:spPr/>
        <p:txBody>
          <a:bodyPr/>
          <a:lstStyle/>
          <a:p>
            <a:r>
              <a:rPr lang="en-US"/>
              <a:t>Intelligent monitoring and root cause analysis</a:t>
            </a:r>
          </a:p>
        </p:txBody>
      </p:sp>
      <p:sp>
        <p:nvSpPr>
          <p:cNvPr id="16" name="Oval 15">
            <a:extLst>
              <a:ext uri="{FF2B5EF4-FFF2-40B4-BE49-F238E27FC236}">
                <a16:creationId xmlns:a16="http://schemas.microsoft.com/office/drawing/2014/main" id="{C075E328-A647-4D26-9EBA-8E9E3FA912A8}"/>
              </a:ext>
            </a:extLst>
          </p:cNvPr>
          <p:cNvSpPr>
            <a:spLocks/>
          </p:cNvSpPr>
          <p:nvPr/>
        </p:nvSpPr>
        <p:spPr>
          <a:xfrm>
            <a:off x="3577178" y="6060859"/>
            <a:ext cx="639913" cy="639913"/>
          </a:xfrm>
          <a:prstGeom prst="ellipse">
            <a:avLst/>
          </a:prstGeom>
          <a:solidFill>
            <a:schemeClr val="accent5">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algn="ctr" defTabSz="913578">
              <a:defRPr/>
            </a:pPr>
            <a:endParaRPr lang="en-US" sz="1797" kern="0">
              <a:solidFill>
                <a:prstClr val="white"/>
              </a:solidFill>
              <a:latin typeface="Metropolis"/>
            </a:endParaRPr>
          </a:p>
        </p:txBody>
      </p:sp>
      <p:grpSp>
        <p:nvGrpSpPr>
          <p:cNvPr id="17" name="Graphic 33">
            <a:extLst>
              <a:ext uri="{FF2B5EF4-FFF2-40B4-BE49-F238E27FC236}">
                <a16:creationId xmlns:a16="http://schemas.microsoft.com/office/drawing/2014/main" id="{CA9E5680-ADCD-4B92-86D4-F9FD6098566A}"/>
              </a:ext>
            </a:extLst>
          </p:cNvPr>
          <p:cNvGrpSpPr>
            <a:grpSpLocks noChangeAspect="1"/>
          </p:cNvGrpSpPr>
          <p:nvPr/>
        </p:nvGrpSpPr>
        <p:grpSpPr>
          <a:xfrm>
            <a:off x="3659675" y="6144719"/>
            <a:ext cx="480136" cy="480135"/>
            <a:chOff x="2499046" y="2374325"/>
            <a:chExt cx="959169" cy="959168"/>
          </a:xfrm>
          <a:solidFill>
            <a:schemeClr val="accent5">
              <a:lumMod val="20000"/>
              <a:lumOff val="80000"/>
            </a:schemeClr>
          </a:solidFill>
        </p:grpSpPr>
        <p:sp>
          <p:nvSpPr>
            <p:cNvPr id="19" name="Freeform: Shape 252">
              <a:extLst>
                <a:ext uri="{FF2B5EF4-FFF2-40B4-BE49-F238E27FC236}">
                  <a16:creationId xmlns:a16="http://schemas.microsoft.com/office/drawing/2014/main" id="{8225A9FA-ABF3-42FE-9BD0-AF86A592F74A}"/>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1"/>
            </a:solidFill>
            <a:ln w="9525" cap="flat">
              <a:solidFill>
                <a:schemeClr val="accent5"/>
              </a:solidFill>
              <a:prstDash val="solid"/>
              <a:miter/>
            </a:ln>
          </p:spPr>
          <p:txBody>
            <a:bodyPr rtlCol="0" anchor="ctr"/>
            <a:lstStyle/>
            <a:p>
              <a:pPr defTabSz="914126">
                <a:defRPr/>
              </a:pPr>
              <a:endParaRPr lang="en-US" sz="1797">
                <a:solidFill>
                  <a:srgbClr val="F2F2F2"/>
                </a:solidFill>
                <a:latin typeface="Metropolis"/>
              </a:endParaRPr>
            </a:p>
          </p:txBody>
        </p:sp>
        <p:sp>
          <p:nvSpPr>
            <p:cNvPr id="20" name="Freeform: Shape 254">
              <a:extLst>
                <a:ext uri="{FF2B5EF4-FFF2-40B4-BE49-F238E27FC236}">
                  <a16:creationId xmlns:a16="http://schemas.microsoft.com/office/drawing/2014/main" id="{A843D007-8D0A-41C8-A9CF-26F6A347F5A5}"/>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1"/>
            </a:solidFill>
            <a:ln w="9525" cap="flat">
              <a:solidFill>
                <a:schemeClr val="accent5"/>
              </a:solidFill>
              <a:prstDash val="solid"/>
              <a:miter/>
            </a:ln>
          </p:spPr>
          <p:txBody>
            <a:bodyPr rtlCol="0" anchor="ctr"/>
            <a:lstStyle/>
            <a:p>
              <a:pPr defTabSz="914126">
                <a:defRPr/>
              </a:pPr>
              <a:endParaRPr lang="en-US" sz="1797">
                <a:solidFill>
                  <a:srgbClr val="F2F2F2"/>
                </a:solidFill>
                <a:latin typeface="Metropolis"/>
              </a:endParaRPr>
            </a:p>
          </p:txBody>
        </p:sp>
      </p:grpSp>
      <p:pic>
        <p:nvPicPr>
          <p:cNvPr id="21" name="Graphic 20">
            <a:extLst>
              <a:ext uri="{FF2B5EF4-FFF2-40B4-BE49-F238E27FC236}">
                <a16:creationId xmlns:a16="http://schemas.microsoft.com/office/drawing/2014/main" id="{D77CCE8D-D8E4-44C7-AADF-A31C1B90C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7492" y="6297289"/>
            <a:ext cx="212183" cy="206968"/>
          </a:xfrm>
          <a:prstGeom prst="rect">
            <a:avLst/>
          </a:prstGeom>
        </p:spPr>
      </p:pic>
      <p:sp>
        <p:nvSpPr>
          <p:cNvPr id="42" name="Callout: Bent Line 41">
            <a:extLst>
              <a:ext uri="{FF2B5EF4-FFF2-40B4-BE49-F238E27FC236}">
                <a16:creationId xmlns:a16="http://schemas.microsoft.com/office/drawing/2014/main" id="{860191E8-8A4E-4AD3-A9D9-3FDBD9188DB6}"/>
              </a:ext>
            </a:extLst>
          </p:cNvPr>
          <p:cNvSpPr/>
          <p:nvPr/>
        </p:nvSpPr>
        <p:spPr>
          <a:xfrm>
            <a:off x="475500" y="5771578"/>
            <a:ext cx="3092303" cy="455754"/>
          </a:xfrm>
          <a:prstGeom prst="borderCallout2">
            <a:avLst>
              <a:gd name="adj1" fmla="val 103507"/>
              <a:gd name="adj2" fmla="val 78660"/>
              <a:gd name="adj3" fmla="val 136949"/>
              <a:gd name="adj4" fmla="val 86092"/>
              <a:gd name="adj5" fmla="val 136372"/>
              <a:gd name="adj6" fmla="val 100916"/>
            </a:avLst>
          </a:prstGeom>
          <a:solidFill>
            <a:schemeClr val="accent5">
              <a:lumMod val="60000"/>
              <a:lumOff val="40000"/>
            </a:schemeClr>
          </a:solidFill>
          <a:ln w="12700">
            <a:solidFill>
              <a:schemeClr val="accent5">
                <a:lumMod val="60000"/>
                <a:lumOff val="4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a:solidFill>
                  <a:schemeClr val="bg1"/>
                </a:solidFill>
              </a:rPr>
              <a:t>Dynamic full stack topology to define problem scope</a:t>
            </a:r>
          </a:p>
        </p:txBody>
      </p:sp>
      <p:sp>
        <p:nvSpPr>
          <p:cNvPr id="63" name="Callout: Bent Line 62">
            <a:extLst>
              <a:ext uri="{FF2B5EF4-FFF2-40B4-BE49-F238E27FC236}">
                <a16:creationId xmlns:a16="http://schemas.microsoft.com/office/drawing/2014/main" id="{097B54E8-AC06-4129-A4FE-A1FF14933E52}"/>
              </a:ext>
            </a:extLst>
          </p:cNvPr>
          <p:cNvSpPr/>
          <p:nvPr/>
        </p:nvSpPr>
        <p:spPr>
          <a:xfrm>
            <a:off x="475741" y="1618704"/>
            <a:ext cx="3080394" cy="455754"/>
          </a:xfrm>
          <a:prstGeom prst="borderCallout2">
            <a:avLst>
              <a:gd name="adj1" fmla="val -5386"/>
              <a:gd name="adj2" fmla="val 82720"/>
              <a:gd name="adj3" fmla="val -47519"/>
              <a:gd name="adj4" fmla="val 91647"/>
              <a:gd name="adj5" fmla="val -49068"/>
              <a:gd name="adj6" fmla="val 103786"/>
            </a:avLst>
          </a:prstGeom>
          <a:solidFill>
            <a:schemeClr val="accent6">
              <a:lumMod val="60000"/>
              <a:lumOff val="40000"/>
            </a:schemeClr>
          </a:solidFill>
          <a:ln w="12700">
            <a:solidFill>
              <a:schemeClr val="accent4"/>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a:solidFill>
                  <a:schemeClr val="bg1"/>
                </a:solidFill>
              </a:rPr>
              <a:t>Dynamic time range to define problem scope</a:t>
            </a:r>
          </a:p>
        </p:txBody>
      </p:sp>
      <p:sp>
        <p:nvSpPr>
          <p:cNvPr id="64" name="Oval 63">
            <a:extLst>
              <a:ext uri="{FF2B5EF4-FFF2-40B4-BE49-F238E27FC236}">
                <a16:creationId xmlns:a16="http://schemas.microsoft.com/office/drawing/2014/main" id="{A768FE31-0149-4A34-82AC-0159DB27D8A5}"/>
              </a:ext>
            </a:extLst>
          </p:cNvPr>
          <p:cNvSpPr>
            <a:spLocks/>
          </p:cNvSpPr>
          <p:nvPr/>
        </p:nvSpPr>
        <p:spPr>
          <a:xfrm>
            <a:off x="3595965" y="1278732"/>
            <a:ext cx="639913" cy="639913"/>
          </a:xfrm>
          <a:prstGeom prst="ellipse">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0" tIns="0" rIns="0" bIns="0" numCol="1" anchor="ctr" anchorCtr="0" compatLnSpc="1">
            <a:prstTxWarp prst="textNoShape">
              <a:avLst/>
            </a:prstTxWarp>
          </a:bodyPr>
          <a:lstStyle/>
          <a:p>
            <a:pPr algn="ctr" defTabSz="913578">
              <a:defRPr/>
            </a:pPr>
            <a:endParaRPr lang="en-US" sz="1797" kern="0">
              <a:solidFill>
                <a:prstClr val="white"/>
              </a:solidFill>
              <a:latin typeface="Metropolis"/>
            </a:endParaRPr>
          </a:p>
        </p:txBody>
      </p:sp>
      <p:grpSp>
        <p:nvGrpSpPr>
          <p:cNvPr id="65" name="Graphic 33">
            <a:extLst>
              <a:ext uri="{FF2B5EF4-FFF2-40B4-BE49-F238E27FC236}">
                <a16:creationId xmlns:a16="http://schemas.microsoft.com/office/drawing/2014/main" id="{F87D1EED-4351-4CA2-858E-5B829AA8149C}"/>
              </a:ext>
            </a:extLst>
          </p:cNvPr>
          <p:cNvGrpSpPr>
            <a:grpSpLocks noChangeAspect="1"/>
          </p:cNvGrpSpPr>
          <p:nvPr/>
        </p:nvGrpSpPr>
        <p:grpSpPr>
          <a:xfrm>
            <a:off x="3678462" y="1362592"/>
            <a:ext cx="480136" cy="480135"/>
            <a:chOff x="2499046" y="2374325"/>
            <a:chExt cx="959169" cy="959168"/>
          </a:xfrm>
          <a:solidFill>
            <a:schemeClr val="accent6"/>
          </a:solidFill>
        </p:grpSpPr>
        <p:sp>
          <p:nvSpPr>
            <p:cNvPr id="66" name="Freeform: Shape 252">
              <a:extLst>
                <a:ext uri="{FF2B5EF4-FFF2-40B4-BE49-F238E27FC236}">
                  <a16:creationId xmlns:a16="http://schemas.microsoft.com/office/drawing/2014/main" id="{3F918563-6037-45FB-BE99-0F8350138E14}"/>
                </a:ext>
              </a:extLst>
            </p:cNvPr>
            <p:cNvSpPr/>
            <p:nvPr/>
          </p:nvSpPr>
          <p:spPr>
            <a:xfrm>
              <a:off x="2829564" y="2514342"/>
              <a:ext cx="628651" cy="819151"/>
            </a:xfrm>
            <a:custGeom>
              <a:avLst/>
              <a:gdLst>
                <a:gd name="connsiteX0" fmla="*/ 152876 w 628650"/>
                <a:gd name="connsiteY0" fmla="*/ 819626 h 819150"/>
                <a:gd name="connsiteX1" fmla="*/ 7144 w 628650"/>
                <a:gd name="connsiteY1" fmla="*/ 796766 h 819150"/>
                <a:gd name="connsiteX2" fmla="*/ 18574 w 628650"/>
                <a:gd name="connsiteY2" fmla="*/ 760571 h 819150"/>
                <a:gd name="connsiteX3" fmla="*/ 152876 w 628650"/>
                <a:gd name="connsiteY3" fmla="*/ 781526 h 819150"/>
                <a:gd name="connsiteX4" fmla="*/ 591026 w 628650"/>
                <a:gd name="connsiteY4" fmla="*/ 343376 h 819150"/>
                <a:gd name="connsiteX5" fmla="*/ 540544 w 628650"/>
                <a:gd name="connsiteY5" fmla="*/ 138589 h 819150"/>
                <a:gd name="connsiteX6" fmla="*/ 463391 w 628650"/>
                <a:gd name="connsiteY6" fmla="*/ 33814 h 819150"/>
                <a:gd name="connsiteX7" fmla="*/ 490061 w 628650"/>
                <a:gd name="connsiteY7" fmla="*/ 7144 h 819150"/>
                <a:gd name="connsiteX8" fmla="*/ 574834 w 628650"/>
                <a:gd name="connsiteY8" fmla="*/ 121444 h 819150"/>
                <a:gd name="connsiteX9" fmla="*/ 629126 w 628650"/>
                <a:gd name="connsiteY9" fmla="*/ 343376 h 819150"/>
                <a:gd name="connsiteX10" fmla="*/ 152876 w 628650"/>
                <a:gd name="connsiteY10" fmla="*/ 819626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52876" y="819626"/>
                  </a:moveTo>
                  <a:cubicBezTo>
                    <a:pt x="103346" y="819626"/>
                    <a:pt x="53816" y="812006"/>
                    <a:pt x="7144" y="796766"/>
                  </a:cubicBezTo>
                  <a:lnTo>
                    <a:pt x="18574" y="760571"/>
                  </a:lnTo>
                  <a:cubicBezTo>
                    <a:pt x="61436" y="774859"/>
                    <a:pt x="107156" y="781526"/>
                    <a:pt x="152876" y="781526"/>
                  </a:cubicBezTo>
                  <a:cubicBezTo>
                    <a:pt x="394811" y="781526"/>
                    <a:pt x="591026" y="585311"/>
                    <a:pt x="591026" y="343376"/>
                  </a:cubicBezTo>
                  <a:cubicBezTo>
                    <a:pt x="591026" y="271939"/>
                    <a:pt x="573881" y="201454"/>
                    <a:pt x="540544" y="138589"/>
                  </a:cubicBezTo>
                  <a:cubicBezTo>
                    <a:pt x="519589" y="99536"/>
                    <a:pt x="493871" y="64294"/>
                    <a:pt x="463391" y="33814"/>
                  </a:cubicBezTo>
                  <a:lnTo>
                    <a:pt x="490061" y="7144"/>
                  </a:lnTo>
                  <a:cubicBezTo>
                    <a:pt x="523399" y="40481"/>
                    <a:pt x="551974" y="79534"/>
                    <a:pt x="574834" y="121444"/>
                  </a:cubicBezTo>
                  <a:cubicBezTo>
                    <a:pt x="610076" y="189071"/>
                    <a:pt x="629126" y="266224"/>
                    <a:pt x="629126" y="343376"/>
                  </a:cubicBezTo>
                  <a:cubicBezTo>
                    <a:pt x="629126" y="606266"/>
                    <a:pt x="415766" y="819626"/>
                    <a:pt x="152876" y="819626"/>
                  </a:cubicBezTo>
                  <a:close/>
                </a:path>
              </a:pathLst>
            </a:custGeom>
            <a:solidFill>
              <a:schemeClr val="accent6">
                <a:lumMod val="60000"/>
                <a:lumOff val="40000"/>
              </a:schemeClr>
            </a:solidFill>
            <a:ln w="9525" cap="flat">
              <a:solidFill>
                <a:schemeClr val="accent4"/>
              </a:solidFill>
              <a:prstDash val="solid"/>
              <a:miter/>
            </a:ln>
          </p:spPr>
          <p:txBody>
            <a:bodyPr rtlCol="0" anchor="ctr"/>
            <a:lstStyle/>
            <a:p>
              <a:pPr defTabSz="914126">
                <a:defRPr/>
              </a:pPr>
              <a:endParaRPr lang="en-US" sz="1797">
                <a:solidFill>
                  <a:srgbClr val="F2F2F2"/>
                </a:solidFill>
                <a:latin typeface="Metropolis"/>
              </a:endParaRPr>
            </a:p>
          </p:txBody>
        </p:sp>
        <p:sp>
          <p:nvSpPr>
            <p:cNvPr id="67" name="Freeform: Shape 254">
              <a:extLst>
                <a:ext uri="{FF2B5EF4-FFF2-40B4-BE49-F238E27FC236}">
                  <a16:creationId xmlns:a16="http://schemas.microsoft.com/office/drawing/2014/main" id="{E5ECE845-D465-43AC-9EA0-7B263C4A855C}"/>
                </a:ext>
              </a:extLst>
            </p:cNvPr>
            <p:cNvSpPr/>
            <p:nvPr/>
          </p:nvSpPr>
          <p:spPr>
            <a:xfrm>
              <a:off x="2499046" y="2374325"/>
              <a:ext cx="628651" cy="819151"/>
            </a:xfrm>
            <a:custGeom>
              <a:avLst/>
              <a:gdLst>
                <a:gd name="connsiteX0" fmla="*/ 147161 w 628650"/>
                <a:gd name="connsiteY0" fmla="*/ 820579 h 819150"/>
                <a:gd name="connsiteX1" fmla="*/ 62389 w 628650"/>
                <a:gd name="connsiteY1" fmla="*/ 706279 h 819150"/>
                <a:gd name="connsiteX2" fmla="*/ 7144 w 628650"/>
                <a:gd name="connsiteY2" fmla="*/ 483394 h 819150"/>
                <a:gd name="connsiteX3" fmla="*/ 483394 w 628650"/>
                <a:gd name="connsiteY3" fmla="*/ 7144 h 819150"/>
                <a:gd name="connsiteX4" fmla="*/ 629126 w 628650"/>
                <a:gd name="connsiteY4" fmla="*/ 30004 h 819150"/>
                <a:gd name="connsiteX5" fmla="*/ 617696 w 628650"/>
                <a:gd name="connsiteY5" fmla="*/ 66199 h 819150"/>
                <a:gd name="connsiteX6" fmla="*/ 483394 w 628650"/>
                <a:gd name="connsiteY6" fmla="*/ 45244 h 819150"/>
                <a:gd name="connsiteX7" fmla="*/ 45244 w 628650"/>
                <a:gd name="connsiteY7" fmla="*/ 483394 h 819150"/>
                <a:gd name="connsiteX8" fmla="*/ 95726 w 628650"/>
                <a:gd name="connsiteY8" fmla="*/ 688181 h 819150"/>
                <a:gd name="connsiteX9" fmla="*/ 173831 w 628650"/>
                <a:gd name="connsiteY9" fmla="*/ 792956 h 819150"/>
                <a:gd name="connsiteX10" fmla="*/ 147161 w 628650"/>
                <a:gd name="connsiteY10" fmla="*/ 82057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650" h="819150">
                  <a:moveTo>
                    <a:pt x="147161" y="820579"/>
                  </a:moveTo>
                  <a:cubicBezTo>
                    <a:pt x="113824" y="787241"/>
                    <a:pt x="85249" y="749141"/>
                    <a:pt x="62389" y="706279"/>
                  </a:cubicBezTo>
                  <a:cubicBezTo>
                    <a:pt x="26194" y="638651"/>
                    <a:pt x="7144" y="561499"/>
                    <a:pt x="7144" y="483394"/>
                  </a:cubicBezTo>
                  <a:cubicBezTo>
                    <a:pt x="7144" y="220504"/>
                    <a:pt x="220504" y="7144"/>
                    <a:pt x="483394" y="7144"/>
                  </a:cubicBezTo>
                  <a:cubicBezTo>
                    <a:pt x="532924" y="7144"/>
                    <a:pt x="582454" y="14764"/>
                    <a:pt x="629126" y="30004"/>
                  </a:cubicBezTo>
                  <a:lnTo>
                    <a:pt x="617696" y="66199"/>
                  </a:lnTo>
                  <a:cubicBezTo>
                    <a:pt x="574834" y="52864"/>
                    <a:pt x="529114" y="45244"/>
                    <a:pt x="483394" y="45244"/>
                  </a:cubicBezTo>
                  <a:cubicBezTo>
                    <a:pt x="241459" y="45244"/>
                    <a:pt x="45244" y="241459"/>
                    <a:pt x="45244" y="483394"/>
                  </a:cubicBezTo>
                  <a:cubicBezTo>
                    <a:pt x="45244" y="554831"/>
                    <a:pt x="62389" y="625316"/>
                    <a:pt x="95726" y="688181"/>
                  </a:cubicBezTo>
                  <a:cubicBezTo>
                    <a:pt x="116681" y="727234"/>
                    <a:pt x="142399" y="762476"/>
                    <a:pt x="173831" y="792956"/>
                  </a:cubicBezTo>
                  <a:lnTo>
                    <a:pt x="147161" y="820579"/>
                  </a:lnTo>
                  <a:close/>
                </a:path>
              </a:pathLst>
            </a:custGeom>
            <a:solidFill>
              <a:schemeClr val="accent6">
                <a:lumMod val="60000"/>
                <a:lumOff val="40000"/>
              </a:schemeClr>
            </a:solidFill>
            <a:ln w="9525" cap="flat">
              <a:solidFill>
                <a:schemeClr val="accent4"/>
              </a:solidFill>
              <a:prstDash val="solid"/>
              <a:miter/>
            </a:ln>
          </p:spPr>
          <p:txBody>
            <a:bodyPr rtlCol="0" anchor="ctr"/>
            <a:lstStyle/>
            <a:p>
              <a:pPr defTabSz="914126">
                <a:defRPr/>
              </a:pPr>
              <a:endParaRPr lang="en-US" sz="1797">
                <a:solidFill>
                  <a:srgbClr val="F2F2F2"/>
                </a:solidFill>
                <a:latin typeface="Metropolis"/>
              </a:endParaRPr>
            </a:p>
          </p:txBody>
        </p:sp>
      </p:grpSp>
      <p:pic>
        <p:nvPicPr>
          <p:cNvPr id="68" name="Graphic 67">
            <a:extLst>
              <a:ext uri="{FF2B5EF4-FFF2-40B4-BE49-F238E27FC236}">
                <a16:creationId xmlns:a16="http://schemas.microsoft.com/office/drawing/2014/main" id="{3957FCB9-183A-410B-A181-5F7D5DF64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6279" y="1515161"/>
            <a:ext cx="212183" cy="206968"/>
          </a:xfrm>
          <a:prstGeom prst="rect">
            <a:avLst/>
          </a:prstGeom>
        </p:spPr>
      </p:pic>
      <p:sp>
        <p:nvSpPr>
          <p:cNvPr id="100" name="Callout: Bent Line 99">
            <a:extLst>
              <a:ext uri="{FF2B5EF4-FFF2-40B4-BE49-F238E27FC236}">
                <a16:creationId xmlns:a16="http://schemas.microsoft.com/office/drawing/2014/main" id="{383B765F-C113-4B7E-87A5-A3137FF394E2}"/>
              </a:ext>
            </a:extLst>
          </p:cNvPr>
          <p:cNvSpPr/>
          <p:nvPr/>
        </p:nvSpPr>
        <p:spPr>
          <a:xfrm>
            <a:off x="10773100" y="1823181"/>
            <a:ext cx="1144757" cy="1231040"/>
          </a:xfrm>
          <a:prstGeom prst="borderCallout2">
            <a:avLst>
              <a:gd name="adj1" fmla="val 46152"/>
              <a:gd name="adj2" fmla="val -3070"/>
              <a:gd name="adj3" fmla="val 47666"/>
              <a:gd name="adj4" fmla="val -115154"/>
              <a:gd name="adj5" fmla="val 96844"/>
              <a:gd name="adj6" fmla="val -165834"/>
            </a:avLst>
          </a:prstGeom>
          <a:solidFill>
            <a:schemeClr val="accent2">
              <a:lumMod val="40000"/>
              <a:lumOff val="60000"/>
            </a:schemeClr>
          </a:solidFill>
          <a:ln w="12700">
            <a:solidFill>
              <a:schemeClr val="accent2">
                <a:lumMod val="40000"/>
                <a:lumOff val="60000"/>
              </a:schemeClr>
            </a:solidFill>
            <a:prstDash val="sysDash"/>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a:solidFill>
                  <a:schemeClr val="bg1"/>
                </a:solidFill>
              </a:rPr>
              <a:t>Finds potential root cause across with Events, Config Changes and Anomalous Metrics</a:t>
            </a:r>
          </a:p>
        </p:txBody>
      </p:sp>
      <p:grpSp>
        <p:nvGrpSpPr>
          <p:cNvPr id="5" name="Group 4">
            <a:extLst>
              <a:ext uri="{FF2B5EF4-FFF2-40B4-BE49-F238E27FC236}">
                <a16:creationId xmlns:a16="http://schemas.microsoft.com/office/drawing/2014/main" id="{D1EFBE12-7B39-4C71-B50A-8F693938C7D4}"/>
              </a:ext>
            </a:extLst>
          </p:cNvPr>
          <p:cNvGrpSpPr/>
          <p:nvPr/>
        </p:nvGrpSpPr>
        <p:grpSpPr>
          <a:xfrm>
            <a:off x="594301" y="2308710"/>
            <a:ext cx="2843275" cy="3282938"/>
            <a:chOff x="594301" y="1308226"/>
            <a:chExt cx="2843275" cy="3282938"/>
          </a:xfrm>
        </p:grpSpPr>
        <p:grpSp>
          <p:nvGrpSpPr>
            <p:cNvPr id="78" name="Group 77">
              <a:extLst>
                <a:ext uri="{FF2B5EF4-FFF2-40B4-BE49-F238E27FC236}">
                  <a16:creationId xmlns:a16="http://schemas.microsoft.com/office/drawing/2014/main" id="{EA9B04D6-971C-45D9-AF93-25D143193DFE}"/>
                </a:ext>
              </a:extLst>
            </p:cNvPr>
            <p:cNvGrpSpPr/>
            <p:nvPr/>
          </p:nvGrpSpPr>
          <p:grpSpPr>
            <a:xfrm>
              <a:off x="594301" y="1308226"/>
              <a:ext cx="2843275" cy="3282938"/>
              <a:chOff x="594456" y="1307673"/>
              <a:chExt cx="2844016" cy="3283793"/>
            </a:xfrm>
          </p:grpSpPr>
          <p:sp>
            <p:nvSpPr>
              <p:cNvPr id="27" name="Rounded Rectangle 195">
                <a:extLst>
                  <a:ext uri="{FF2B5EF4-FFF2-40B4-BE49-F238E27FC236}">
                    <a16:creationId xmlns:a16="http://schemas.microsoft.com/office/drawing/2014/main" id="{2515FA3A-60D3-44E7-BD82-176B879AC66D}"/>
                  </a:ext>
                </a:extLst>
              </p:cNvPr>
              <p:cNvSpPr/>
              <p:nvPr/>
            </p:nvSpPr>
            <p:spPr>
              <a:xfrm>
                <a:off x="594456" y="1307673"/>
                <a:ext cx="2844016" cy="3283793"/>
              </a:xfrm>
              <a:prstGeom prst="roundRect">
                <a:avLst>
                  <a:gd name="adj" fmla="val 0"/>
                </a:avLst>
              </a:prstGeom>
              <a:noFill/>
              <a:ln w="6350">
                <a:solidFill>
                  <a:schemeClr val="accent1"/>
                </a:solidFill>
                <a:prstDash val="dash"/>
              </a:ln>
            </p:spPr>
            <p:style>
              <a:lnRef idx="2">
                <a:schemeClr val="accent5"/>
              </a:lnRef>
              <a:fillRef idx="1">
                <a:schemeClr val="lt1"/>
              </a:fillRef>
              <a:effectRef idx="0">
                <a:schemeClr val="accent5"/>
              </a:effectRef>
              <a:fontRef idx="minor">
                <a:schemeClr val="dk1"/>
              </a:fontRef>
            </p:style>
            <p:txBody>
              <a:bodyPr lIns="0" tIns="0" rIns="0" bIns="0" rtlCol="0" anchor="t"/>
              <a:lstStyle/>
              <a:p>
                <a:pPr algn="ctr" defTabSz="914126">
                  <a:defRPr/>
                </a:pPr>
                <a:endParaRPr lang="en-US" sz="900" b="1">
                  <a:solidFill>
                    <a:srgbClr val="0091DA"/>
                  </a:solidFill>
                  <a:latin typeface="Metropolis Light"/>
                </a:endParaRPr>
              </a:p>
            </p:txBody>
          </p:sp>
          <p:sp>
            <p:nvSpPr>
              <p:cNvPr id="28" name="Rectangle: Rounded Corners 27">
                <a:extLst>
                  <a:ext uri="{FF2B5EF4-FFF2-40B4-BE49-F238E27FC236}">
                    <a16:creationId xmlns:a16="http://schemas.microsoft.com/office/drawing/2014/main" id="{DBD89705-1F64-401F-989E-C51E9AD9E6C9}"/>
                  </a:ext>
                </a:extLst>
              </p:cNvPr>
              <p:cNvSpPr/>
              <p:nvPr/>
            </p:nvSpPr>
            <p:spPr>
              <a:xfrm>
                <a:off x="963312" y="1394382"/>
                <a:ext cx="2085521" cy="226388"/>
              </a:xfrm>
              <a:prstGeom prst="round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900">
                    <a:solidFill>
                      <a:schemeClr val="bg1"/>
                    </a:solidFill>
                  </a:rPr>
                  <a:t>Monitoring &amp; Troubleshooting</a:t>
                </a:r>
              </a:p>
            </p:txBody>
          </p:sp>
          <p:pic>
            <p:nvPicPr>
              <p:cNvPr id="69" name="Graphic 68">
                <a:extLst>
                  <a:ext uri="{FF2B5EF4-FFF2-40B4-BE49-F238E27FC236}">
                    <a16:creationId xmlns:a16="http://schemas.microsoft.com/office/drawing/2014/main" id="{04D07350-234A-4058-9A99-C56583F5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992" y="1835920"/>
                <a:ext cx="274320" cy="274320"/>
              </a:xfrm>
              <a:prstGeom prst="rect">
                <a:avLst/>
              </a:prstGeom>
            </p:spPr>
          </p:pic>
          <p:sp>
            <p:nvSpPr>
              <p:cNvPr id="70" name="TextBox 69">
                <a:extLst>
                  <a:ext uri="{FF2B5EF4-FFF2-40B4-BE49-F238E27FC236}">
                    <a16:creationId xmlns:a16="http://schemas.microsoft.com/office/drawing/2014/main" id="{2F4DDDCF-760A-4747-8707-05796BB060A4}"/>
                  </a:ext>
                </a:extLst>
              </p:cNvPr>
              <p:cNvSpPr txBox="1"/>
              <p:nvPr/>
            </p:nvSpPr>
            <p:spPr>
              <a:xfrm>
                <a:off x="1055825" y="1853685"/>
                <a:ext cx="2266513" cy="276999"/>
              </a:xfrm>
              <a:prstGeom prst="rect">
                <a:avLst/>
              </a:prstGeom>
            </p:spPr>
            <p:txBody>
              <a:bodyPr wrap="square" lIns="0" tIns="0" rIns="0" bIns="0" rtlCol="0">
                <a:spAutoFit/>
              </a:bodyPr>
              <a:lstStyle>
                <a:defPPr>
                  <a:defRPr lang="en-US"/>
                </a:defPPr>
                <a:lvl1pPr>
                  <a:spcAft>
                    <a:spcPts val="600"/>
                  </a:spcAft>
                  <a:defRPr sz="900"/>
                </a:lvl1pPr>
              </a:lstStyle>
              <a:p>
                <a:r>
                  <a:rPr lang="en-US"/>
                  <a:t>Ecosystem integrations for a unified view from apps to infrastructure.</a:t>
                </a:r>
              </a:p>
            </p:txBody>
          </p:sp>
          <p:pic>
            <p:nvPicPr>
              <p:cNvPr id="71" name="Picture 70">
                <a:extLst>
                  <a:ext uri="{FF2B5EF4-FFF2-40B4-BE49-F238E27FC236}">
                    <a16:creationId xmlns:a16="http://schemas.microsoft.com/office/drawing/2014/main" id="{7FD19DAA-14F6-4E4A-9E91-B27FE4245321}"/>
                  </a:ext>
                </a:extLst>
              </p:cNvPr>
              <p:cNvPicPr>
                <a:picLocks noChangeAspect="1"/>
              </p:cNvPicPr>
              <p:nvPr/>
            </p:nvPicPr>
            <p:blipFill>
              <a:blip r:embed="rId10"/>
              <a:stretch>
                <a:fillRect/>
              </a:stretch>
            </p:blipFill>
            <p:spPr>
              <a:xfrm>
                <a:off x="643775" y="2506807"/>
                <a:ext cx="364753" cy="351244"/>
              </a:xfrm>
              <a:prstGeom prst="rect">
                <a:avLst/>
              </a:prstGeom>
            </p:spPr>
          </p:pic>
          <p:sp>
            <p:nvSpPr>
              <p:cNvPr id="72" name="TextBox 71">
                <a:extLst>
                  <a:ext uri="{FF2B5EF4-FFF2-40B4-BE49-F238E27FC236}">
                    <a16:creationId xmlns:a16="http://schemas.microsoft.com/office/drawing/2014/main" id="{2301CFEE-ACCF-484E-9534-0490EB3C36C4}"/>
                  </a:ext>
                </a:extLst>
              </p:cNvPr>
              <p:cNvSpPr txBox="1"/>
              <p:nvPr/>
            </p:nvSpPr>
            <p:spPr>
              <a:xfrm>
                <a:off x="1055824" y="2494216"/>
                <a:ext cx="2266513" cy="415498"/>
              </a:xfrm>
              <a:prstGeom prst="rect">
                <a:avLst/>
              </a:prstGeom>
            </p:spPr>
            <p:txBody>
              <a:bodyPr wrap="square" lIns="0" tIns="0" rIns="0" bIns="0" rtlCol="0">
                <a:spAutoFit/>
              </a:bodyPr>
              <a:lstStyle/>
              <a:p>
                <a:pPr>
                  <a:spcAft>
                    <a:spcPts val="600"/>
                  </a:spcAft>
                </a:pPr>
                <a:r>
                  <a:rPr lang="en-US" sz="900"/>
                  <a:t>Predictive alerts with multi symptom correlation across metrics, events and logs.</a:t>
                </a:r>
              </a:p>
            </p:txBody>
          </p:sp>
          <p:pic>
            <p:nvPicPr>
              <p:cNvPr id="73" name="Picture 72">
                <a:extLst>
                  <a:ext uri="{FF2B5EF4-FFF2-40B4-BE49-F238E27FC236}">
                    <a16:creationId xmlns:a16="http://schemas.microsoft.com/office/drawing/2014/main" id="{5BC09DA7-92CC-4B1F-BA84-4048FBAC66A7}"/>
                  </a:ext>
                </a:extLst>
              </p:cNvPr>
              <p:cNvPicPr>
                <a:picLocks noChangeAspect="1"/>
              </p:cNvPicPr>
              <p:nvPr/>
            </p:nvPicPr>
            <p:blipFill>
              <a:blip r:embed="rId11"/>
              <a:stretch>
                <a:fillRect/>
              </a:stretch>
            </p:blipFill>
            <p:spPr>
              <a:xfrm>
                <a:off x="627306" y="3207867"/>
                <a:ext cx="363151" cy="351244"/>
              </a:xfrm>
              <a:prstGeom prst="rect">
                <a:avLst/>
              </a:prstGeom>
            </p:spPr>
          </p:pic>
          <p:sp>
            <p:nvSpPr>
              <p:cNvPr id="74" name="TextBox 73">
                <a:extLst>
                  <a:ext uri="{FF2B5EF4-FFF2-40B4-BE49-F238E27FC236}">
                    <a16:creationId xmlns:a16="http://schemas.microsoft.com/office/drawing/2014/main" id="{AC489DF7-D789-4CCA-88F5-A34ECB2D94B4}"/>
                  </a:ext>
                </a:extLst>
              </p:cNvPr>
              <p:cNvSpPr txBox="1"/>
              <p:nvPr/>
            </p:nvSpPr>
            <p:spPr>
              <a:xfrm>
                <a:off x="1055823" y="3215503"/>
                <a:ext cx="2266513" cy="553998"/>
              </a:xfrm>
              <a:prstGeom prst="rect">
                <a:avLst/>
              </a:prstGeom>
            </p:spPr>
            <p:txBody>
              <a:bodyPr wrap="square" lIns="0" tIns="0" rIns="0" bIns="0" rtlCol="0">
                <a:spAutoFit/>
              </a:bodyPr>
              <a:lstStyle/>
              <a:p>
                <a:pPr>
                  <a:spcAft>
                    <a:spcPts val="600"/>
                  </a:spcAft>
                </a:pPr>
                <a:r>
                  <a:rPr lang="en-US" sz="900"/>
                  <a:t>Troubleshooting workbench with predictive root cause analysis using anomaly detection and correlation algorithms.</a:t>
                </a:r>
              </a:p>
            </p:txBody>
          </p:sp>
          <p:sp>
            <p:nvSpPr>
              <p:cNvPr id="76" name="TextBox 75">
                <a:extLst>
                  <a:ext uri="{FF2B5EF4-FFF2-40B4-BE49-F238E27FC236}">
                    <a16:creationId xmlns:a16="http://schemas.microsoft.com/office/drawing/2014/main" id="{B7E75EFD-8469-4E03-92B4-F38880F2776C}"/>
                  </a:ext>
                </a:extLst>
              </p:cNvPr>
              <p:cNvSpPr txBox="1"/>
              <p:nvPr/>
            </p:nvSpPr>
            <p:spPr>
              <a:xfrm>
                <a:off x="1078875" y="4047399"/>
                <a:ext cx="2266513" cy="277071"/>
              </a:xfrm>
              <a:prstGeom prst="rect">
                <a:avLst/>
              </a:prstGeom>
            </p:spPr>
            <p:txBody>
              <a:bodyPr wrap="square" lIns="0" tIns="0" rIns="0" bIns="0" rtlCol="0">
                <a:spAutoFit/>
              </a:bodyPr>
              <a:lstStyle/>
              <a:p>
                <a:pPr>
                  <a:spcAft>
                    <a:spcPts val="600"/>
                  </a:spcAft>
                </a:pPr>
                <a:r>
                  <a:rPr lang="en-US" sz="900"/>
                  <a:t>Complete visibility into Private and Public cloud resources in a single pane of glass</a:t>
                </a:r>
              </a:p>
            </p:txBody>
          </p:sp>
        </p:grpSp>
        <p:pic>
          <p:nvPicPr>
            <p:cNvPr id="43" name="Graphic 42">
              <a:extLst>
                <a:ext uri="{FF2B5EF4-FFF2-40B4-BE49-F238E27FC236}">
                  <a16:creationId xmlns:a16="http://schemas.microsoft.com/office/drawing/2014/main" id="{547824B7-F4B4-40F9-9261-927DB55837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582" y="4041392"/>
              <a:ext cx="375893" cy="215228"/>
            </a:xfrm>
            <a:prstGeom prst="rect">
              <a:avLst/>
            </a:prstGeom>
          </p:spPr>
        </p:pic>
      </p:grpSp>
      <p:sp>
        <p:nvSpPr>
          <p:cNvPr id="25" name="Rectangle 24">
            <a:extLst>
              <a:ext uri="{FF2B5EF4-FFF2-40B4-BE49-F238E27FC236}">
                <a16:creationId xmlns:a16="http://schemas.microsoft.com/office/drawing/2014/main" id="{E7E6E87E-070B-41B6-9C1E-3C5A314689C2}"/>
              </a:ext>
            </a:extLst>
          </p:cNvPr>
          <p:cNvSpPr/>
          <p:nvPr/>
        </p:nvSpPr>
        <p:spPr>
          <a:xfrm>
            <a:off x="4728167" y="6002163"/>
            <a:ext cx="639913"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9" name="Connector: Elbow 48">
            <a:extLst>
              <a:ext uri="{FF2B5EF4-FFF2-40B4-BE49-F238E27FC236}">
                <a16:creationId xmlns:a16="http://schemas.microsoft.com/office/drawing/2014/main" id="{334C3A50-D910-418A-B3A1-05FC86193FD9}"/>
              </a:ext>
            </a:extLst>
          </p:cNvPr>
          <p:cNvCxnSpPr>
            <a:cxnSpLocks/>
            <a:stCxn id="16" idx="6"/>
            <a:endCxn id="25" idx="2"/>
          </p:cNvCxnSpPr>
          <p:nvPr/>
        </p:nvCxnSpPr>
        <p:spPr bwMode="gray">
          <a:xfrm flipV="1">
            <a:off x="4217091" y="6047882"/>
            <a:ext cx="831033" cy="332934"/>
          </a:xfrm>
          <a:prstGeom prst="bentConnector2">
            <a:avLst/>
          </a:prstGeom>
          <a:ln w="25400">
            <a:solidFill>
              <a:schemeClr val="accent5">
                <a:lumMod val="40000"/>
                <a:lumOff val="60000"/>
              </a:schemeClr>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50961D19-5930-4245-BD16-DC1EABC0E213}"/>
              </a:ext>
            </a:extLst>
          </p:cNvPr>
          <p:cNvSpPr/>
          <p:nvPr/>
        </p:nvSpPr>
        <p:spPr bwMode="gray">
          <a:xfrm rot="16200000">
            <a:off x="8797494" y="241232"/>
            <a:ext cx="106689" cy="5891316"/>
          </a:xfrm>
          <a:prstGeom prst="rightBrace">
            <a:avLst/>
          </a:prstGeom>
          <a:ln w="6350">
            <a:solidFill>
              <a:schemeClr val="accent2">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9" name="Picture 58">
            <a:extLst>
              <a:ext uri="{FF2B5EF4-FFF2-40B4-BE49-F238E27FC236}">
                <a16:creationId xmlns:a16="http://schemas.microsoft.com/office/drawing/2014/main" id="{E9B14FA3-5FFF-4772-B4A1-788A8DB53CAE}"/>
              </a:ext>
            </a:extLst>
          </p:cNvPr>
          <p:cNvPicPr>
            <a:picLocks noChangeAspect="1"/>
          </p:cNvPicPr>
          <p:nvPr/>
        </p:nvPicPr>
        <p:blipFill rotWithShape="1">
          <a:blip r:embed="rId3"/>
          <a:srcRect l="23324" t="32918" r="50957"/>
          <a:stretch/>
        </p:blipFill>
        <p:spPr>
          <a:xfrm>
            <a:off x="5901942" y="3263864"/>
            <a:ext cx="1964340" cy="3023727"/>
          </a:xfrm>
          <a:prstGeom prst="rect">
            <a:avLst/>
          </a:prstGeom>
        </p:spPr>
      </p:pic>
      <p:pic>
        <p:nvPicPr>
          <p:cNvPr id="60" name="Picture 59">
            <a:extLst>
              <a:ext uri="{FF2B5EF4-FFF2-40B4-BE49-F238E27FC236}">
                <a16:creationId xmlns:a16="http://schemas.microsoft.com/office/drawing/2014/main" id="{8B19DD1B-1075-481B-8299-B47C13201C95}"/>
              </a:ext>
            </a:extLst>
          </p:cNvPr>
          <p:cNvPicPr>
            <a:picLocks noChangeAspect="1"/>
          </p:cNvPicPr>
          <p:nvPr/>
        </p:nvPicPr>
        <p:blipFill rotWithShape="1">
          <a:blip r:embed="rId3"/>
          <a:srcRect l="48530" t="31982" r="25752"/>
          <a:stretch/>
        </p:blipFill>
        <p:spPr>
          <a:xfrm>
            <a:off x="7867047" y="3217973"/>
            <a:ext cx="1964340" cy="3065899"/>
          </a:xfrm>
          <a:prstGeom prst="rect">
            <a:avLst/>
          </a:prstGeom>
        </p:spPr>
      </p:pic>
      <p:pic>
        <p:nvPicPr>
          <p:cNvPr id="61" name="Picture 60">
            <a:extLst>
              <a:ext uri="{FF2B5EF4-FFF2-40B4-BE49-F238E27FC236}">
                <a16:creationId xmlns:a16="http://schemas.microsoft.com/office/drawing/2014/main" id="{F4C99612-2557-46A5-B4C0-AD30C3BC87A1}"/>
              </a:ext>
            </a:extLst>
          </p:cNvPr>
          <p:cNvPicPr>
            <a:picLocks noChangeAspect="1"/>
          </p:cNvPicPr>
          <p:nvPr/>
        </p:nvPicPr>
        <p:blipFill rotWithShape="1">
          <a:blip r:embed="rId3"/>
          <a:srcRect l="74248" t="31163"/>
          <a:stretch/>
        </p:blipFill>
        <p:spPr>
          <a:xfrm>
            <a:off x="9870509" y="3205769"/>
            <a:ext cx="1966894" cy="3102842"/>
          </a:xfrm>
          <a:prstGeom prst="rect">
            <a:avLst/>
          </a:prstGeom>
        </p:spPr>
      </p:pic>
      <p:sp>
        <p:nvSpPr>
          <p:cNvPr id="62" name="Rectangle 61">
            <a:extLst>
              <a:ext uri="{FF2B5EF4-FFF2-40B4-BE49-F238E27FC236}">
                <a16:creationId xmlns:a16="http://schemas.microsoft.com/office/drawing/2014/main" id="{0F1291D8-B862-4979-815D-D64CCABAA2EE}"/>
              </a:ext>
            </a:extLst>
          </p:cNvPr>
          <p:cNvSpPr/>
          <p:nvPr/>
        </p:nvSpPr>
        <p:spPr>
          <a:xfrm>
            <a:off x="5618259" y="3033083"/>
            <a:ext cx="167143" cy="62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5" name="Connector: Elbow 74">
            <a:extLst>
              <a:ext uri="{FF2B5EF4-FFF2-40B4-BE49-F238E27FC236}">
                <a16:creationId xmlns:a16="http://schemas.microsoft.com/office/drawing/2014/main" id="{041639B4-93EF-4DCC-8631-DC82E79EB0AC}"/>
              </a:ext>
            </a:extLst>
          </p:cNvPr>
          <p:cNvCxnSpPr>
            <a:cxnSpLocks/>
            <a:stCxn id="64" idx="6"/>
          </p:cNvCxnSpPr>
          <p:nvPr/>
        </p:nvCxnSpPr>
        <p:spPr bwMode="gray">
          <a:xfrm>
            <a:off x="4235878" y="1598689"/>
            <a:ext cx="1701407" cy="1485668"/>
          </a:xfrm>
          <a:prstGeom prst="bentConnector3">
            <a:avLst>
              <a:gd name="adj1" fmla="val 91801"/>
            </a:avLst>
          </a:prstGeom>
          <a:ln w="25400">
            <a:solidFill>
              <a:schemeClr val="accent4"/>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152D39F-5839-4EE5-A220-50A6A41CF66B}"/>
              </a:ext>
            </a:extLst>
          </p:cNvPr>
          <p:cNvSpPr/>
          <p:nvPr/>
        </p:nvSpPr>
        <p:spPr>
          <a:xfrm>
            <a:off x="5251436" y="6368300"/>
            <a:ext cx="5712078" cy="382410"/>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AI/ML Engine Root Cause Recommendations</a:t>
            </a:r>
          </a:p>
        </p:txBody>
      </p:sp>
    </p:spTree>
    <p:extLst>
      <p:ext uri="{BB962C8B-B14F-4D97-AF65-F5344CB8AC3E}">
        <p14:creationId xmlns:p14="http://schemas.microsoft.com/office/powerpoint/2010/main" val="307655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up)">
                                      <p:cBhvr>
                                        <p:cTn id="21" dur="500"/>
                                        <p:tgtEl>
                                          <p:spTgt spid="49"/>
                                        </p:tgtEl>
                                      </p:cBhvr>
                                    </p:animEffect>
                                  </p:childTnLst>
                                </p:cTn>
                              </p:par>
                              <p:par>
                                <p:cTn id="22" presetID="8" presetClass="emph" presetSubtype="0" repeatCount="2000" fill="hold" nodeType="withEffect">
                                  <p:stCondLst>
                                    <p:cond delay="0"/>
                                  </p:stCondLst>
                                  <p:childTnLst>
                                    <p:animRot by="21600000">
                                      <p:cBhvr>
                                        <p:cTn id="23" dur="2000" fill="hold"/>
                                        <p:tgtEl>
                                          <p:spTgt spid="17"/>
                                        </p:tgtEl>
                                        <p:attrNameLst>
                                          <p:attrName>r</p:attrName>
                                        </p:attrNameLst>
                                      </p:cBhvr>
                                    </p:animRot>
                                  </p:childTnLst>
                                </p:cTn>
                              </p:par>
                              <p:par>
                                <p:cTn id="24" presetID="22" presetClass="entr" presetSubtype="2"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right)">
                                      <p:cBhvr>
                                        <p:cTn id="31" dur="500"/>
                                        <p:tgtEl>
                                          <p:spTgt spid="63"/>
                                        </p:tgtEl>
                                      </p:cBhvr>
                                    </p:animEffect>
                                  </p:childTnLst>
                                </p:cTn>
                              </p:par>
                              <p:par>
                                <p:cTn id="32" presetID="22" presetClass="entr" presetSubtype="1"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up)">
                                      <p:cBhvr>
                                        <p:cTn id="34" dur="500"/>
                                        <p:tgtEl>
                                          <p:spTgt spid="7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par>
                                <p:cTn id="38" presetID="22" presetClass="entr" presetSubtype="8"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left)">
                                      <p:cBhvr>
                                        <p:cTn id="40" dur="5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8" presetClass="emph" presetSubtype="0" repeatCount="2000" fill="hold" nodeType="withEffect">
                                  <p:stCondLst>
                                    <p:cond delay="0"/>
                                  </p:stCondLst>
                                  <p:childTnLst>
                                    <p:animRot by="21600000">
                                      <p:cBhvr>
                                        <p:cTn id="45" dur="2000" fill="hold"/>
                                        <p:tgtEl>
                                          <p:spTgt spid="65"/>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wipe(right)">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500"/>
                            </p:stCondLst>
                            <p:childTnLst>
                              <p:par>
                                <p:cTn id="58" presetID="2" presetClass="entr" presetSubtype="4"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1000" fill="hold"/>
                                        <p:tgtEl>
                                          <p:spTgt spid="59"/>
                                        </p:tgtEl>
                                        <p:attrNameLst>
                                          <p:attrName>ppt_x</p:attrName>
                                        </p:attrNameLst>
                                      </p:cBhvr>
                                      <p:tavLst>
                                        <p:tav tm="0">
                                          <p:val>
                                            <p:strVal val="#ppt_x"/>
                                          </p:val>
                                        </p:tav>
                                        <p:tav tm="100000">
                                          <p:val>
                                            <p:strVal val="#ppt_x"/>
                                          </p:val>
                                        </p:tav>
                                      </p:tavLst>
                                    </p:anim>
                                    <p:anim calcmode="lin" valueType="num">
                                      <p:cBhvr additive="base">
                                        <p:cTn id="61" dur="1000" fill="hold"/>
                                        <p:tgtEl>
                                          <p:spTgt spid="59"/>
                                        </p:tgtEl>
                                        <p:attrNameLst>
                                          <p:attrName>ppt_y</p:attrName>
                                        </p:attrNameLst>
                                      </p:cBhvr>
                                      <p:tavLst>
                                        <p:tav tm="0">
                                          <p:val>
                                            <p:strVal val="1+#ppt_h/2"/>
                                          </p:val>
                                        </p:tav>
                                        <p:tav tm="100000">
                                          <p:val>
                                            <p:strVal val="#ppt_y"/>
                                          </p:val>
                                        </p:tav>
                                      </p:tavLst>
                                    </p:anim>
                                  </p:childTnLst>
                                </p:cTn>
                              </p:par>
                            </p:childTnLst>
                          </p:cTn>
                        </p:par>
                        <p:par>
                          <p:cTn id="62" fill="hold">
                            <p:stCondLst>
                              <p:cond delay="1500"/>
                            </p:stCondLst>
                            <p:childTnLst>
                              <p:par>
                                <p:cTn id="63" presetID="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1000" fill="hold"/>
                                        <p:tgtEl>
                                          <p:spTgt spid="60"/>
                                        </p:tgtEl>
                                        <p:attrNameLst>
                                          <p:attrName>ppt_x</p:attrName>
                                        </p:attrNameLst>
                                      </p:cBhvr>
                                      <p:tavLst>
                                        <p:tav tm="0">
                                          <p:val>
                                            <p:strVal val="#ppt_x"/>
                                          </p:val>
                                        </p:tav>
                                        <p:tav tm="100000">
                                          <p:val>
                                            <p:strVal val="#ppt_x"/>
                                          </p:val>
                                        </p:tav>
                                      </p:tavLst>
                                    </p:anim>
                                    <p:anim calcmode="lin" valueType="num">
                                      <p:cBhvr additive="base">
                                        <p:cTn id="66" dur="1000" fill="hold"/>
                                        <p:tgtEl>
                                          <p:spTgt spid="60"/>
                                        </p:tgtEl>
                                        <p:attrNameLst>
                                          <p:attrName>ppt_y</p:attrName>
                                        </p:attrNameLst>
                                      </p:cBhvr>
                                      <p:tavLst>
                                        <p:tav tm="0">
                                          <p:val>
                                            <p:strVal val="1+#ppt_h/2"/>
                                          </p:val>
                                        </p:tav>
                                        <p:tav tm="100000">
                                          <p:val>
                                            <p:strVal val="#ppt_y"/>
                                          </p:val>
                                        </p:tav>
                                      </p:tavLst>
                                    </p:anim>
                                  </p:childTnLst>
                                </p:cTn>
                              </p:par>
                            </p:childTnLst>
                          </p:cTn>
                        </p:par>
                        <p:par>
                          <p:cTn id="67" fill="hold">
                            <p:stCondLst>
                              <p:cond delay="2500"/>
                            </p:stCondLst>
                            <p:childTnLst>
                              <p:par>
                                <p:cTn id="68" presetID="2" presetClass="entr" presetSubtype="4" fill="hold" nodeType="after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additive="base">
                                        <p:cTn id="70" dur="1000" fill="hold"/>
                                        <p:tgtEl>
                                          <p:spTgt spid="61"/>
                                        </p:tgtEl>
                                        <p:attrNameLst>
                                          <p:attrName>ppt_x</p:attrName>
                                        </p:attrNameLst>
                                      </p:cBhvr>
                                      <p:tavLst>
                                        <p:tav tm="0">
                                          <p:val>
                                            <p:strVal val="#ppt_x"/>
                                          </p:val>
                                        </p:tav>
                                        <p:tav tm="100000">
                                          <p:val>
                                            <p:strVal val="#ppt_x"/>
                                          </p:val>
                                        </p:tav>
                                      </p:tavLst>
                                    </p:anim>
                                    <p:anim calcmode="lin" valueType="num">
                                      <p:cBhvr additive="base">
                                        <p:cTn id="71" dur="10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2" grpId="0" animBg="1"/>
      <p:bldP spid="63" grpId="0" animBg="1"/>
      <p:bldP spid="64" grpId="0" animBg="1"/>
      <p:bldP spid="100" grpId="0" animBg="1"/>
      <p:bldP spid="30"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DE630-7C53-924B-A253-F233518AC1CA}"/>
              </a:ext>
            </a:extLst>
          </p:cNvPr>
          <p:cNvSpPr>
            <a:spLocks noGrp="1"/>
          </p:cNvSpPr>
          <p:nvPr>
            <p:ph type="title"/>
          </p:nvPr>
        </p:nvSpPr>
        <p:spPr>
          <a:xfrm>
            <a:off x="581245" y="407529"/>
            <a:ext cx="10998139" cy="387596"/>
          </a:xfrm>
        </p:spPr>
        <p:txBody>
          <a:bodyPr wrap="square">
            <a:spAutoFit/>
          </a:bodyPr>
          <a:lstStyle/>
          <a:p>
            <a:r>
              <a:rPr lang="en-US"/>
              <a:t>VMware Cloud Management: vRealize, Skyline, CloudHealth</a:t>
            </a:r>
          </a:p>
        </p:txBody>
      </p:sp>
      <p:sp>
        <p:nvSpPr>
          <p:cNvPr id="20" name="Arrow: Up-Down 19">
            <a:extLst>
              <a:ext uri="{FF2B5EF4-FFF2-40B4-BE49-F238E27FC236}">
                <a16:creationId xmlns:a16="http://schemas.microsoft.com/office/drawing/2014/main" id="{96C387C6-82E6-468F-945B-061F7BF365CC}"/>
              </a:ext>
            </a:extLst>
          </p:cNvPr>
          <p:cNvSpPr/>
          <p:nvPr/>
        </p:nvSpPr>
        <p:spPr>
          <a:xfrm>
            <a:off x="3267608" y="3330742"/>
            <a:ext cx="404494" cy="643329"/>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6" name="Straight Connector 25">
            <a:extLst>
              <a:ext uri="{FF2B5EF4-FFF2-40B4-BE49-F238E27FC236}">
                <a16:creationId xmlns:a16="http://schemas.microsoft.com/office/drawing/2014/main" id="{AB0CFBDE-D7CD-0540-8487-D119D8D971AF}"/>
              </a:ext>
            </a:extLst>
          </p:cNvPr>
          <p:cNvCxnSpPr>
            <a:cxnSpLocks/>
          </p:cNvCxnSpPr>
          <p:nvPr/>
        </p:nvCxnSpPr>
        <p:spPr bwMode="gray">
          <a:xfrm flipV="1">
            <a:off x="1093039" y="3663824"/>
            <a:ext cx="10855255" cy="1249"/>
          </a:xfrm>
          <a:prstGeom prst="line">
            <a:avLst/>
          </a:prstGeom>
          <a:ln w="25400">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0" name="Arrow: Up-Down 39">
            <a:extLst>
              <a:ext uri="{FF2B5EF4-FFF2-40B4-BE49-F238E27FC236}">
                <a16:creationId xmlns:a16="http://schemas.microsoft.com/office/drawing/2014/main" id="{912ADCF8-B0EA-44A2-9425-4C6CEE14E565}"/>
              </a:ext>
            </a:extLst>
          </p:cNvPr>
          <p:cNvSpPr/>
          <p:nvPr/>
        </p:nvSpPr>
        <p:spPr>
          <a:xfrm>
            <a:off x="4813716" y="3330742"/>
            <a:ext cx="404494" cy="643329"/>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 name="Arrow: Up-Down 40">
            <a:extLst>
              <a:ext uri="{FF2B5EF4-FFF2-40B4-BE49-F238E27FC236}">
                <a16:creationId xmlns:a16="http://schemas.microsoft.com/office/drawing/2014/main" id="{BEFE835F-0755-4813-851F-926352639748}"/>
              </a:ext>
            </a:extLst>
          </p:cNvPr>
          <p:cNvSpPr/>
          <p:nvPr/>
        </p:nvSpPr>
        <p:spPr>
          <a:xfrm>
            <a:off x="6356335" y="3330742"/>
            <a:ext cx="404494" cy="643329"/>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7" name="Group 56">
            <a:extLst>
              <a:ext uri="{FF2B5EF4-FFF2-40B4-BE49-F238E27FC236}">
                <a16:creationId xmlns:a16="http://schemas.microsoft.com/office/drawing/2014/main" id="{63C54E25-D283-6D4F-A702-97645BC3997B}"/>
              </a:ext>
            </a:extLst>
          </p:cNvPr>
          <p:cNvGrpSpPr/>
          <p:nvPr/>
        </p:nvGrpSpPr>
        <p:grpSpPr>
          <a:xfrm>
            <a:off x="2784413" y="4086101"/>
            <a:ext cx="1374245" cy="1370886"/>
            <a:chOff x="1194903" y="4251375"/>
            <a:chExt cx="1374961" cy="1371600"/>
          </a:xfrm>
          <a:solidFill>
            <a:schemeClr val="accent4">
              <a:lumMod val="75000"/>
            </a:schemeClr>
          </a:solidFill>
        </p:grpSpPr>
        <p:sp>
          <p:nvSpPr>
            <p:cNvPr id="5" name="Rectangle 4">
              <a:extLst>
                <a:ext uri="{FF2B5EF4-FFF2-40B4-BE49-F238E27FC236}">
                  <a16:creationId xmlns:a16="http://schemas.microsoft.com/office/drawing/2014/main" id="{5A5CA3D8-F0DD-4640-BDE7-2E4693E6D9FC}"/>
                </a:ext>
              </a:extLst>
            </p:cNvPr>
            <p:cNvSpPr/>
            <p:nvPr/>
          </p:nvSpPr>
          <p:spPr>
            <a:xfrm>
              <a:off x="1198264" y="4251375"/>
              <a:ext cx="1371600" cy="13716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600">
                <a:solidFill>
                  <a:schemeClr val="bg1"/>
                </a:solidFill>
              </a:endParaRPr>
            </a:p>
          </p:txBody>
        </p:sp>
        <p:sp>
          <p:nvSpPr>
            <p:cNvPr id="4" name="TextBox 3">
              <a:extLst>
                <a:ext uri="{FF2B5EF4-FFF2-40B4-BE49-F238E27FC236}">
                  <a16:creationId xmlns:a16="http://schemas.microsoft.com/office/drawing/2014/main" id="{09D067BE-06FB-3F4A-9C32-D01F24D47146}"/>
                </a:ext>
              </a:extLst>
            </p:cNvPr>
            <p:cNvSpPr txBox="1"/>
            <p:nvPr/>
          </p:nvSpPr>
          <p:spPr>
            <a:xfrm>
              <a:off x="1194903" y="4744615"/>
              <a:ext cx="1371600" cy="430887"/>
            </a:xfrm>
            <a:prstGeom prst="rect">
              <a:avLst/>
            </a:prstGeom>
            <a:grpFill/>
          </p:spPr>
          <p:txBody>
            <a:bodyPr wrap="square" lIns="0" tIns="0" rIns="0" bIns="0" rtlCol="0" anchor="ctr">
              <a:spAutoFit/>
            </a:bodyPr>
            <a:lstStyle/>
            <a:p>
              <a:pPr algn="ctr">
                <a:spcAft>
                  <a:spcPts val="600"/>
                </a:spcAft>
              </a:pPr>
              <a:r>
                <a:rPr lang="en-US" sz="1400" b="1">
                  <a:solidFill>
                    <a:schemeClr val="bg1"/>
                  </a:solidFill>
                </a:rPr>
                <a:t>vRealize Automation</a:t>
              </a:r>
            </a:p>
          </p:txBody>
        </p:sp>
      </p:grpSp>
      <p:sp>
        <p:nvSpPr>
          <p:cNvPr id="28" name="TextBox 27">
            <a:extLst>
              <a:ext uri="{FF2B5EF4-FFF2-40B4-BE49-F238E27FC236}">
                <a16:creationId xmlns:a16="http://schemas.microsoft.com/office/drawing/2014/main" id="{BE705BB6-93CB-7B4F-8513-431E51DD62C5}"/>
              </a:ext>
            </a:extLst>
          </p:cNvPr>
          <p:cNvSpPr txBox="1"/>
          <p:nvPr/>
        </p:nvSpPr>
        <p:spPr>
          <a:xfrm>
            <a:off x="177256" y="4618835"/>
            <a:ext cx="895613" cy="246093"/>
          </a:xfrm>
          <a:prstGeom prst="rect">
            <a:avLst/>
          </a:prstGeom>
        </p:spPr>
        <p:txBody>
          <a:bodyPr wrap="none" lIns="0" tIns="0" rIns="0" bIns="0" rtlCol="0">
            <a:spAutoFit/>
          </a:bodyPr>
          <a:lstStyle/>
          <a:p>
            <a:pPr>
              <a:spcAft>
                <a:spcPts val="600"/>
              </a:spcAft>
            </a:pPr>
            <a:r>
              <a:rPr lang="en-US" sz="1600">
                <a:solidFill>
                  <a:schemeClr val="tx1">
                    <a:lumMod val="50000"/>
                  </a:schemeClr>
                </a:solidFill>
              </a:rPr>
              <a:t>On-prem</a:t>
            </a:r>
          </a:p>
        </p:txBody>
      </p:sp>
      <p:grpSp>
        <p:nvGrpSpPr>
          <p:cNvPr id="56" name="Group 55">
            <a:extLst>
              <a:ext uri="{FF2B5EF4-FFF2-40B4-BE49-F238E27FC236}">
                <a16:creationId xmlns:a16="http://schemas.microsoft.com/office/drawing/2014/main" id="{862A3756-2B0B-AF4E-9599-107B4A791DE0}"/>
              </a:ext>
            </a:extLst>
          </p:cNvPr>
          <p:cNvGrpSpPr/>
          <p:nvPr/>
        </p:nvGrpSpPr>
        <p:grpSpPr>
          <a:xfrm>
            <a:off x="4322648" y="4086101"/>
            <a:ext cx="1378757" cy="1370886"/>
            <a:chOff x="3032126" y="4251375"/>
            <a:chExt cx="1379475" cy="1371600"/>
          </a:xfrm>
          <a:solidFill>
            <a:schemeClr val="accent4">
              <a:lumMod val="75000"/>
            </a:schemeClr>
          </a:solidFill>
        </p:grpSpPr>
        <p:sp>
          <p:nvSpPr>
            <p:cNvPr id="6" name="Rectangle 5">
              <a:extLst>
                <a:ext uri="{FF2B5EF4-FFF2-40B4-BE49-F238E27FC236}">
                  <a16:creationId xmlns:a16="http://schemas.microsoft.com/office/drawing/2014/main" id="{EB3D6DDC-C854-8C41-A210-20F90407EBAC}"/>
                </a:ext>
              </a:extLst>
            </p:cNvPr>
            <p:cNvSpPr/>
            <p:nvPr/>
          </p:nvSpPr>
          <p:spPr>
            <a:xfrm>
              <a:off x="3032126" y="4251375"/>
              <a:ext cx="1371600" cy="13716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600">
                <a:solidFill>
                  <a:schemeClr val="bg1"/>
                </a:solidFill>
              </a:endParaRPr>
            </a:p>
          </p:txBody>
        </p:sp>
        <p:sp>
          <p:nvSpPr>
            <p:cNvPr id="7" name="TextBox 6">
              <a:extLst>
                <a:ext uri="{FF2B5EF4-FFF2-40B4-BE49-F238E27FC236}">
                  <a16:creationId xmlns:a16="http://schemas.microsoft.com/office/drawing/2014/main" id="{C56D7EE1-0AAA-2444-9ECD-D2CB0E5F7BB8}"/>
                </a:ext>
              </a:extLst>
            </p:cNvPr>
            <p:cNvSpPr txBox="1"/>
            <p:nvPr/>
          </p:nvSpPr>
          <p:spPr>
            <a:xfrm>
              <a:off x="3040001" y="4744615"/>
              <a:ext cx="1371600" cy="430887"/>
            </a:xfrm>
            <a:prstGeom prst="rect">
              <a:avLst/>
            </a:prstGeom>
            <a:grpFill/>
          </p:spPr>
          <p:txBody>
            <a:bodyPr wrap="square" lIns="0" tIns="0" rIns="0" bIns="0" rtlCol="0" anchor="ctr">
              <a:spAutoFit/>
            </a:bodyPr>
            <a:lstStyle/>
            <a:p>
              <a:pPr algn="ctr">
                <a:spcAft>
                  <a:spcPts val="600"/>
                </a:spcAft>
              </a:pPr>
              <a:r>
                <a:rPr lang="en-US" sz="1400" b="1">
                  <a:solidFill>
                    <a:schemeClr val="bg1"/>
                  </a:solidFill>
                </a:rPr>
                <a:t>vRealize Operations</a:t>
              </a:r>
            </a:p>
          </p:txBody>
        </p:sp>
      </p:grpSp>
      <p:grpSp>
        <p:nvGrpSpPr>
          <p:cNvPr id="55" name="Group 54">
            <a:extLst>
              <a:ext uri="{FF2B5EF4-FFF2-40B4-BE49-F238E27FC236}">
                <a16:creationId xmlns:a16="http://schemas.microsoft.com/office/drawing/2014/main" id="{35115BD0-26B9-1941-BD01-F36B60F22B58}"/>
              </a:ext>
            </a:extLst>
          </p:cNvPr>
          <p:cNvGrpSpPr/>
          <p:nvPr/>
        </p:nvGrpSpPr>
        <p:grpSpPr>
          <a:xfrm>
            <a:off x="5865398" y="4086101"/>
            <a:ext cx="1378757" cy="1370886"/>
            <a:chOff x="4865988" y="4251375"/>
            <a:chExt cx="1379475" cy="1371600"/>
          </a:xfrm>
          <a:solidFill>
            <a:schemeClr val="accent4">
              <a:lumMod val="75000"/>
            </a:schemeClr>
          </a:solidFill>
        </p:grpSpPr>
        <p:sp>
          <p:nvSpPr>
            <p:cNvPr id="8" name="Rectangle 7">
              <a:extLst>
                <a:ext uri="{FF2B5EF4-FFF2-40B4-BE49-F238E27FC236}">
                  <a16:creationId xmlns:a16="http://schemas.microsoft.com/office/drawing/2014/main" id="{10A07A93-A5C6-B145-9130-6BBE952F35CB}"/>
                </a:ext>
              </a:extLst>
            </p:cNvPr>
            <p:cNvSpPr/>
            <p:nvPr/>
          </p:nvSpPr>
          <p:spPr>
            <a:xfrm>
              <a:off x="4865988" y="4251375"/>
              <a:ext cx="1371600" cy="13716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600">
                <a:solidFill>
                  <a:schemeClr val="bg1"/>
                </a:solidFill>
              </a:endParaRPr>
            </a:p>
          </p:txBody>
        </p:sp>
        <p:sp>
          <p:nvSpPr>
            <p:cNvPr id="9" name="TextBox 8">
              <a:extLst>
                <a:ext uri="{FF2B5EF4-FFF2-40B4-BE49-F238E27FC236}">
                  <a16:creationId xmlns:a16="http://schemas.microsoft.com/office/drawing/2014/main" id="{368E6F3B-8CC1-FC47-8775-46659328C860}"/>
                </a:ext>
              </a:extLst>
            </p:cNvPr>
            <p:cNvSpPr txBox="1"/>
            <p:nvPr/>
          </p:nvSpPr>
          <p:spPr>
            <a:xfrm>
              <a:off x="4873863" y="4744615"/>
              <a:ext cx="1371600" cy="430887"/>
            </a:xfrm>
            <a:prstGeom prst="rect">
              <a:avLst/>
            </a:prstGeom>
            <a:grpFill/>
          </p:spPr>
          <p:txBody>
            <a:bodyPr wrap="square" lIns="0" tIns="0" rIns="0" bIns="0" rtlCol="0" anchor="ctr">
              <a:spAutoFit/>
            </a:bodyPr>
            <a:lstStyle/>
            <a:p>
              <a:pPr algn="ctr">
                <a:spcAft>
                  <a:spcPts val="600"/>
                </a:spcAft>
              </a:pPr>
              <a:r>
                <a:rPr lang="en-US" sz="1400" b="1">
                  <a:solidFill>
                    <a:schemeClr val="bg1"/>
                  </a:solidFill>
                </a:rPr>
                <a:t>vRealize</a:t>
              </a:r>
              <a:br>
                <a:rPr lang="en-US" sz="1400" b="1">
                  <a:solidFill>
                    <a:schemeClr val="bg1"/>
                  </a:solidFill>
                </a:rPr>
              </a:br>
              <a:r>
                <a:rPr lang="en-US" sz="1400" b="1">
                  <a:solidFill>
                    <a:schemeClr val="bg1"/>
                  </a:solidFill>
                </a:rPr>
                <a:t>Log Insight</a:t>
              </a:r>
            </a:p>
          </p:txBody>
        </p:sp>
      </p:grpSp>
      <p:grpSp>
        <p:nvGrpSpPr>
          <p:cNvPr id="54" name="Group 53">
            <a:extLst>
              <a:ext uri="{FF2B5EF4-FFF2-40B4-BE49-F238E27FC236}">
                <a16:creationId xmlns:a16="http://schemas.microsoft.com/office/drawing/2014/main" id="{22918233-3758-F940-8A7E-D32E9103ED44}"/>
              </a:ext>
            </a:extLst>
          </p:cNvPr>
          <p:cNvGrpSpPr/>
          <p:nvPr/>
        </p:nvGrpSpPr>
        <p:grpSpPr>
          <a:xfrm>
            <a:off x="1233805" y="4086101"/>
            <a:ext cx="1377563" cy="1370886"/>
            <a:chOff x="6699849" y="4251375"/>
            <a:chExt cx="1378281" cy="1371600"/>
          </a:xfrm>
          <a:solidFill>
            <a:schemeClr val="accent4">
              <a:lumMod val="75000"/>
            </a:schemeClr>
          </a:solidFill>
        </p:grpSpPr>
        <p:sp>
          <p:nvSpPr>
            <p:cNvPr id="44" name="Rectangle 43">
              <a:extLst>
                <a:ext uri="{FF2B5EF4-FFF2-40B4-BE49-F238E27FC236}">
                  <a16:creationId xmlns:a16="http://schemas.microsoft.com/office/drawing/2014/main" id="{C05CA74A-E102-624B-9374-2F6673BC679E}"/>
                </a:ext>
              </a:extLst>
            </p:cNvPr>
            <p:cNvSpPr/>
            <p:nvPr/>
          </p:nvSpPr>
          <p:spPr>
            <a:xfrm>
              <a:off x="6699849" y="4251375"/>
              <a:ext cx="1371600" cy="13716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600">
                <a:solidFill>
                  <a:schemeClr val="bg1"/>
                </a:solidFill>
              </a:endParaRPr>
            </a:p>
          </p:txBody>
        </p:sp>
        <p:sp>
          <p:nvSpPr>
            <p:cNvPr id="45" name="TextBox 44">
              <a:extLst>
                <a:ext uri="{FF2B5EF4-FFF2-40B4-BE49-F238E27FC236}">
                  <a16:creationId xmlns:a16="http://schemas.microsoft.com/office/drawing/2014/main" id="{AD3F2298-0568-E14A-9178-B24F926B552A}"/>
                </a:ext>
              </a:extLst>
            </p:cNvPr>
            <p:cNvSpPr txBox="1"/>
            <p:nvPr/>
          </p:nvSpPr>
          <p:spPr>
            <a:xfrm>
              <a:off x="6706530" y="4636809"/>
              <a:ext cx="1371600" cy="646499"/>
            </a:xfrm>
            <a:prstGeom prst="rect">
              <a:avLst/>
            </a:prstGeom>
            <a:grpFill/>
          </p:spPr>
          <p:txBody>
            <a:bodyPr wrap="square" lIns="0" tIns="0" rIns="0" bIns="0" rtlCol="0" anchor="ctr">
              <a:spAutoFit/>
            </a:bodyPr>
            <a:lstStyle/>
            <a:p>
              <a:pPr algn="ctr">
                <a:spcAft>
                  <a:spcPts val="600"/>
                </a:spcAft>
              </a:pPr>
              <a:r>
                <a:rPr lang="en-US" sz="1400" b="1">
                  <a:solidFill>
                    <a:schemeClr val="bg1"/>
                  </a:solidFill>
                </a:rPr>
                <a:t>vRealize </a:t>
              </a:r>
              <a:br>
                <a:rPr lang="en-US" sz="1400" b="1">
                  <a:solidFill>
                    <a:schemeClr val="bg1"/>
                  </a:solidFill>
                </a:rPr>
              </a:br>
              <a:r>
                <a:rPr lang="en-US" sz="1400" b="1">
                  <a:solidFill>
                    <a:schemeClr val="bg1"/>
                  </a:solidFill>
                </a:rPr>
                <a:t>Network </a:t>
              </a:r>
              <a:br>
                <a:rPr lang="en-US" sz="1400" b="1">
                  <a:solidFill>
                    <a:schemeClr val="bg1"/>
                  </a:solidFill>
                </a:rPr>
              </a:br>
              <a:r>
                <a:rPr lang="en-US" sz="1400" b="1">
                  <a:solidFill>
                    <a:schemeClr val="bg1"/>
                  </a:solidFill>
                </a:rPr>
                <a:t>Insight</a:t>
              </a:r>
            </a:p>
          </p:txBody>
        </p:sp>
      </p:grpSp>
      <p:sp>
        <p:nvSpPr>
          <p:cNvPr id="48" name="Arrow: Up-Down 41">
            <a:extLst>
              <a:ext uri="{FF2B5EF4-FFF2-40B4-BE49-F238E27FC236}">
                <a16:creationId xmlns:a16="http://schemas.microsoft.com/office/drawing/2014/main" id="{A058D620-5F71-644A-A3FA-B0157CAB55EF}"/>
              </a:ext>
            </a:extLst>
          </p:cNvPr>
          <p:cNvSpPr/>
          <p:nvPr/>
        </p:nvSpPr>
        <p:spPr>
          <a:xfrm>
            <a:off x="1723680" y="3330742"/>
            <a:ext cx="404494" cy="643329"/>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36" name="Group 35">
            <a:extLst>
              <a:ext uri="{FF2B5EF4-FFF2-40B4-BE49-F238E27FC236}">
                <a16:creationId xmlns:a16="http://schemas.microsoft.com/office/drawing/2014/main" id="{0AF4F63D-049F-2840-A49C-F4CC69F000EA}"/>
              </a:ext>
            </a:extLst>
          </p:cNvPr>
          <p:cNvGrpSpPr/>
          <p:nvPr/>
        </p:nvGrpSpPr>
        <p:grpSpPr>
          <a:xfrm>
            <a:off x="2789770" y="1797890"/>
            <a:ext cx="1370886" cy="1370886"/>
            <a:chOff x="1200264" y="1961972"/>
            <a:chExt cx="1371600" cy="1371600"/>
          </a:xfrm>
        </p:grpSpPr>
        <p:sp>
          <p:nvSpPr>
            <p:cNvPr id="12" name="Rectangle 11">
              <a:extLst>
                <a:ext uri="{FF2B5EF4-FFF2-40B4-BE49-F238E27FC236}">
                  <a16:creationId xmlns:a16="http://schemas.microsoft.com/office/drawing/2014/main" id="{2DCE5744-3952-CA49-A40B-514AE2F0A397}"/>
                </a:ext>
              </a:extLst>
            </p:cNvPr>
            <p:cNvSpPr/>
            <p:nvPr/>
          </p:nvSpPr>
          <p:spPr>
            <a:xfrm>
              <a:off x="1200264"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EBCF5BF0-AC19-8349-8E8E-B3485AD53D0D}"/>
                </a:ext>
              </a:extLst>
            </p:cNvPr>
            <p:cNvSpPr txBox="1"/>
            <p:nvPr/>
          </p:nvSpPr>
          <p:spPr>
            <a:xfrm>
              <a:off x="1291859" y="2353080"/>
              <a:ext cx="1188410" cy="646163"/>
            </a:xfrm>
            <a:prstGeom prst="rect">
              <a:avLst/>
            </a:prstGeom>
          </p:spPr>
          <p:txBody>
            <a:bodyPr wrap="square" lIns="0" tIns="0" rIns="0" bIns="0" rtlCol="0">
              <a:spAutoFit/>
            </a:bodyPr>
            <a:lstStyle/>
            <a:p>
              <a:pPr algn="ctr">
                <a:spcAft>
                  <a:spcPts val="600"/>
                </a:spcAft>
              </a:pPr>
              <a:r>
                <a:rPr lang="en-US" sz="1400" b="1">
                  <a:solidFill>
                    <a:schemeClr val="bg1"/>
                  </a:solidFill>
                </a:rPr>
                <a:t>vRealize Automation Cloud</a:t>
              </a:r>
            </a:p>
          </p:txBody>
        </p:sp>
      </p:grpSp>
      <p:sp>
        <p:nvSpPr>
          <p:cNvPr id="22" name="TextBox 21">
            <a:extLst>
              <a:ext uri="{FF2B5EF4-FFF2-40B4-BE49-F238E27FC236}">
                <a16:creationId xmlns:a16="http://schemas.microsoft.com/office/drawing/2014/main" id="{AA4051E9-6CB6-E84A-8B6E-068705906E0F}"/>
              </a:ext>
            </a:extLst>
          </p:cNvPr>
          <p:cNvSpPr txBox="1"/>
          <p:nvPr/>
        </p:nvSpPr>
        <p:spPr>
          <a:xfrm>
            <a:off x="8829793" y="2433412"/>
            <a:ext cx="1206590" cy="215276"/>
          </a:xfrm>
          <a:prstGeom prst="rect">
            <a:avLst/>
          </a:prstGeom>
        </p:spPr>
        <p:txBody>
          <a:bodyPr wrap="square" lIns="0" tIns="0" rIns="0" bIns="0" rtlCol="0">
            <a:spAutoFit/>
          </a:bodyPr>
          <a:lstStyle/>
          <a:p>
            <a:pPr algn="ctr">
              <a:spcAft>
                <a:spcPts val="600"/>
              </a:spcAft>
            </a:pPr>
            <a:r>
              <a:rPr lang="en-US" sz="1400" b="1">
                <a:solidFill>
                  <a:schemeClr val="bg1"/>
                </a:solidFill>
              </a:rPr>
              <a:t>Wavefront</a:t>
            </a:r>
          </a:p>
        </p:txBody>
      </p:sp>
      <p:grpSp>
        <p:nvGrpSpPr>
          <p:cNvPr id="52" name="Group 51">
            <a:extLst>
              <a:ext uri="{FF2B5EF4-FFF2-40B4-BE49-F238E27FC236}">
                <a16:creationId xmlns:a16="http://schemas.microsoft.com/office/drawing/2014/main" id="{BA51BF59-F8ED-4040-88A7-62B82F325DA4}"/>
              </a:ext>
            </a:extLst>
          </p:cNvPr>
          <p:cNvGrpSpPr/>
          <p:nvPr/>
        </p:nvGrpSpPr>
        <p:grpSpPr>
          <a:xfrm>
            <a:off x="7427910" y="1797890"/>
            <a:ext cx="1370886" cy="1370886"/>
            <a:chOff x="8202605" y="1975846"/>
            <a:chExt cx="1371600" cy="1371600"/>
          </a:xfrm>
        </p:grpSpPr>
        <p:sp>
          <p:nvSpPr>
            <p:cNvPr id="23" name="Rectangle 22">
              <a:extLst>
                <a:ext uri="{FF2B5EF4-FFF2-40B4-BE49-F238E27FC236}">
                  <a16:creationId xmlns:a16="http://schemas.microsoft.com/office/drawing/2014/main" id="{F7BB581A-5093-7B4A-8972-33A05774195E}"/>
                </a:ext>
              </a:extLst>
            </p:cNvPr>
            <p:cNvSpPr/>
            <p:nvPr/>
          </p:nvSpPr>
          <p:spPr>
            <a:xfrm>
              <a:off x="8202605" y="1975846"/>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0BDD5EC0-1FF3-914D-B41A-8D903CB0B9C8}"/>
                </a:ext>
              </a:extLst>
            </p:cNvPr>
            <p:cNvSpPr txBox="1"/>
            <p:nvPr/>
          </p:nvSpPr>
          <p:spPr>
            <a:xfrm>
              <a:off x="8367052" y="2460717"/>
              <a:ext cx="1123657" cy="430887"/>
            </a:xfrm>
            <a:prstGeom prst="rect">
              <a:avLst/>
            </a:prstGeom>
          </p:spPr>
          <p:txBody>
            <a:bodyPr wrap="square" lIns="0" tIns="0" rIns="0" bIns="0" rtlCol="0">
              <a:spAutoFit/>
            </a:bodyPr>
            <a:lstStyle/>
            <a:p>
              <a:pPr algn="ctr">
                <a:spcAft>
                  <a:spcPts val="600"/>
                </a:spcAft>
              </a:pPr>
              <a:r>
                <a:rPr lang="en-US" sz="1400" b="1">
                  <a:solidFill>
                    <a:schemeClr val="bg1"/>
                  </a:solidFill>
                </a:rPr>
                <a:t>vRealize AI Cloud</a:t>
              </a:r>
            </a:p>
          </p:txBody>
        </p:sp>
      </p:grpSp>
      <p:sp>
        <p:nvSpPr>
          <p:cNvPr id="29" name="TextBox 28">
            <a:extLst>
              <a:ext uri="{FF2B5EF4-FFF2-40B4-BE49-F238E27FC236}">
                <a16:creationId xmlns:a16="http://schemas.microsoft.com/office/drawing/2014/main" id="{1D218D78-D8DC-F34B-8EA6-C44E5AC38716}"/>
              </a:ext>
            </a:extLst>
          </p:cNvPr>
          <p:cNvSpPr txBox="1"/>
          <p:nvPr/>
        </p:nvSpPr>
        <p:spPr>
          <a:xfrm>
            <a:off x="589016" y="2419735"/>
            <a:ext cx="483855" cy="246093"/>
          </a:xfrm>
          <a:prstGeom prst="rect">
            <a:avLst/>
          </a:prstGeom>
        </p:spPr>
        <p:txBody>
          <a:bodyPr wrap="none" lIns="0" tIns="0" rIns="0" bIns="0" rtlCol="0">
            <a:spAutoFit/>
          </a:bodyPr>
          <a:lstStyle/>
          <a:p>
            <a:pPr>
              <a:spcAft>
                <a:spcPts val="600"/>
              </a:spcAft>
            </a:pPr>
            <a:r>
              <a:rPr lang="en-US" sz="1600">
                <a:solidFill>
                  <a:schemeClr val="tx1">
                    <a:lumMod val="50000"/>
                  </a:schemeClr>
                </a:solidFill>
              </a:rPr>
              <a:t>SaaS</a:t>
            </a:r>
          </a:p>
        </p:txBody>
      </p:sp>
      <p:grpSp>
        <p:nvGrpSpPr>
          <p:cNvPr id="34" name="Group 33">
            <a:extLst>
              <a:ext uri="{FF2B5EF4-FFF2-40B4-BE49-F238E27FC236}">
                <a16:creationId xmlns:a16="http://schemas.microsoft.com/office/drawing/2014/main" id="{9748A165-B1CB-374C-9E80-0F6A4F124DEF}"/>
              </a:ext>
            </a:extLst>
          </p:cNvPr>
          <p:cNvGrpSpPr/>
          <p:nvPr/>
        </p:nvGrpSpPr>
        <p:grpSpPr>
          <a:xfrm>
            <a:off x="4331455" y="1797890"/>
            <a:ext cx="1370886" cy="1370886"/>
            <a:chOff x="3034126" y="1961972"/>
            <a:chExt cx="1371600" cy="1371600"/>
          </a:xfrm>
        </p:grpSpPr>
        <p:sp>
          <p:nvSpPr>
            <p:cNvPr id="14" name="Rectangle 13">
              <a:extLst>
                <a:ext uri="{FF2B5EF4-FFF2-40B4-BE49-F238E27FC236}">
                  <a16:creationId xmlns:a16="http://schemas.microsoft.com/office/drawing/2014/main" id="{4AD53F9C-DEFF-8E4E-B0A1-7FB6649D5132}"/>
                </a:ext>
              </a:extLst>
            </p:cNvPr>
            <p:cNvSpPr/>
            <p:nvPr/>
          </p:nvSpPr>
          <p:spPr>
            <a:xfrm>
              <a:off x="3034126"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D2042A08-4C63-F24A-BF99-056CB07618F1}"/>
                </a:ext>
              </a:extLst>
            </p:cNvPr>
            <p:cNvSpPr txBox="1"/>
            <p:nvPr/>
          </p:nvSpPr>
          <p:spPr>
            <a:xfrm>
              <a:off x="3125721" y="2353080"/>
              <a:ext cx="1188410" cy="646163"/>
            </a:xfrm>
            <a:prstGeom prst="rect">
              <a:avLst/>
            </a:prstGeom>
          </p:spPr>
          <p:txBody>
            <a:bodyPr wrap="square" lIns="0" tIns="0" rIns="0" bIns="0" rtlCol="0">
              <a:spAutoFit/>
            </a:bodyPr>
            <a:lstStyle/>
            <a:p>
              <a:pPr algn="ctr">
                <a:spcAft>
                  <a:spcPts val="600"/>
                </a:spcAft>
              </a:pPr>
              <a:r>
                <a:rPr lang="en-US" sz="1400" b="1">
                  <a:solidFill>
                    <a:schemeClr val="bg1"/>
                  </a:solidFill>
                </a:rPr>
                <a:t>vRealize Operations Cloud</a:t>
              </a:r>
            </a:p>
          </p:txBody>
        </p:sp>
      </p:grpSp>
      <p:grpSp>
        <p:nvGrpSpPr>
          <p:cNvPr id="35" name="Group 34">
            <a:extLst>
              <a:ext uri="{FF2B5EF4-FFF2-40B4-BE49-F238E27FC236}">
                <a16:creationId xmlns:a16="http://schemas.microsoft.com/office/drawing/2014/main" id="{C8E7614A-7819-4C44-81EE-A8AE887A6C52}"/>
              </a:ext>
            </a:extLst>
          </p:cNvPr>
          <p:cNvGrpSpPr/>
          <p:nvPr/>
        </p:nvGrpSpPr>
        <p:grpSpPr>
          <a:xfrm>
            <a:off x="5873139" y="1797890"/>
            <a:ext cx="1370886" cy="1370886"/>
            <a:chOff x="4867988" y="1961972"/>
            <a:chExt cx="1371600" cy="1371600"/>
          </a:xfrm>
        </p:grpSpPr>
        <p:sp>
          <p:nvSpPr>
            <p:cNvPr id="16" name="Rectangle 15">
              <a:extLst>
                <a:ext uri="{FF2B5EF4-FFF2-40B4-BE49-F238E27FC236}">
                  <a16:creationId xmlns:a16="http://schemas.microsoft.com/office/drawing/2014/main" id="{9B748B45-DC85-6F49-A299-5914D884858C}"/>
                </a:ext>
              </a:extLst>
            </p:cNvPr>
            <p:cNvSpPr/>
            <p:nvPr/>
          </p:nvSpPr>
          <p:spPr>
            <a:xfrm>
              <a:off x="4867988"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extBox 16">
              <a:extLst>
                <a:ext uri="{FF2B5EF4-FFF2-40B4-BE49-F238E27FC236}">
                  <a16:creationId xmlns:a16="http://schemas.microsoft.com/office/drawing/2014/main" id="{368D4CA4-4800-E646-B0D3-74C8648024BC}"/>
                </a:ext>
              </a:extLst>
            </p:cNvPr>
            <p:cNvSpPr txBox="1"/>
            <p:nvPr/>
          </p:nvSpPr>
          <p:spPr>
            <a:xfrm>
              <a:off x="4959583" y="2353080"/>
              <a:ext cx="1188410" cy="646163"/>
            </a:xfrm>
            <a:prstGeom prst="rect">
              <a:avLst/>
            </a:prstGeom>
          </p:spPr>
          <p:txBody>
            <a:bodyPr wrap="square" lIns="0" tIns="0" rIns="0" bIns="0" rtlCol="0">
              <a:spAutoFit/>
            </a:bodyPr>
            <a:lstStyle/>
            <a:p>
              <a:pPr algn="ctr">
                <a:spcAft>
                  <a:spcPts val="600"/>
                </a:spcAft>
              </a:pPr>
              <a:r>
                <a:rPr lang="en-US" sz="1400" b="1">
                  <a:solidFill>
                    <a:schemeClr val="bg1"/>
                  </a:solidFill>
                </a:rPr>
                <a:t>vRealize</a:t>
              </a:r>
              <a:br>
                <a:rPr lang="en-US" sz="1400" b="1">
                  <a:solidFill>
                    <a:schemeClr val="bg1"/>
                  </a:solidFill>
                </a:rPr>
              </a:br>
              <a:r>
                <a:rPr lang="en-US" sz="1400" b="1">
                  <a:solidFill>
                    <a:schemeClr val="bg1"/>
                  </a:solidFill>
                </a:rPr>
                <a:t>Log Insight Cloud</a:t>
              </a:r>
            </a:p>
          </p:txBody>
        </p:sp>
      </p:grpSp>
      <p:grpSp>
        <p:nvGrpSpPr>
          <p:cNvPr id="37" name="Group 36">
            <a:extLst>
              <a:ext uri="{FF2B5EF4-FFF2-40B4-BE49-F238E27FC236}">
                <a16:creationId xmlns:a16="http://schemas.microsoft.com/office/drawing/2014/main" id="{13066F97-1497-9942-9FC8-DF3DC8F8635A}"/>
              </a:ext>
            </a:extLst>
          </p:cNvPr>
          <p:cNvGrpSpPr/>
          <p:nvPr/>
        </p:nvGrpSpPr>
        <p:grpSpPr>
          <a:xfrm>
            <a:off x="1240484" y="1797890"/>
            <a:ext cx="1370886" cy="1370886"/>
            <a:chOff x="6713766" y="1961972"/>
            <a:chExt cx="1371600" cy="1371600"/>
          </a:xfrm>
        </p:grpSpPr>
        <p:sp>
          <p:nvSpPr>
            <p:cNvPr id="46" name="Rectangle 45">
              <a:extLst>
                <a:ext uri="{FF2B5EF4-FFF2-40B4-BE49-F238E27FC236}">
                  <a16:creationId xmlns:a16="http://schemas.microsoft.com/office/drawing/2014/main" id="{87C46184-D30D-0749-9D6C-BF9F58974A40}"/>
                </a:ext>
              </a:extLst>
            </p:cNvPr>
            <p:cNvSpPr/>
            <p:nvPr/>
          </p:nvSpPr>
          <p:spPr>
            <a:xfrm>
              <a:off x="6713766"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 name="TextBox 46">
              <a:extLst>
                <a:ext uri="{FF2B5EF4-FFF2-40B4-BE49-F238E27FC236}">
                  <a16:creationId xmlns:a16="http://schemas.microsoft.com/office/drawing/2014/main" id="{14805714-9BB7-4648-8220-3F5A7E9E89FF}"/>
                </a:ext>
              </a:extLst>
            </p:cNvPr>
            <p:cNvSpPr txBox="1"/>
            <p:nvPr/>
          </p:nvSpPr>
          <p:spPr>
            <a:xfrm>
              <a:off x="6779974" y="2245274"/>
              <a:ext cx="1239185" cy="861774"/>
            </a:xfrm>
            <a:prstGeom prst="rect">
              <a:avLst/>
            </a:prstGeom>
          </p:spPr>
          <p:txBody>
            <a:bodyPr wrap="square" lIns="0" tIns="0" rIns="0" bIns="0" rtlCol="0">
              <a:spAutoFit/>
            </a:bodyPr>
            <a:lstStyle/>
            <a:p>
              <a:pPr algn="ctr">
                <a:spcAft>
                  <a:spcPts val="600"/>
                </a:spcAft>
              </a:pPr>
              <a:r>
                <a:rPr lang="en-US" sz="1400" b="1">
                  <a:solidFill>
                    <a:schemeClr val="bg1"/>
                  </a:solidFill>
                </a:rPr>
                <a:t>vRealize </a:t>
              </a:r>
              <a:br>
                <a:rPr lang="en-US" sz="1400" b="1">
                  <a:solidFill>
                    <a:schemeClr val="bg1"/>
                  </a:solidFill>
                </a:rPr>
              </a:br>
              <a:r>
                <a:rPr lang="en-US" sz="1400" b="1">
                  <a:solidFill>
                    <a:schemeClr val="bg1"/>
                  </a:solidFill>
                </a:rPr>
                <a:t>Network Insight </a:t>
              </a:r>
              <a:br>
                <a:rPr lang="en-US" sz="1400" b="1">
                  <a:solidFill>
                    <a:schemeClr val="bg1"/>
                  </a:solidFill>
                </a:rPr>
              </a:br>
              <a:r>
                <a:rPr lang="en-US" sz="1400" b="1">
                  <a:solidFill>
                    <a:schemeClr val="bg1"/>
                  </a:solidFill>
                </a:rPr>
                <a:t>Cloud</a:t>
              </a:r>
            </a:p>
          </p:txBody>
        </p:sp>
      </p:grpSp>
      <p:grpSp>
        <p:nvGrpSpPr>
          <p:cNvPr id="53" name="Group 52">
            <a:extLst>
              <a:ext uri="{FF2B5EF4-FFF2-40B4-BE49-F238E27FC236}">
                <a16:creationId xmlns:a16="http://schemas.microsoft.com/office/drawing/2014/main" id="{6935EBBD-0036-7A4C-B002-C1279D6EA9A7}"/>
              </a:ext>
            </a:extLst>
          </p:cNvPr>
          <p:cNvGrpSpPr/>
          <p:nvPr/>
        </p:nvGrpSpPr>
        <p:grpSpPr>
          <a:xfrm>
            <a:off x="10511279" y="1797890"/>
            <a:ext cx="1437014" cy="1370886"/>
            <a:chOff x="10455193" y="1961972"/>
            <a:chExt cx="1371600" cy="1371600"/>
          </a:xfrm>
        </p:grpSpPr>
        <p:sp>
          <p:nvSpPr>
            <p:cNvPr id="38" name="Rectangle 37">
              <a:extLst>
                <a:ext uri="{FF2B5EF4-FFF2-40B4-BE49-F238E27FC236}">
                  <a16:creationId xmlns:a16="http://schemas.microsoft.com/office/drawing/2014/main" id="{CB86BB93-3698-DC4D-80BD-89808397542B}"/>
                </a:ext>
              </a:extLst>
            </p:cNvPr>
            <p:cNvSpPr/>
            <p:nvPr/>
          </p:nvSpPr>
          <p:spPr>
            <a:xfrm>
              <a:off x="10455193"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 name="TextBox 38">
              <a:extLst>
                <a:ext uri="{FF2B5EF4-FFF2-40B4-BE49-F238E27FC236}">
                  <a16:creationId xmlns:a16="http://schemas.microsoft.com/office/drawing/2014/main" id="{C3555BA7-79B2-264A-8CC5-B47B04A2AC43}"/>
                </a:ext>
              </a:extLst>
            </p:cNvPr>
            <p:cNvSpPr txBox="1"/>
            <p:nvPr/>
          </p:nvSpPr>
          <p:spPr>
            <a:xfrm>
              <a:off x="10600170" y="2568439"/>
              <a:ext cx="1081646" cy="430999"/>
            </a:xfrm>
            <a:prstGeom prst="rect">
              <a:avLst/>
            </a:prstGeom>
          </p:spPr>
          <p:txBody>
            <a:bodyPr wrap="square" lIns="0" tIns="0" rIns="0" bIns="0" rtlCol="0" anchor="t">
              <a:spAutoFit/>
            </a:bodyPr>
            <a:lstStyle/>
            <a:p>
              <a:pPr algn="ctr">
                <a:spcAft>
                  <a:spcPts val="600"/>
                </a:spcAft>
              </a:pPr>
              <a:r>
                <a:rPr lang="en-US" sz="1400" b="1">
                  <a:solidFill>
                    <a:schemeClr val="bg1"/>
                  </a:solidFill>
                </a:rPr>
                <a:t>CloudHealth by VMware</a:t>
              </a:r>
            </a:p>
          </p:txBody>
        </p:sp>
      </p:grpSp>
      <p:cxnSp>
        <p:nvCxnSpPr>
          <p:cNvPr id="42" name="Straight Connector 41">
            <a:extLst>
              <a:ext uri="{FF2B5EF4-FFF2-40B4-BE49-F238E27FC236}">
                <a16:creationId xmlns:a16="http://schemas.microsoft.com/office/drawing/2014/main" id="{CF736E9C-D8B1-984E-917C-4BE9FDFC375C}"/>
              </a:ext>
            </a:extLst>
          </p:cNvPr>
          <p:cNvCxnSpPr>
            <a:cxnSpLocks/>
          </p:cNvCxnSpPr>
          <p:nvPr/>
        </p:nvCxnSpPr>
        <p:spPr bwMode="gray">
          <a:xfrm>
            <a:off x="1385530" y="1214321"/>
            <a:ext cx="10398063" cy="0"/>
          </a:xfrm>
          <a:prstGeom prst="line">
            <a:avLst/>
          </a:prstGeom>
          <a:ln w="12700">
            <a:solidFill>
              <a:schemeClr val="accent2"/>
            </a:solidFill>
            <a:miter lim="800000"/>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850466B-EC6C-604B-837C-F67ED3849183}"/>
              </a:ext>
            </a:extLst>
          </p:cNvPr>
          <p:cNvSpPr txBox="1"/>
          <p:nvPr/>
        </p:nvSpPr>
        <p:spPr>
          <a:xfrm>
            <a:off x="4924987" y="1096748"/>
            <a:ext cx="2611457" cy="215276"/>
          </a:xfrm>
          <a:prstGeom prst="rect">
            <a:avLst/>
          </a:prstGeom>
          <a:solidFill>
            <a:schemeClr val="bg1"/>
          </a:solidFill>
          <a:ln>
            <a:noFill/>
          </a:ln>
        </p:spPr>
        <p:txBody>
          <a:bodyPr wrap="square" lIns="0" tIns="0" rIns="0" bIns="0" rtlCol="0">
            <a:spAutoFit/>
          </a:bodyPr>
          <a:lstStyle/>
          <a:p>
            <a:pPr algn="ctr" defTabSz="913578">
              <a:spcAft>
                <a:spcPts val="600"/>
              </a:spcAft>
            </a:pPr>
            <a:r>
              <a:rPr lang="en-US" sz="1400" b="1">
                <a:solidFill>
                  <a:schemeClr val="accent2"/>
                </a:solidFill>
                <a:latin typeface="+mj-lt"/>
              </a:rPr>
              <a:t>VMware Cloud Management</a:t>
            </a:r>
          </a:p>
        </p:txBody>
      </p:sp>
      <p:grpSp>
        <p:nvGrpSpPr>
          <p:cNvPr id="31" name="Group 30">
            <a:extLst>
              <a:ext uri="{FF2B5EF4-FFF2-40B4-BE49-F238E27FC236}">
                <a16:creationId xmlns:a16="http://schemas.microsoft.com/office/drawing/2014/main" id="{19928D64-B5CE-7E4A-8808-E5A65D354128}"/>
              </a:ext>
            </a:extLst>
          </p:cNvPr>
          <p:cNvGrpSpPr/>
          <p:nvPr/>
        </p:nvGrpSpPr>
        <p:grpSpPr>
          <a:xfrm>
            <a:off x="8969595" y="1797890"/>
            <a:ext cx="1370886" cy="1370886"/>
            <a:chOff x="9784153" y="1961972"/>
            <a:chExt cx="1371600" cy="1371600"/>
          </a:xfrm>
        </p:grpSpPr>
        <p:sp>
          <p:nvSpPr>
            <p:cNvPr id="50" name="Rectangle 49">
              <a:extLst>
                <a:ext uri="{FF2B5EF4-FFF2-40B4-BE49-F238E27FC236}">
                  <a16:creationId xmlns:a16="http://schemas.microsoft.com/office/drawing/2014/main" id="{BEF16CCB-4A34-9D44-8A14-BFED60829D4F}"/>
                </a:ext>
              </a:extLst>
            </p:cNvPr>
            <p:cNvSpPr/>
            <p:nvPr/>
          </p:nvSpPr>
          <p:spPr>
            <a:xfrm>
              <a:off x="9784153" y="1961972"/>
              <a:ext cx="13716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 name="TextBox 50">
              <a:extLst>
                <a:ext uri="{FF2B5EF4-FFF2-40B4-BE49-F238E27FC236}">
                  <a16:creationId xmlns:a16="http://schemas.microsoft.com/office/drawing/2014/main" id="{75DB53CD-6993-F141-AC5A-1EFE168D5091}"/>
                </a:ext>
              </a:extLst>
            </p:cNvPr>
            <p:cNvSpPr txBox="1"/>
            <p:nvPr/>
          </p:nvSpPr>
          <p:spPr>
            <a:xfrm>
              <a:off x="9909725" y="2340205"/>
              <a:ext cx="1081646" cy="646499"/>
            </a:xfrm>
            <a:prstGeom prst="rect">
              <a:avLst/>
            </a:prstGeom>
          </p:spPr>
          <p:txBody>
            <a:bodyPr wrap="square" lIns="0" tIns="0" rIns="0" bIns="0" rtlCol="0">
              <a:spAutoFit/>
            </a:bodyPr>
            <a:lstStyle/>
            <a:p>
              <a:pPr algn="ctr">
                <a:spcAft>
                  <a:spcPts val="600"/>
                </a:spcAft>
              </a:pPr>
              <a:r>
                <a:rPr lang="en-US" sz="1400" b="1">
                  <a:solidFill>
                    <a:schemeClr val="bg1"/>
                  </a:solidFill>
                </a:rPr>
                <a:t>Skyline Proactive Intelligence</a:t>
              </a:r>
            </a:p>
          </p:txBody>
        </p:sp>
      </p:grpSp>
      <p:sp>
        <p:nvSpPr>
          <p:cNvPr id="2" name="Right Brace 1">
            <a:extLst>
              <a:ext uri="{FF2B5EF4-FFF2-40B4-BE49-F238E27FC236}">
                <a16:creationId xmlns:a16="http://schemas.microsoft.com/office/drawing/2014/main" id="{B4DAF85D-7710-40FB-B72B-7747B8C1DDF3}"/>
              </a:ext>
            </a:extLst>
          </p:cNvPr>
          <p:cNvSpPr/>
          <p:nvPr/>
        </p:nvSpPr>
        <p:spPr bwMode="gray">
          <a:xfrm rot="5400000">
            <a:off x="4129346" y="2884695"/>
            <a:ext cx="247552" cy="5994620"/>
          </a:xfrm>
          <a:prstGeom prst="rightBrace">
            <a:avLst>
              <a:gd name="adj1" fmla="val 88323"/>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7"/>
          </a:p>
        </p:txBody>
      </p:sp>
      <p:sp>
        <p:nvSpPr>
          <p:cNvPr id="11" name="Right Brace 10">
            <a:extLst>
              <a:ext uri="{FF2B5EF4-FFF2-40B4-BE49-F238E27FC236}">
                <a16:creationId xmlns:a16="http://schemas.microsoft.com/office/drawing/2014/main" id="{EAC13F28-BE61-4525-B0A8-5A628D475049}"/>
              </a:ext>
            </a:extLst>
          </p:cNvPr>
          <p:cNvSpPr/>
          <p:nvPr/>
        </p:nvSpPr>
        <p:spPr bwMode="gray">
          <a:xfrm rot="5400000">
            <a:off x="9531262" y="3668439"/>
            <a:ext cx="247552" cy="4454256"/>
          </a:xfrm>
          <a:prstGeom prst="rightBrace">
            <a:avLst>
              <a:gd name="adj1" fmla="val 88323"/>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7"/>
          </a:p>
        </p:txBody>
      </p:sp>
      <p:sp>
        <p:nvSpPr>
          <p:cNvPr id="18" name="TextBox 17">
            <a:extLst>
              <a:ext uri="{FF2B5EF4-FFF2-40B4-BE49-F238E27FC236}">
                <a16:creationId xmlns:a16="http://schemas.microsoft.com/office/drawing/2014/main" id="{93A5107A-134C-4C58-BCBD-61250FEBAC5C}"/>
              </a:ext>
            </a:extLst>
          </p:cNvPr>
          <p:cNvSpPr txBox="1"/>
          <p:nvPr/>
        </p:nvSpPr>
        <p:spPr>
          <a:xfrm>
            <a:off x="2919318" y="6128454"/>
            <a:ext cx="2667610" cy="246093"/>
          </a:xfrm>
          <a:prstGeom prst="rect">
            <a:avLst/>
          </a:prstGeom>
        </p:spPr>
        <p:txBody>
          <a:bodyPr wrap="none" lIns="0" tIns="0" rIns="0" bIns="0" rtlCol="0">
            <a:spAutoFit/>
          </a:bodyPr>
          <a:lstStyle/>
          <a:p>
            <a:pPr algn="ctr">
              <a:spcAft>
                <a:spcPts val="600"/>
              </a:spcAft>
            </a:pPr>
            <a:r>
              <a:rPr lang="en-US" sz="1600"/>
              <a:t>On-premises / SaaS Choice</a:t>
            </a:r>
          </a:p>
        </p:txBody>
      </p:sp>
      <p:sp>
        <p:nvSpPr>
          <p:cNvPr id="19" name="TextBox 18">
            <a:extLst>
              <a:ext uri="{FF2B5EF4-FFF2-40B4-BE49-F238E27FC236}">
                <a16:creationId xmlns:a16="http://schemas.microsoft.com/office/drawing/2014/main" id="{DFB8EF7E-13EE-40CF-9F91-D238782E5CE5}"/>
              </a:ext>
            </a:extLst>
          </p:cNvPr>
          <p:cNvSpPr txBox="1"/>
          <p:nvPr/>
        </p:nvSpPr>
        <p:spPr>
          <a:xfrm>
            <a:off x="9160312" y="6128518"/>
            <a:ext cx="997891" cy="246029"/>
          </a:xfrm>
          <a:prstGeom prst="rect">
            <a:avLst/>
          </a:prstGeom>
        </p:spPr>
        <p:txBody>
          <a:bodyPr wrap="none" lIns="0" tIns="0" rIns="0" bIns="0" rtlCol="0">
            <a:spAutoFit/>
          </a:bodyPr>
          <a:lstStyle/>
          <a:p>
            <a:pPr algn="ctr">
              <a:spcAft>
                <a:spcPts val="600"/>
              </a:spcAft>
            </a:pPr>
            <a:r>
              <a:rPr lang="en-US" sz="1600"/>
              <a:t>SaaS Only</a:t>
            </a:r>
          </a:p>
        </p:txBody>
      </p:sp>
      <p:sp>
        <p:nvSpPr>
          <p:cNvPr id="27" name="Rectangle 26">
            <a:extLst>
              <a:ext uri="{FF2B5EF4-FFF2-40B4-BE49-F238E27FC236}">
                <a16:creationId xmlns:a16="http://schemas.microsoft.com/office/drawing/2014/main" id="{3B9EC6D3-1BDF-FD45-976E-BE8A49FAACEB}"/>
              </a:ext>
            </a:extLst>
          </p:cNvPr>
          <p:cNvSpPr/>
          <p:nvPr/>
        </p:nvSpPr>
        <p:spPr>
          <a:xfrm>
            <a:off x="2699114" y="1559467"/>
            <a:ext cx="7732910" cy="4151194"/>
          </a:xfrm>
          <a:prstGeom prst="rect">
            <a:avLst/>
          </a:prstGeom>
          <a:noFill/>
          <a:ln w="28575">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TextBox 57">
            <a:extLst>
              <a:ext uri="{FF2B5EF4-FFF2-40B4-BE49-F238E27FC236}">
                <a16:creationId xmlns:a16="http://schemas.microsoft.com/office/drawing/2014/main" id="{11A72C6E-0DB1-2945-9033-C5FE5EC1D05F}"/>
              </a:ext>
            </a:extLst>
          </p:cNvPr>
          <p:cNvSpPr txBox="1"/>
          <p:nvPr/>
        </p:nvSpPr>
        <p:spPr>
          <a:xfrm>
            <a:off x="4924987" y="1450815"/>
            <a:ext cx="2611457" cy="215276"/>
          </a:xfrm>
          <a:prstGeom prst="rect">
            <a:avLst/>
          </a:prstGeom>
          <a:solidFill>
            <a:schemeClr val="bg1"/>
          </a:solidFill>
          <a:ln>
            <a:noFill/>
          </a:ln>
        </p:spPr>
        <p:txBody>
          <a:bodyPr wrap="square" lIns="0" tIns="0" rIns="0" bIns="0" rtlCol="0">
            <a:spAutoFit/>
          </a:bodyPr>
          <a:lstStyle/>
          <a:p>
            <a:pPr algn="ctr" defTabSz="913578">
              <a:spcAft>
                <a:spcPts val="600"/>
              </a:spcAft>
            </a:pPr>
            <a:r>
              <a:rPr lang="en-US" sz="1400">
                <a:solidFill>
                  <a:schemeClr val="accent2"/>
                </a:solidFill>
                <a:latin typeface="+mj-lt"/>
              </a:rPr>
              <a:t>VMware Cloud Universal</a:t>
            </a:r>
          </a:p>
        </p:txBody>
      </p:sp>
      <p:pic>
        <p:nvPicPr>
          <p:cNvPr id="59" name="Picture 2" descr="A picture containing diagram&#10;&#10;Description automatically generated">
            <a:extLst>
              <a:ext uri="{FF2B5EF4-FFF2-40B4-BE49-F238E27FC236}">
                <a16:creationId xmlns:a16="http://schemas.microsoft.com/office/drawing/2014/main" id="{65CD6E2E-7104-8742-8CE6-EF04C83771F4}"/>
              </a:ext>
            </a:extLst>
          </p:cNvPr>
          <p:cNvPicPr>
            <a:picLocks noChangeAspect="1"/>
          </p:cNvPicPr>
          <p:nvPr/>
        </p:nvPicPr>
        <p:blipFill>
          <a:blip r:embed="rId3"/>
          <a:stretch>
            <a:fillRect/>
          </a:stretch>
        </p:blipFill>
        <p:spPr>
          <a:xfrm>
            <a:off x="4379951" y="1816213"/>
            <a:ext cx="1280110" cy="1334564"/>
          </a:xfrm>
          <a:prstGeom prst="rect">
            <a:avLst/>
          </a:prstGeom>
        </p:spPr>
      </p:pic>
      <p:sp>
        <p:nvSpPr>
          <p:cNvPr id="10" name="Rectangle 9">
            <a:extLst>
              <a:ext uri="{FF2B5EF4-FFF2-40B4-BE49-F238E27FC236}">
                <a16:creationId xmlns:a16="http://schemas.microsoft.com/office/drawing/2014/main" id="{6BDAE4AA-C174-E943-0750-C35416DCF1C1}"/>
              </a:ext>
            </a:extLst>
          </p:cNvPr>
          <p:cNvSpPr/>
          <p:nvPr/>
        </p:nvSpPr>
        <p:spPr>
          <a:xfrm>
            <a:off x="4378410" y="4115594"/>
            <a:ext cx="1232384" cy="1291592"/>
          </a:xfrm>
          <a:prstGeom prst="rect">
            <a:avLst/>
          </a:prstGeom>
          <a:noFill/>
          <a:ln w="92075"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spTree>
    <p:extLst>
      <p:ext uri="{BB962C8B-B14F-4D97-AF65-F5344CB8AC3E}">
        <p14:creationId xmlns:p14="http://schemas.microsoft.com/office/powerpoint/2010/main" val="196018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a:extLst>
              <a:ext uri="{FF2B5EF4-FFF2-40B4-BE49-F238E27FC236}">
                <a16:creationId xmlns:a16="http://schemas.microsoft.com/office/drawing/2014/main" id="{216D056A-5869-4745-8674-F9E1CBA0D41F}"/>
              </a:ext>
            </a:extLst>
          </p:cNvPr>
          <p:cNvSpPr/>
          <p:nvPr/>
        </p:nvSpPr>
        <p:spPr>
          <a:xfrm>
            <a:off x="5111949" y="5673860"/>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96" name="Oval 95">
            <a:extLst>
              <a:ext uri="{FF2B5EF4-FFF2-40B4-BE49-F238E27FC236}">
                <a16:creationId xmlns:a16="http://schemas.microsoft.com/office/drawing/2014/main" id="{B66E532C-ED12-B44B-A422-EFE4DEAC9075}"/>
              </a:ext>
            </a:extLst>
          </p:cNvPr>
          <p:cNvSpPr/>
          <p:nvPr/>
        </p:nvSpPr>
        <p:spPr>
          <a:xfrm>
            <a:off x="4214825" y="5571367"/>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4" name="Title 3">
            <a:extLst>
              <a:ext uri="{FF2B5EF4-FFF2-40B4-BE49-F238E27FC236}">
                <a16:creationId xmlns:a16="http://schemas.microsoft.com/office/drawing/2014/main" id="{9D8A23FB-5863-074D-817A-5C1CBD902DD9}"/>
              </a:ext>
            </a:extLst>
          </p:cNvPr>
          <p:cNvSpPr>
            <a:spLocks noGrp="1"/>
          </p:cNvSpPr>
          <p:nvPr>
            <p:ph type="title"/>
          </p:nvPr>
        </p:nvSpPr>
        <p:spPr>
          <a:xfrm>
            <a:off x="584119" y="415108"/>
            <a:ext cx="10992412" cy="380703"/>
          </a:xfrm>
        </p:spPr>
        <p:txBody>
          <a:bodyPr/>
          <a:lstStyle/>
          <a:p>
            <a:r>
              <a:rPr lang="en-US" dirty="0"/>
              <a:t>Connecting to Aria Operations</a:t>
            </a:r>
          </a:p>
        </p:txBody>
      </p:sp>
      <p:sp>
        <p:nvSpPr>
          <p:cNvPr id="15" name="Text Placeholder 19">
            <a:extLst>
              <a:ext uri="{FF2B5EF4-FFF2-40B4-BE49-F238E27FC236}">
                <a16:creationId xmlns:a16="http://schemas.microsoft.com/office/drawing/2014/main" id="{A0DEA045-D266-6946-8E91-891DE882F3FA}"/>
              </a:ext>
            </a:extLst>
          </p:cNvPr>
          <p:cNvSpPr txBox="1">
            <a:spLocks/>
          </p:cNvSpPr>
          <p:nvPr/>
        </p:nvSpPr>
        <p:spPr>
          <a:xfrm>
            <a:off x="2630630" y="1813942"/>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APMs</a:t>
            </a:r>
            <a:endParaRPr lang="pl-PL" sz="1200" b="1" dirty="0">
              <a:solidFill>
                <a:srgbClr val="717074"/>
              </a:solidFill>
              <a:latin typeface="Metropolis"/>
            </a:endParaRPr>
          </a:p>
        </p:txBody>
      </p:sp>
      <p:sp>
        <p:nvSpPr>
          <p:cNvPr id="19" name="Text Placeholder 19">
            <a:extLst>
              <a:ext uri="{FF2B5EF4-FFF2-40B4-BE49-F238E27FC236}">
                <a16:creationId xmlns:a16="http://schemas.microsoft.com/office/drawing/2014/main" id="{45489E44-FA89-8A4A-8E1D-6805EE6DDEE2}"/>
              </a:ext>
            </a:extLst>
          </p:cNvPr>
          <p:cNvSpPr txBox="1">
            <a:spLocks/>
          </p:cNvSpPr>
          <p:nvPr/>
        </p:nvSpPr>
        <p:spPr>
          <a:xfrm>
            <a:off x="2032552" y="2295080"/>
            <a:ext cx="1266106" cy="17320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err="1">
                <a:solidFill>
                  <a:srgbClr val="717074"/>
                </a:solidFill>
                <a:latin typeface="Metropolis"/>
              </a:rPr>
              <a:t>vRNI</a:t>
            </a:r>
            <a:endParaRPr lang="pl-PL" sz="1200" b="1" dirty="0">
              <a:solidFill>
                <a:srgbClr val="717074"/>
              </a:solidFill>
              <a:latin typeface="Metropolis"/>
            </a:endParaRPr>
          </a:p>
        </p:txBody>
      </p:sp>
      <p:sp>
        <p:nvSpPr>
          <p:cNvPr id="23" name="Text Placeholder 19">
            <a:extLst>
              <a:ext uri="{FF2B5EF4-FFF2-40B4-BE49-F238E27FC236}">
                <a16:creationId xmlns:a16="http://schemas.microsoft.com/office/drawing/2014/main" id="{2891558D-58CB-4143-B7CB-D8423A899464}"/>
              </a:ext>
            </a:extLst>
          </p:cNvPr>
          <p:cNvSpPr txBox="1">
            <a:spLocks/>
          </p:cNvSpPr>
          <p:nvPr/>
        </p:nvSpPr>
        <p:spPr>
          <a:xfrm>
            <a:off x="1864641" y="3425165"/>
            <a:ext cx="943270" cy="259773"/>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vRA</a:t>
            </a:r>
            <a:endParaRPr lang="pl-PL" sz="1200" b="1" dirty="0">
              <a:solidFill>
                <a:srgbClr val="717074"/>
              </a:solidFill>
              <a:latin typeface="Metropolis"/>
            </a:endParaRPr>
          </a:p>
        </p:txBody>
      </p:sp>
      <p:sp>
        <p:nvSpPr>
          <p:cNvPr id="28" name="Text Placeholder 19">
            <a:extLst>
              <a:ext uri="{FF2B5EF4-FFF2-40B4-BE49-F238E27FC236}">
                <a16:creationId xmlns:a16="http://schemas.microsoft.com/office/drawing/2014/main" id="{6651539D-A25D-C24A-9845-D9B65ED35D97}"/>
              </a:ext>
            </a:extLst>
          </p:cNvPr>
          <p:cNvSpPr txBox="1">
            <a:spLocks/>
          </p:cNvSpPr>
          <p:nvPr/>
        </p:nvSpPr>
        <p:spPr>
          <a:xfrm>
            <a:off x="1369351" y="4446930"/>
            <a:ext cx="2010109" cy="22842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err="1">
                <a:solidFill>
                  <a:srgbClr val="717074"/>
                </a:solidFill>
                <a:latin typeface="Metropolis"/>
              </a:rPr>
              <a:t>vRLI</a:t>
            </a:r>
            <a:r>
              <a:rPr lang="en-IN" sz="1200" dirty="0">
                <a:solidFill>
                  <a:srgbClr val="717074"/>
                </a:solidFill>
                <a:latin typeface="Metropolis"/>
              </a:rPr>
              <a:t> </a:t>
            </a:r>
            <a:endParaRPr lang="pl-PL" sz="1200" dirty="0">
              <a:solidFill>
                <a:srgbClr val="717074"/>
              </a:solidFill>
              <a:latin typeface="Metropolis"/>
            </a:endParaRPr>
          </a:p>
        </p:txBody>
      </p:sp>
      <p:cxnSp>
        <p:nvCxnSpPr>
          <p:cNvPr id="32" name="Straight Arrow Connector 31">
            <a:extLst>
              <a:ext uri="{FF2B5EF4-FFF2-40B4-BE49-F238E27FC236}">
                <a16:creationId xmlns:a16="http://schemas.microsoft.com/office/drawing/2014/main" id="{13FE1526-91BF-664C-9849-2A62D68D972A}"/>
              </a:ext>
            </a:extLst>
          </p:cNvPr>
          <p:cNvCxnSpPr>
            <a:cxnSpLocks/>
          </p:cNvCxnSpPr>
          <p:nvPr/>
        </p:nvCxnSpPr>
        <p:spPr bwMode="gray">
          <a:xfrm>
            <a:off x="2918957" y="2666150"/>
            <a:ext cx="2021959" cy="528154"/>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60A21C-3522-0A4E-9F5E-0F733BC4288D}"/>
              </a:ext>
            </a:extLst>
          </p:cNvPr>
          <p:cNvCxnSpPr>
            <a:cxnSpLocks/>
          </p:cNvCxnSpPr>
          <p:nvPr/>
        </p:nvCxnSpPr>
        <p:spPr bwMode="gray">
          <a:xfrm>
            <a:off x="2750324" y="3380564"/>
            <a:ext cx="1973091" cy="69852"/>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A7F75D1-1F1A-5D46-AAC6-93B27124DE12}"/>
              </a:ext>
            </a:extLst>
          </p:cNvPr>
          <p:cNvCxnSpPr>
            <a:cxnSpLocks/>
          </p:cNvCxnSpPr>
          <p:nvPr/>
        </p:nvCxnSpPr>
        <p:spPr bwMode="gray">
          <a:xfrm flipV="1">
            <a:off x="3351024" y="3848483"/>
            <a:ext cx="1456394" cy="1051139"/>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5D878-CDC7-C842-A2C6-90B2F75A933B}"/>
              </a:ext>
            </a:extLst>
          </p:cNvPr>
          <p:cNvCxnSpPr>
            <a:cxnSpLocks/>
          </p:cNvCxnSpPr>
          <p:nvPr/>
        </p:nvCxnSpPr>
        <p:spPr bwMode="gray">
          <a:xfrm flipV="1">
            <a:off x="5138938" y="4135352"/>
            <a:ext cx="372462" cy="1283721"/>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Block Arc 119">
            <a:extLst>
              <a:ext uri="{FF2B5EF4-FFF2-40B4-BE49-F238E27FC236}">
                <a16:creationId xmlns:a16="http://schemas.microsoft.com/office/drawing/2014/main" id="{3FD0B61B-95B6-2E44-96EA-B72CC19C3500}"/>
              </a:ext>
            </a:extLst>
          </p:cNvPr>
          <p:cNvSpPr/>
          <p:nvPr/>
        </p:nvSpPr>
        <p:spPr>
          <a:xfrm rot="16200000">
            <a:off x="4921962" y="1419825"/>
            <a:ext cx="2645133" cy="4334580"/>
          </a:xfrm>
          <a:prstGeom prst="blockArc">
            <a:avLst>
              <a:gd name="adj1" fmla="val 11051288"/>
              <a:gd name="adj2" fmla="val 21315018"/>
              <a:gd name="adj3" fmla="val 18555"/>
            </a:avLst>
          </a:prstGeom>
          <a:solidFill>
            <a:schemeClr val="accent1">
              <a:lumMod val="40000"/>
              <a:lumOff val="60000"/>
              <a:alpha val="36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spcAft>
                <a:spcPts val="600"/>
              </a:spcAft>
              <a:defRPr/>
            </a:pPr>
            <a:endParaRPr lang="en-US" sz="1600">
              <a:solidFill>
                <a:prstClr val="white"/>
              </a:solidFill>
              <a:latin typeface="Metropolis"/>
            </a:endParaRPr>
          </a:p>
        </p:txBody>
      </p:sp>
      <p:cxnSp>
        <p:nvCxnSpPr>
          <p:cNvPr id="109" name="Straight Arrow Connector 108">
            <a:extLst>
              <a:ext uri="{FF2B5EF4-FFF2-40B4-BE49-F238E27FC236}">
                <a16:creationId xmlns:a16="http://schemas.microsoft.com/office/drawing/2014/main" id="{8CE007CA-A6FC-49F1-B08E-0AECDC086B20}"/>
              </a:ext>
            </a:extLst>
          </p:cNvPr>
          <p:cNvCxnSpPr>
            <a:cxnSpLocks/>
          </p:cNvCxnSpPr>
          <p:nvPr/>
        </p:nvCxnSpPr>
        <p:spPr bwMode="gray">
          <a:xfrm>
            <a:off x="4983795" y="1881232"/>
            <a:ext cx="565490" cy="103681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Text Placeholder 19">
            <a:extLst>
              <a:ext uri="{FF2B5EF4-FFF2-40B4-BE49-F238E27FC236}">
                <a16:creationId xmlns:a16="http://schemas.microsoft.com/office/drawing/2014/main" id="{EC106021-A322-41D2-9D47-D9D6752DE148}"/>
              </a:ext>
            </a:extLst>
          </p:cNvPr>
          <p:cNvSpPr txBox="1">
            <a:spLocks/>
          </p:cNvSpPr>
          <p:nvPr/>
        </p:nvSpPr>
        <p:spPr>
          <a:xfrm>
            <a:off x="3749813" y="1581483"/>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Skyline</a:t>
            </a:r>
            <a:endParaRPr lang="pl-PL" sz="1200" b="1" dirty="0">
              <a:solidFill>
                <a:srgbClr val="717074"/>
              </a:solidFill>
              <a:latin typeface="Metropolis"/>
            </a:endParaRPr>
          </a:p>
        </p:txBody>
      </p:sp>
      <p:pic>
        <p:nvPicPr>
          <p:cNvPr id="78" name="Picture 77">
            <a:extLst>
              <a:ext uri="{FF2B5EF4-FFF2-40B4-BE49-F238E27FC236}">
                <a16:creationId xmlns:a16="http://schemas.microsoft.com/office/drawing/2014/main" id="{E22EC471-65E2-7C43-BFB8-1A2687ECCBBE}"/>
              </a:ext>
            </a:extLst>
          </p:cNvPr>
          <p:cNvPicPr>
            <a:picLocks noChangeAspect="1"/>
          </p:cNvPicPr>
          <p:nvPr/>
        </p:nvPicPr>
        <p:blipFill rotWithShape="1">
          <a:blip r:embed="rId2"/>
          <a:srcRect l="36029" t="26696" r="35441" b="28102"/>
          <a:stretch/>
        </p:blipFill>
        <p:spPr>
          <a:xfrm>
            <a:off x="6681359" y="2086900"/>
            <a:ext cx="2859698" cy="2727031"/>
          </a:xfrm>
          <a:prstGeom prst="ellipse">
            <a:avLst/>
          </a:prstGeom>
        </p:spPr>
      </p:pic>
      <p:grpSp>
        <p:nvGrpSpPr>
          <p:cNvPr id="79" name="Group 78">
            <a:extLst>
              <a:ext uri="{FF2B5EF4-FFF2-40B4-BE49-F238E27FC236}">
                <a16:creationId xmlns:a16="http://schemas.microsoft.com/office/drawing/2014/main" id="{67E65091-4D67-F640-B42B-21498DCD1309}"/>
              </a:ext>
            </a:extLst>
          </p:cNvPr>
          <p:cNvGrpSpPr/>
          <p:nvPr/>
        </p:nvGrpSpPr>
        <p:grpSpPr>
          <a:xfrm>
            <a:off x="3433125" y="5547832"/>
            <a:ext cx="2010109" cy="827642"/>
            <a:chOff x="884530" y="5307873"/>
            <a:chExt cx="2011680" cy="828286"/>
          </a:xfrm>
        </p:grpSpPr>
        <p:pic>
          <p:nvPicPr>
            <p:cNvPr id="80" name="Graphic 79">
              <a:extLst>
                <a:ext uri="{FF2B5EF4-FFF2-40B4-BE49-F238E27FC236}">
                  <a16:creationId xmlns:a16="http://schemas.microsoft.com/office/drawing/2014/main" id="{3E58622D-545B-E14A-BD02-6D96E56FE5D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3218" y="5307873"/>
              <a:ext cx="612000" cy="612000"/>
            </a:xfrm>
            <a:prstGeom prst="rect">
              <a:avLst/>
            </a:prstGeom>
          </p:spPr>
        </p:pic>
        <p:sp>
          <p:nvSpPr>
            <p:cNvPr id="81" name="Text Placeholder 19">
              <a:extLst>
                <a:ext uri="{FF2B5EF4-FFF2-40B4-BE49-F238E27FC236}">
                  <a16:creationId xmlns:a16="http://schemas.microsoft.com/office/drawing/2014/main" id="{7703411E-543C-3E47-90F6-29AB2F3049F4}"/>
                </a:ext>
              </a:extLst>
            </p:cNvPr>
            <p:cNvSpPr txBox="1">
              <a:spLocks/>
            </p:cNvSpPr>
            <p:nvPr/>
          </p:nvSpPr>
          <p:spPr>
            <a:xfrm>
              <a:off x="884530" y="5907559"/>
              <a:ext cx="2011680" cy="228600"/>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MP</a:t>
              </a:r>
              <a:r>
                <a:rPr lang="en-IN" sz="1200" dirty="0">
                  <a:solidFill>
                    <a:srgbClr val="717074"/>
                  </a:solidFill>
                  <a:latin typeface="Metropolis"/>
                </a:rPr>
                <a:t> </a:t>
              </a:r>
              <a:br>
                <a:rPr lang="en-IN" sz="1200" dirty="0">
                  <a:solidFill>
                    <a:srgbClr val="717074"/>
                  </a:solidFill>
                  <a:latin typeface="Metropolis"/>
                </a:rPr>
              </a:br>
              <a:r>
                <a:rPr lang="en-IN" sz="1200" b="1" dirty="0">
                  <a:solidFill>
                    <a:srgbClr val="717074"/>
                  </a:solidFill>
                  <a:latin typeface="Metropolis"/>
                </a:rPr>
                <a:t>Designer</a:t>
              </a:r>
              <a:r>
                <a:rPr lang="en-IN" sz="1200" dirty="0">
                  <a:solidFill>
                    <a:srgbClr val="717074"/>
                  </a:solidFill>
                  <a:latin typeface="Metropolis"/>
                </a:rPr>
                <a:t> </a:t>
              </a:r>
              <a:endParaRPr lang="pl-PL" sz="1200" dirty="0">
                <a:solidFill>
                  <a:srgbClr val="717074"/>
                </a:solidFill>
                <a:latin typeface="Metropolis"/>
              </a:endParaRPr>
            </a:p>
          </p:txBody>
        </p:sp>
      </p:grpSp>
      <p:sp>
        <p:nvSpPr>
          <p:cNvPr id="83" name="Text Placeholder 19">
            <a:extLst>
              <a:ext uri="{FF2B5EF4-FFF2-40B4-BE49-F238E27FC236}">
                <a16:creationId xmlns:a16="http://schemas.microsoft.com/office/drawing/2014/main" id="{619CF0F9-C3ED-4A4D-AB13-8F30306E8B5F}"/>
              </a:ext>
            </a:extLst>
          </p:cNvPr>
          <p:cNvSpPr txBox="1">
            <a:spLocks/>
          </p:cNvSpPr>
          <p:nvPr/>
        </p:nvSpPr>
        <p:spPr>
          <a:xfrm>
            <a:off x="4822013" y="1539199"/>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Multi-Cloud</a:t>
            </a:r>
            <a:endParaRPr lang="pl-PL" sz="1200" b="1" dirty="0">
              <a:solidFill>
                <a:srgbClr val="717074"/>
              </a:solidFill>
              <a:latin typeface="Metropolis"/>
            </a:endParaRPr>
          </a:p>
        </p:txBody>
      </p:sp>
      <p:pic>
        <p:nvPicPr>
          <p:cNvPr id="1030" name="Picture 6" descr="Image result for saltstack logo">
            <a:extLst>
              <a:ext uri="{FF2B5EF4-FFF2-40B4-BE49-F238E27FC236}">
                <a16:creationId xmlns:a16="http://schemas.microsoft.com/office/drawing/2014/main" id="{34088B40-AD6C-0D4A-A682-E334AD52D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2131" y="4895443"/>
            <a:ext cx="639606" cy="400881"/>
          </a:xfrm>
          <a:prstGeom prst="rect">
            <a:avLst/>
          </a:prstGeom>
          <a:noFill/>
          <a:extLst>
            <a:ext uri="{909E8E84-426E-40DD-AFC4-6F175D3DCCD1}">
              <a14:hiddenFill xmlns:a14="http://schemas.microsoft.com/office/drawing/2010/main">
                <a:solidFill>
                  <a:srgbClr val="FFFFFF"/>
                </a:solidFill>
              </a14:hiddenFill>
            </a:ext>
          </a:extLst>
        </p:spPr>
      </p:pic>
      <p:sp>
        <p:nvSpPr>
          <p:cNvPr id="2" name="Curved Right Arrow 1">
            <a:extLst>
              <a:ext uri="{FF2B5EF4-FFF2-40B4-BE49-F238E27FC236}">
                <a16:creationId xmlns:a16="http://schemas.microsoft.com/office/drawing/2014/main" id="{B3767865-D040-5641-BFA4-466117A2ACDB}"/>
              </a:ext>
            </a:extLst>
          </p:cNvPr>
          <p:cNvSpPr/>
          <p:nvPr/>
        </p:nvSpPr>
        <p:spPr>
          <a:xfrm rot="16200000">
            <a:off x="7883277" y="4378797"/>
            <a:ext cx="611522" cy="1271019"/>
          </a:xfrm>
          <a:prstGeom prst="curv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400">
              <a:solidFill>
                <a:prstClr val="white"/>
              </a:solidFill>
              <a:latin typeface="Metropolis"/>
            </a:endParaRPr>
          </a:p>
        </p:txBody>
      </p:sp>
      <p:pic>
        <p:nvPicPr>
          <p:cNvPr id="97" name="Graphic 96">
            <a:extLst>
              <a:ext uri="{FF2B5EF4-FFF2-40B4-BE49-F238E27FC236}">
                <a16:creationId xmlns:a16="http://schemas.microsoft.com/office/drawing/2014/main" id="{64C85540-D98F-5B45-A8B4-B89FF56DE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7210333" y="4875055"/>
            <a:ext cx="275961" cy="275961"/>
          </a:xfrm>
          <a:prstGeom prst="rect">
            <a:avLst/>
          </a:prstGeom>
        </p:spPr>
      </p:pic>
      <p:sp>
        <p:nvSpPr>
          <p:cNvPr id="98" name="Text Placeholder 19">
            <a:extLst>
              <a:ext uri="{FF2B5EF4-FFF2-40B4-BE49-F238E27FC236}">
                <a16:creationId xmlns:a16="http://schemas.microsoft.com/office/drawing/2014/main" id="{7451F364-F970-F446-AF2B-9B05C3EFD821}"/>
              </a:ext>
            </a:extLst>
          </p:cNvPr>
          <p:cNvSpPr txBox="1">
            <a:spLocks/>
          </p:cNvSpPr>
          <p:nvPr/>
        </p:nvSpPr>
        <p:spPr>
          <a:xfrm>
            <a:off x="6819922" y="5198513"/>
            <a:ext cx="1056780" cy="198005"/>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err="1">
                <a:solidFill>
                  <a:srgbClr val="717074"/>
                </a:solidFill>
                <a:latin typeface="Metropolis"/>
              </a:rPr>
              <a:t>vRAI</a:t>
            </a:r>
            <a:endParaRPr lang="pl-PL" sz="1200">
              <a:solidFill>
                <a:srgbClr val="717074"/>
              </a:solidFill>
              <a:latin typeface="Metropolis"/>
            </a:endParaRPr>
          </a:p>
        </p:txBody>
      </p:sp>
      <p:cxnSp>
        <p:nvCxnSpPr>
          <p:cNvPr id="116" name="Straight Arrow Connector 115">
            <a:extLst>
              <a:ext uri="{FF2B5EF4-FFF2-40B4-BE49-F238E27FC236}">
                <a16:creationId xmlns:a16="http://schemas.microsoft.com/office/drawing/2014/main" id="{7C84CDD1-5ED2-5749-A783-A7CB6BA7ECFF}"/>
              </a:ext>
            </a:extLst>
          </p:cNvPr>
          <p:cNvCxnSpPr>
            <a:cxnSpLocks/>
          </p:cNvCxnSpPr>
          <p:nvPr/>
        </p:nvCxnSpPr>
        <p:spPr bwMode="gray">
          <a:xfrm flipV="1">
            <a:off x="6062460" y="4300600"/>
            <a:ext cx="7928" cy="122792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C39AFD5-A275-6649-A38E-76388774910C}"/>
              </a:ext>
            </a:extLst>
          </p:cNvPr>
          <p:cNvCxnSpPr>
            <a:cxnSpLocks/>
          </p:cNvCxnSpPr>
          <p:nvPr/>
        </p:nvCxnSpPr>
        <p:spPr bwMode="gray">
          <a:xfrm>
            <a:off x="5856443" y="1979430"/>
            <a:ext cx="52204" cy="93861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Text Placeholder 19">
            <a:extLst>
              <a:ext uri="{FF2B5EF4-FFF2-40B4-BE49-F238E27FC236}">
                <a16:creationId xmlns:a16="http://schemas.microsoft.com/office/drawing/2014/main" id="{9AAB0073-8ABF-0941-B352-3ED8431A6C1E}"/>
              </a:ext>
            </a:extLst>
          </p:cNvPr>
          <p:cNvSpPr txBox="1">
            <a:spLocks/>
          </p:cNvSpPr>
          <p:nvPr/>
        </p:nvSpPr>
        <p:spPr>
          <a:xfrm>
            <a:off x="2235134" y="5284954"/>
            <a:ext cx="943270" cy="22312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dirty="0" err="1">
                <a:solidFill>
                  <a:srgbClr val="717074"/>
                </a:solidFill>
                <a:latin typeface="Metropolis"/>
              </a:rPr>
              <a:t>vR</a:t>
            </a:r>
            <a:r>
              <a:rPr lang="en-IN" sz="1200" dirty="0">
                <a:solidFill>
                  <a:srgbClr val="717074"/>
                </a:solidFill>
                <a:latin typeface="Metropolis"/>
              </a:rPr>
              <a:t> </a:t>
            </a:r>
            <a:r>
              <a:rPr lang="en-IN" sz="1200" b="1" dirty="0">
                <a:solidFill>
                  <a:srgbClr val="717074"/>
                </a:solidFill>
                <a:latin typeface="Metropolis"/>
              </a:rPr>
              <a:t>TVS</a:t>
            </a:r>
            <a:endParaRPr lang="pl-PL" sz="1200" b="1" dirty="0">
              <a:solidFill>
                <a:srgbClr val="717074"/>
              </a:solidFill>
              <a:latin typeface="Metropolis"/>
            </a:endParaRPr>
          </a:p>
        </p:txBody>
      </p:sp>
      <p:sp>
        <p:nvSpPr>
          <p:cNvPr id="133" name="Text Placeholder 19">
            <a:extLst>
              <a:ext uri="{FF2B5EF4-FFF2-40B4-BE49-F238E27FC236}">
                <a16:creationId xmlns:a16="http://schemas.microsoft.com/office/drawing/2014/main" id="{5528ECFE-0C59-5449-B76D-5A0230111C6C}"/>
              </a:ext>
            </a:extLst>
          </p:cNvPr>
          <p:cNvSpPr txBox="1">
            <a:spLocks/>
          </p:cNvSpPr>
          <p:nvPr/>
        </p:nvSpPr>
        <p:spPr>
          <a:xfrm>
            <a:off x="2761366" y="5828771"/>
            <a:ext cx="1061432" cy="69045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CloudHealth</a:t>
            </a:r>
            <a:endParaRPr lang="pl-PL" sz="1200" b="1" dirty="0">
              <a:solidFill>
                <a:srgbClr val="717074"/>
              </a:solidFill>
              <a:latin typeface="Metropolis"/>
            </a:endParaRPr>
          </a:p>
        </p:txBody>
      </p:sp>
      <p:grpSp>
        <p:nvGrpSpPr>
          <p:cNvPr id="135" name="Group 134">
            <a:extLst>
              <a:ext uri="{FF2B5EF4-FFF2-40B4-BE49-F238E27FC236}">
                <a16:creationId xmlns:a16="http://schemas.microsoft.com/office/drawing/2014/main" id="{67960BC7-473F-2945-81D9-891AB840A2BD}"/>
              </a:ext>
            </a:extLst>
          </p:cNvPr>
          <p:cNvGrpSpPr/>
          <p:nvPr/>
        </p:nvGrpSpPr>
        <p:grpSpPr>
          <a:xfrm>
            <a:off x="4436447" y="5790746"/>
            <a:ext cx="2010108" cy="675557"/>
            <a:chOff x="7316221" y="4973991"/>
            <a:chExt cx="2011680" cy="676083"/>
          </a:xfrm>
        </p:grpSpPr>
        <p:sp>
          <p:nvSpPr>
            <p:cNvPr id="136" name="Text Placeholder 19">
              <a:extLst>
                <a:ext uri="{FF2B5EF4-FFF2-40B4-BE49-F238E27FC236}">
                  <a16:creationId xmlns:a16="http://schemas.microsoft.com/office/drawing/2014/main" id="{60BF4A4F-650D-7E4D-BFDD-B5C2B8CCED65}"/>
                </a:ext>
              </a:extLst>
            </p:cNvPr>
            <p:cNvSpPr txBox="1">
              <a:spLocks/>
            </p:cNvSpPr>
            <p:nvPr/>
          </p:nvSpPr>
          <p:spPr>
            <a:xfrm>
              <a:off x="7316221" y="5421474"/>
              <a:ext cx="2011680" cy="2286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a:solidFill>
                    <a:srgbClr val="717074"/>
                  </a:solidFill>
                  <a:latin typeface="Metropolis"/>
                </a:rPr>
                <a:t>Synthetic </a:t>
              </a:r>
              <a:br>
                <a:rPr lang="en-IN" sz="1200" b="1">
                  <a:solidFill>
                    <a:srgbClr val="717074"/>
                  </a:solidFill>
                  <a:latin typeface="Metropolis"/>
                </a:rPr>
              </a:br>
              <a:r>
                <a:rPr lang="en-IN" sz="1200" b="1">
                  <a:solidFill>
                    <a:srgbClr val="717074"/>
                  </a:solidFill>
                  <a:latin typeface="Metropolis"/>
                </a:rPr>
                <a:t>Monitoring</a:t>
              </a:r>
              <a:endParaRPr lang="pl-PL" sz="1200" b="1" dirty="0">
                <a:solidFill>
                  <a:srgbClr val="717074"/>
                </a:solidFill>
                <a:latin typeface="Metropolis"/>
              </a:endParaRPr>
            </a:p>
          </p:txBody>
        </p:sp>
        <p:pic>
          <p:nvPicPr>
            <p:cNvPr id="137" name="Graphic 136">
              <a:extLst>
                <a:ext uri="{FF2B5EF4-FFF2-40B4-BE49-F238E27FC236}">
                  <a16:creationId xmlns:a16="http://schemas.microsoft.com/office/drawing/2014/main" id="{8068E8BD-3818-A046-889F-0A77CA48729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75016" y="4973991"/>
              <a:ext cx="390424" cy="358157"/>
            </a:xfrm>
            <a:prstGeom prst="rect">
              <a:avLst/>
            </a:prstGeom>
          </p:spPr>
        </p:pic>
      </p:grpSp>
      <p:sp>
        <p:nvSpPr>
          <p:cNvPr id="59" name="Text Placeholder 29">
            <a:extLst>
              <a:ext uri="{FF2B5EF4-FFF2-40B4-BE49-F238E27FC236}">
                <a16:creationId xmlns:a16="http://schemas.microsoft.com/office/drawing/2014/main" id="{462ED60D-C533-DF45-986C-C7290FD18B3D}"/>
              </a:ext>
            </a:extLst>
          </p:cNvPr>
          <p:cNvSpPr txBox="1">
            <a:spLocks/>
          </p:cNvSpPr>
          <p:nvPr/>
        </p:nvSpPr>
        <p:spPr>
          <a:xfrm>
            <a:off x="7289724" y="2624421"/>
            <a:ext cx="1602065" cy="17648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0"/>
              </a:spcBef>
              <a:buClr>
                <a:srgbClr val="717074">
                  <a:lumMod val="60000"/>
                  <a:lumOff val="40000"/>
                </a:srgbClr>
              </a:buClr>
              <a:defRPr/>
            </a:pPr>
            <a:r>
              <a:rPr lang="nb-NO" sz="1800" b="1" dirty="0">
                <a:solidFill>
                  <a:srgbClr val="7F35B2"/>
                </a:solidFill>
                <a:latin typeface="Metropolis"/>
              </a:rPr>
              <a:t>Operations</a:t>
            </a:r>
            <a:endParaRPr lang="pl-PL" sz="1600" b="1" dirty="0">
              <a:solidFill>
                <a:srgbClr val="7F35B2"/>
              </a:solidFill>
              <a:latin typeface="Metropolis"/>
            </a:endParaRPr>
          </a:p>
        </p:txBody>
      </p:sp>
      <p:cxnSp>
        <p:nvCxnSpPr>
          <p:cNvPr id="60" name="Straight Arrow Connector 59">
            <a:extLst>
              <a:ext uri="{FF2B5EF4-FFF2-40B4-BE49-F238E27FC236}">
                <a16:creationId xmlns:a16="http://schemas.microsoft.com/office/drawing/2014/main" id="{42EFB8F7-583C-7647-88F2-82335B72BDF6}"/>
              </a:ext>
            </a:extLst>
          </p:cNvPr>
          <p:cNvCxnSpPr>
            <a:cxnSpLocks/>
          </p:cNvCxnSpPr>
          <p:nvPr/>
        </p:nvCxnSpPr>
        <p:spPr bwMode="gray">
          <a:xfrm flipV="1">
            <a:off x="4233160" y="4085418"/>
            <a:ext cx="852819" cy="1120564"/>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4285471-6A72-0841-8C5D-BB4E81C53F32}"/>
              </a:ext>
            </a:extLst>
          </p:cNvPr>
          <p:cNvCxnSpPr>
            <a:cxnSpLocks/>
          </p:cNvCxnSpPr>
          <p:nvPr/>
        </p:nvCxnSpPr>
        <p:spPr bwMode="gray">
          <a:xfrm flipV="1">
            <a:off x="2960134" y="3676458"/>
            <a:ext cx="1821030" cy="473562"/>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84AAAB-ACB3-2447-B398-892690DB824B}"/>
              </a:ext>
            </a:extLst>
          </p:cNvPr>
          <p:cNvCxnSpPr>
            <a:cxnSpLocks/>
          </p:cNvCxnSpPr>
          <p:nvPr/>
        </p:nvCxnSpPr>
        <p:spPr bwMode="gray">
          <a:xfrm>
            <a:off x="3763367" y="2173453"/>
            <a:ext cx="1410618" cy="901938"/>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A4D62E59-FF2A-6541-8EF7-B29A82E349A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047916" y="1276094"/>
            <a:ext cx="612333" cy="513571"/>
          </a:xfrm>
          <a:prstGeom prst="rect">
            <a:avLst/>
          </a:prstGeom>
        </p:spPr>
      </p:pic>
      <p:grpSp>
        <p:nvGrpSpPr>
          <p:cNvPr id="64" name="Group 63">
            <a:extLst>
              <a:ext uri="{FF2B5EF4-FFF2-40B4-BE49-F238E27FC236}">
                <a16:creationId xmlns:a16="http://schemas.microsoft.com/office/drawing/2014/main" id="{AA0C5BDB-2AF3-F346-84A0-5815E7570BF4}"/>
              </a:ext>
            </a:extLst>
          </p:cNvPr>
          <p:cNvGrpSpPr/>
          <p:nvPr/>
        </p:nvGrpSpPr>
        <p:grpSpPr>
          <a:xfrm>
            <a:off x="4471673" y="947543"/>
            <a:ext cx="548078" cy="548077"/>
            <a:chOff x="2463319" y="5349575"/>
            <a:chExt cx="548364" cy="548363"/>
          </a:xfrm>
        </p:grpSpPr>
        <p:sp>
          <p:nvSpPr>
            <p:cNvPr id="65" name="Oval 64">
              <a:extLst>
                <a:ext uri="{FF2B5EF4-FFF2-40B4-BE49-F238E27FC236}">
                  <a16:creationId xmlns:a16="http://schemas.microsoft.com/office/drawing/2014/main" id="{7A4AE238-2B1C-BC43-A522-0D7D66F130E8}"/>
                </a:ext>
              </a:extLst>
            </p:cNvPr>
            <p:cNvSpPr/>
            <p:nvPr/>
          </p:nvSpPr>
          <p:spPr>
            <a:xfrm>
              <a:off x="2463319" y="534957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66" name="Freeform 42">
              <a:extLst>
                <a:ext uri="{FF2B5EF4-FFF2-40B4-BE49-F238E27FC236}">
                  <a16:creationId xmlns:a16="http://schemas.microsoft.com/office/drawing/2014/main" id="{86AF6C95-ED2C-6549-982A-BFCA3DDC6216}"/>
                </a:ext>
              </a:extLst>
            </p:cNvPr>
            <p:cNvSpPr>
              <a:spLocks noChangeAspect="1" noEditPoints="1"/>
            </p:cNvSpPr>
            <p:nvPr/>
          </p:nvSpPr>
          <p:spPr bwMode="auto">
            <a:xfrm>
              <a:off x="2512453" y="5434353"/>
              <a:ext cx="450095" cy="42909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914126">
                <a:defRPr/>
              </a:pPr>
              <a:endParaRPr lang="en-US" sz="900">
                <a:solidFill>
                  <a:srgbClr val="717074"/>
                </a:solidFill>
                <a:latin typeface="Metropolis"/>
              </a:endParaRPr>
            </a:p>
          </p:txBody>
        </p:sp>
      </p:grpSp>
      <p:grpSp>
        <p:nvGrpSpPr>
          <p:cNvPr id="69" name="Group 68">
            <a:extLst>
              <a:ext uri="{FF2B5EF4-FFF2-40B4-BE49-F238E27FC236}">
                <a16:creationId xmlns:a16="http://schemas.microsoft.com/office/drawing/2014/main" id="{B39EFB83-F5E9-BF4B-8349-5B2275D14D7B}"/>
              </a:ext>
            </a:extLst>
          </p:cNvPr>
          <p:cNvGrpSpPr/>
          <p:nvPr/>
        </p:nvGrpSpPr>
        <p:grpSpPr>
          <a:xfrm>
            <a:off x="2063554" y="2798904"/>
            <a:ext cx="548078" cy="548077"/>
            <a:chOff x="1146757" y="4358162"/>
            <a:chExt cx="548364" cy="548363"/>
          </a:xfrm>
        </p:grpSpPr>
        <p:sp>
          <p:nvSpPr>
            <p:cNvPr id="70" name="Oval 69">
              <a:extLst>
                <a:ext uri="{FF2B5EF4-FFF2-40B4-BE49-F238E27FC236}">
                  <a16:creationId xmlns:a16="http://schemas.microsoft.com/office/drawing/2014/main" id="{EBE305A4-EAB2-1445-9DFA-50A8096F93FB}"/>
                </a:ext>
              </a:extLst>
            </p:cNvPr>
            <p:cNvSpPr/>
            <p:nvPr/>
          </p:nvSpPr>
          <p:spPr>
            <a:xfrm>
              <a:off x="1146757" y="4358162"/>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1" name="Picture 70">
              <a:extLst>
                <a:ext uri="{FF2B5EF4-FFF2-40B4-BE49-F238E27FC236}">
                  <a16:creationId xmlns:a16="http://schemas.microsoft.com/office/drawing/2014/main" id="{0F1EA92D-DE57-5E45-ABCB-502EA6F4D6A2}"/>
                </a:ext>
              </a:extLst>
            </p:cNvPr>
            <p:cNvPicPr>
              <a:picLocks noChangeAspect="1"/>
            </p:cNvPicPr>
            <p:nvPr/>
          </p:nvPicPr>
          <p:blipFill>
            <a:blip r:embed="rId12"/>
            <a:stretch>
              <a:fillRect/>
            </a:stretch>
          </p:blipFill>
          <p:spPr>
            <a:xfrm>
              <a:off x="1200701" y="4423636"/>
              <a:ext cx="454991" cy="425131"/>
            </a:xfrm>
            <a:prstGeom prst="rect">
              <a:avLst/>
            </a:prstGeom>
          </p:spPr>
        </p:pic>
      </p:grpSp>
      <p:grpSp>
        <p:nvGrpSpPr>
          <p:cNvPr id="72" name="Group 71">
            <a:extLst>
              <a:ext uri="{FF2B5EF4-FFF2-40B4-BE49-F238E27FC236}">
                <a16:creationId xmlns:a16="http://schemas.microsoft.com/office/drawing/2014/main" id="{6AC85ABE-4063-4940-A8F1-982912872528}"/>
              </a:ext>
            </a:extLst>
          </p:cNvPr>
          <p:cNvGrpSpPr/>
          <p:nvPr/>
        </p:nvGrpSpPr>
        <p:grpSpPr>
          <a:xfrm>
            <a:off x="2292945" y="1560720"/>
            <a:ext cx="806925" cy="760243"/>
            <a:chOff x="4516757" y="2568963"/>
            <a:chExt cx="807345" cy="760639"/>
          </a:xfrm>
        </p:grpSpPr>
        <p:sp>
          <p:nvSpPr>
            <p:cNvPr id="73" name="Oval 72">
              <a:extLst>
                <a:ext uri="{FF2B5EF4-FFF2-40B4-BE49-F238E27FC236}">
                  <a16:creationId xmlns:a16="http://schemas.microsoft.com/office/drawing/2014/main" id="{96795FF7-F137-5342-BB32-539849549D97}"/>
                </a:ext>
              </a:extLst>
            </p:cNvPr>
            <p:cNvSpPr/>
            <p:nvPr/>
          </p:nvSpPr>
          <p:spPr>
            <a:xfrm>
              <a:off x="4635868" y="2675101"/>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4" name="Graphic 73">
              <a:extLst>
                <a:ext uri="{FF2B5EF4-FFF2-40B4-BE49-F238E27FC236}">
                  <a16:creationId xmlns:a16="http://schemas.microsoft.com/office/drawing/2014/main" id="{DF947CD8-8F51-174A-9D23-F727498BB915}"/>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l="-43652" t="-46404" r="-43652" b="-46404"/>
            <a:stretch/>
          </p:blipFill>
          <p:spPr>
            <a:xfrm>
              <a:off x="4516757" y="2568963"/>
              <a:ext cx="807345" cy="760639"/>
            </a:xfrm>
            <a:prstGeom prst="rect">
              <a:avLst/>
            </a:prstGeom>
          </p:spPr>
        </p:pic>
      </p:grpSp>
      <p:grpSp>
        <p:nvGrpSpPr>
          <p:cNvPr id="76" name="Group 75">
            <a:extLst>
              <a:ext uri="{FF2B5EF4-FFF2-40B4-BE49-F238E27FC236}">
                <a16:creationId xmlns:a16="http://schemas.microsoft.com/office/drawing/2014/main" id="{7DD8C640-9110-6442-8A59-072F54FFF6BA}"/>
              </a:ext>
            </a:extLst>
          </p:cNvPr>
          <p:cNvGrpSpPr/>
          <p:nvPr/>
        </p:nvGrpSpPr>
        <p:grpSpPr>
          <a:xfrm>
            <a:off x="3374308" y="1129014"/>
            <a:ext cx="548078" cy="548077"/>
            <a:chOff x="7099153" y="2567027"/>
            <a:chExt cx="548507" cy="548506"/>
          </a:xfrm>
        </p:grpSpPr>
        <p:sp>
          <p:nvSpPr>
            <p:cNvPr id="77" name="Oval 76">
              <a:extLst>
                <a:ext uri="{FF2B5EF4-FFF2-40B4-BE49-F238E27FC236}">
                  <a16:creationId xmlns:a16="http://schemas.microsoft.com/office/drawing/2014/main" id="{19896EAE-0BE4-A44B-A5EA-60626DFFE6D9}"/>
                </a:ext>
              </a:extLst>
            </p:cNvPr>
            <p:cNvSpPr/>
            <p:nvPr/>
          </p:nvSpPr>
          <p:spPr>
            <a:xfrm>
              <a:off x="7099153" y="2567027"/>
              <a:ext cx="548507" cy="548506"/>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84" name="Freeform 40">
              <a:extLst>
                <a:ext uri="{FF2B5EF4-FFF2-40B4-BE49-F238E27FC236}">
                  <a16:creationId xmlns:a16="http://schemas.microsoft.com/office/drawing/2014/main" id="{23172649-4B06-444C-8ED8-42284883A0D0}"/>
                </a:ext>
              </a:extLst>
            </p:cNvPr>
            <p:cNvSpPr>
              <a:spLocks noChangeAspect="1" noEditPoints="1"/>
            </p:cNvSpPr>
            <p:nvPr/>
          </p:nvSpPr>
          <p:spPr bwMode="auto">
            <a:xfrm>
              <a:off x="7208827" y="2708530"/>
              <a:ext cx="328741" cy="242385"/>
            </a:xfrm>
            <a:custGeom>
              <a:avLst/>
              <a:gdLst>
                <a:gd name="T0" fmla="*/ 18 w 384"/>
                <a:gd name="T1" fmla="*/ 156 h 283"/>
                <a:gd name="T2" fmla="*/ 0 w 384"/>
                <a:gd name="T3" fmla="*/ 19 h 283"/>
                <a:gd name="T4" fmla="*/ 136 w 384"/>
                <a:gd name="T5" fmla="*/ 0 h 283"/>
                <a:gd name="T6" fmla="*/ 155 w 384"/>
                <a:gd name="T7" fmla="*/ 40 h 283"/>
                <a:gd name="T8" fmla="*/ 139 w 384"/>
                <a:gd name="T9" fmla="*/ 19 h 283"/>
                <a:gd name="T10" fmla="*/ 18 w 384"/>
                <a:gd name="T11" fmla="*/ 16 h 283"/>
                <a:gd name="T12" fmla="*/ 16 w 384"/>
                <a:gd name="T13" fmla="*/ 137 h 283"/>
                <a:gd name="T14" fmla="*/ 69 w 384"/>
                <a:gd name="T15" fmla="*/ 140 h 283"/>
                <a:gd name="T16" fmla="*/ 384 w 384"/>
                <a:gd name="T17" fmla="*/ 137 h 283"/>
                <a:gd name="T18" fmla="*/ 365 w 384"/>
                <a:gd name="T19" fmla="*/ 0 h 283"/>
                <a:gd name="T20" fmla="*/ 228 w 384"/>
                <a:gd name="T21" fmla="*/ 19 h 283"/>
                <a:gd name="T22" fmla="*/ 244 w 384"/>
                <a:gd name="T23" fmla="*/ 40 h 283"/>
                <a:gd name="T24" fmla="*/ 247 w 384"/>
                <a:gd name="T25" fmla="*/ 16 h 283"/>
                <a:gd name="T26" fmla="*/ 368 w 384"/>
                <a:gd name="T27" fmla="*/ 19 h 283"/>
                <a:gd name="T28" fmla="*/ 365 w 384"/>
                <a:gd name="T29" fmla="*/ 140 h 283"/>
                <a:gd name="T30" fmla="*/ 315 w 384"/>
                <a:gd name="T31" fmla="*/ 156 h 283"/>
                <a:gd name="T32" fmla="*/ 384 w 384"/>
                <a:gd name="T33" fmla="*/ 137 h 283"/>
                <a:gd name="T34" fmla="*/ 307 w 384"/>
                <a:gd name="T35" fmla="*/ 77 h 283"/>
                <a:gd name="T36" fmla="*/ 101 w 384"/>
                <a:gd name="T37" fmla="*/ 53 h 283"/>
                <a:gd name="T38" fmla="*/ 77 w 384"/>
                <a:gd name="T39" fmla="*/ 258 h 283"/>
                <a:gd name="T40" fmla="*/ 283 w 384"/>
                <a:gd name="T41" fmla="*/ 283 h 283"/>
                <a:gd name="T42" fmla="*/ 283 w 384"/>
                <a:gd name="T43" fmla="*/ 69 h 283"/>
                <a:gd name="T44" fmla="*/ 291 w 384"/>
                <a:gd name="T45" fmla="*/ 258 h 283"/>
                <a:gd name="T46" fmla="*/ 101 w 384"/>
                <a:gd name="T47" fmla="*/ 267 h 283"/>
                <a:gd name="T48" fmla="*/ 93 w 384"/>
                <a:gd name="T49" fmla="*/ 77 h 283"/>
                <a:gd name="T50" fmla="*/ 283 w 384"/>
                <a:gd name="T51" fmla="*/ 69 h 283"/>
                <a:gd name="T52" fmla="*/ 138 w 384"/>
                <a:gd name="T53" fmla="*/ 188 h 283"/>
                <a:gd name="T54" fmla="*/ 144 w 384"/>
                <a:gd name="T55" fmla="*/ 178 h 283"/>
                <a:gd name="T56" fmla="*/ 167 w 384"/>
                <a:gd name="T57" fmla="*/ 186 h 283"/>
                <a:gd name="T58" fmla="*/ 173 w 384"/>
                <a:gd name="T59" fmla="*/ 185 h 283"/>
                <a:gd name="T60" fmla="*/ 158 w 384"/>
                <a:gd name="T61" fmla="*/ 150 h 283"/>
                <a:gd name="T62" fmla="*/ 154 w 384"/>
                <a:gd name="T63" fmla="*/ 148 h 283"/>
                <a:gd name="T64" fmla="*/ 135 w 384"/>
                <a:gd name="T65" fmla="*/ 183 h 283"/>
                <a:gd name="T66" fmla="*/ 147 w 384"/>
                <a:gd name="T67" fmla="*/ 172 h 283"/>
                <a:gd name="T68" fmla="*/ 161 w 384"/>
                <a:gd name="T69" fmla="*/ 172 h 283"/>
                <a:gd name="T70" fmla="*/ 181 w 384"/>
                <a:gd name="T71" fmla="*/ 185 h 283"/>
                <a:gd name="T72" fmla="*/ 188 w 384"/>
                <a:gd name="T73" fmla="*/ 185 h 283"/>
                <a:gd name="T74" fmla="*/ 196 w 384"/>
                <a:gd name="T75" fmla="*/ 175 h 283"/>
                <a:gd name="T76" fmla="*/ 212 w 384"/>
                <a:gd name="T77" fmla="*/ 161 h 283"/>
                <a:gd name="T78" fmla="*/ 184 w 384"/>
                <a:gd name="T79" fmla="*/ 148 h 283"/>
                <a:gd name="T80" fmla="*/ 181 w 384"/>
                <a:gd name="T81" fmla="*/ 185 h 283"/>
                <a:gd name="T82" fmla="*/ 188 w 384"/>
                <a:gd name="T83" fmla="*/ 155 h 283"/>
                <a:gd name="T84" fmla="*/ 204 w 384"/>
                <a:gd name="T85" fmla="*/ 162 h 283"/>
                <a:gd name="T86" fmla="*/ 196 w 384"/>
                <a:gd name="T87" fmla="*/ 169 h 283"/>
                <a:gd name="T88" fmla="*/ 219 w 384"/>
                <a:gd name="T89" fmla="*/ 185 h 283"/>
                <a:gd name="T90" fmla="*/ 226 w 384"/>
                <a:gd name="T91" fmla="*/ 185 h 283"/>
                <a:gd name="T92" fmla="*/ 233 w 384"/>
                <a:gd name="T93" fmla="*/ 175 h 283"/>
                <a:gd name="T94" fmla="*/ 249 w 384"/>
                <a:gd name="T95" fmla="*/ 161 h 283"/>
                <a:gd name="T96" fmla="*/ 222 w 384"/>
                <a:gd name="T97" fmla="*/ 148 h 283"/>
                <a:gd name="T98" fmla="*/ 219 w 384"/>
                <a:gd name="T99" fmla="*/ 185 h 283"/>
                <a:gd name="T100" fmla="*/ 226 w 384"/>
                <a:gd name="T101" fmla="*/ 155 h 283"/>
                <a:gd name="T102" fmla="*/ 242 w 384"/>
                <a:gd name="T103" fmla="*/ 162 h 283"/>
                <a:gd name="T104" fmla="*/ 234 w 384"/>
                <a:gd name="T105" fmla="*/ 16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4" h="283">
                  <a:moveTo>
                    <a:pt x="69" y="156"/>
                  </a:moveTo>
                  <a:cubicBezTo>
                    <a:pt x="18" y="156"/>
                    <a:pt x="18" y="156"/>
                    <a:pt x="18" y="156"/>
                  </a:cubicBezTo>
                  <a:cubicBezTo>
                    <a:pt x="8" y="156"/>
                    <a:pt x="0" y="147"/>
                    <a:pt x="0" y="137"/>
                  </a:cubicBezTo>
                  <a:cubicBezTo>
                    <a:pt x="0" y="19"/>
                    <a:pt x="0" y="19"/>
                    <a:pt x="0" y="19"/>
                  </a:cubicBezTo>
                  <a:cubicBezTo>
                    <a:pt x="0" y="9"/>
                    <a:pt x="8" y="0"/>
                    <a:pt x="18" y="0"/>
                  </a:cubicBezTo>
                  <a:cubicBezTo>
                    <a:pt x="136" y="0"/>
                    <a:pt x="136" y="0"/>
                    <a:pt x="136" y="0"/>
                  </a:cubicBezTo>
                  <a:cubicBezTo>
                    <a:pt x="147" y="0"/>
                    <a:pt x="155" y="9"/>
                    <a:pt x="155" y="19"/>
                  </a:cubicBezTo>
                  <a:cubicBezTo>
                    <a:pt x="155" y="40"/>
                    <a:pt x="155" y="40"/>
                    <a:pt x="155" y="40"/>
                  </a:cubicBezTo>
                  <a:cubicBezTo>
                    <a:pt x="139" y="40"/>
                    <a:pt x="139" y="40"/>
                    <a:pt x="139" y="40"/>
                  </a:cubicBezTo>
                  <a:cubicBezTo>
                    <a:pt x="139" y="19"/>
                    <a:pt x="139" y="19"/>
                    <a:pt x="139" y="19"/>
                  </a:cubicBezTo>
                  <a:cubicBezTo>
                    <a:pt x="139" y="17"/>
                    <a:pt x="138" y="16"/>
                    <a:pt x="136" y="16"/>
                  </a:cubicBezTo>
                  <a:cubicBezTo>
                    <a:pt x="18" y="16"/>
                    <a:pt x="18" y="16"/>
                    <a:pt x="18" y="16"/>
                  </a:cubicBezTo>
                  <a:cubicBezTo>
                    <a:pt x="17" y="16"/>
                    <a:pt x="16" y="17"/>
                    <a:pt x="16" y="19"/>
                  </a:cubicBezTo>
                  <a:cubicBezTo>
                    <a:pt x="16" y="137"/>
                    <a:pt x="16" y="137"/>
                    <a:pt x="16" y="137"/>
                  </a:cubicBezTo>
                  <a:cubicBezTo>
                    <a:pt x="16" y="138"/>
                    <a:pt x="17" y="140"/>
                    <a:pt x="18" y="140"/>
                  </a:cubicBezTo>
                  <a:cubicBezTo>
                    <a:pt x="69" y="140"/>
                    <a:pt x="69" y="140"/>
                    <a:pt x="69" y="140"/>
                  </a:cubicBezTo>
                  <a:lnTo>
                    <a:pt x="69" y="156"/>
                  </a:lnTo>
                  <a:close/>
                  <a:moveTo>
                    <a:pt x="384" y="137"/>
                  </a:moveTo>
                  <a:cubicBezTo>
                    <a:pt x="384" y="19"/>
                    <a:pt x="384" y="19"/>
                    <a:pt x="384" y="19"/>
                  </a:cubicBezTo>
                  <a:cubicBezTo>
                    <a:pt x="384" y="9"/>
                    <a:pt x="375" y="0"/>
                    <a:pt x="365" y="0"/>
                  </a:cubicBezTo>
                  <a:cubicBezTo>
                    <a:pt x="247" y="0"/>
                    <a:pt x="247" y="0"/>
                    <a:pt x="247" y="0"/>
                  </a:cubicBezTo>
                  <a:cubicBezTo>
                    <a:pt x="237" y="0"/>
                    <a:pt x="228" y="9"/>
                    <a:pt x="228" y="19"/>
                  </a:cubicBezTo>
                  <a:cubicBezTo>
                    <a:pt x="228" y="40"/>
                    <a:pt x="228" y="40"/>
                    <a:pt x="228" y="40"/>
                  </a:cubicBezTo>
                  <a:cubicBezTo>
                    <a:pt x="244" y="40"/>
                    <a:pt x="244" y="40"/>
                    <a:pt x="244" y="40"/>
                  </a:cubicBezTo>
                  <a:cubicBezTo>
                    <a:pt x="244" y="19"/>
                    <a:pt x="244" y="19"/>
                    <a:pt x="244" y="19"/>
                  </a:cubicBezTo>
                  <a:cubicBezTo>
                    <a:pt x="244" y="17"/>
                    <a:pt x="245" y="16"/>
                    <a:pt x="247" y="16"/>
                  </a:cubicBezTo>
                  <a:cubicBezTo>
                    <a:pt x="365" y="16"/>
                    <a:pt x="365" y="16"/>
                    <a:pt x="365" y="16"/>
                  </a:cubicBezTo>
                  <a:cubicBezTo>
                    <a:pt x="366" y="16"/>
                    <a:pt x="368" y="17"/>
                    <a:pt x="368" y="19"/>
                  </a:cubicBezTo>
                  <a:cubicBezTo>
                    <a:pt x="368" y="137"/>
                    <a:pt x="368" y="137"/>
                    <a:pt x="368" y="137"/>
                  </a:cubicBezTo>
                  <a:cubicBezTo>
                    <a:pt x="368" y="138"/>
                    <a:pt x="366" y="140"/>
                    <a:pt x="365" y="140"/>
                  </a:cubicBezTo>
                  <a:cubicBezTo>
                    <a:pt x="315" y="140"/>
                    <a:pt x="315" y="140"/>
                    <a:pt x="315" y="140"/>
                  </a:cubicBezTo>
                  <a:cubicBezTo>
                    <a:pt x="315" y="156"/>
                    <a:pt x="315" y="156"/>
                    <a:pt x="315" y="156"/>
                  </a:cubicBezTo>
                  <a:cubicBezTo>
                    <a:pt x="365" y="156"/>
                    <a:pt x="365" y="156"/>
                    <a:pt x="365" y="156"/>
                  </a:cubicBezTo>
                  <a:cubicBezTo>
                    <a:pt x="375" y="156"/>
                    <a:pt x="384" y="147"/>
                    <a:pt x="384" y="137"/>
                  </a:cubicBezTo>
                  <a:close/>
                  <a:moveTo>
                    <a:pt x="307" y="258"/>
                  </a:moveTo>
                  <a:cubicBezTo>
                    <a:pt x="307" y="77"/>
                    <a:pt x="307" y="77"/>
                    <a:pt x="307" y="77"/>
                  </a:cubicBezTo>
                  <a:cubicBezTo>
                    <a:pt x="307" y="64"/>
                    <a:pt x="296" y="53"/>
                    <a:pt x="283" y="53"/>
                  </a:cubicBezTo>
                  <a:cubicBezTo>
                    <a:pt x="101" y="53"/>
                    <a:pt x="101" y="53"/>
                    <a:pt x="101" y="53"/>
                  </a:cubicBezTo>
                  <a:cubicBezTo>
                    <a:pt x="88" y="53"/>
                    <a:pt x="77" y="64"/>
                    <a:pt x="77" y="77"/>
                  </a:cubicBezTo>
                  <a:cubicBezTo>
                    <a:pt x="77" y="258"/>
                    <a:pt x="77" y="258"/>
                    <a:pt x="77" y="258"/>
                  </a:cubicBezTo>
                  <a:cubicBezTo>
                    <a:pt x="77" y="272"/>
                    <a:pt x="88" y="283"/>
                    <a:pt x="101" y="283"/>
                  </a:cubicBezTo>
                  <a:cubicBezTo>
                    <a:pt x="283" y="283"/>
                    <a:pt x="283" y="283"/>
                    <a:pt x="283" y="283"/>
                  </a:cubicBezTo>
                  <a:cubicBezTo>
                    <a:pt x="296" y="283"/>
                    <a:pt x="307" y="272"/>
                    <a:pt x="307" y="258"/>
                  </a:cubicBezTo>
                  <a:close/>
                  <a:moveTo>
                    <a:pt x="283" y="69"/>
                  </a:moveTo>
                  <a:cubicBezTo>
                    <a:pt x="287" y="69"/>
                    <a:pt x="291" y="73"/>
                    <a:pt x="291" y="77"/>
                  </a:cubicBezTo>
                  <a:cubicBezTo>
                    <a:pt x="291" y="258"/>
                    <a:pt x="291" y="258"/>
                    <a:pt x="291" y="258"/>
                  </a:cubicBezTo>
                  <a:cubicBezTo>
                    <a:pt x="291" y="263"/>
                    <a:pt x="287" y="267"/>
                    <a:pt x="283" y="267"/>
                  </a:cubicBezTo>
                  <a:cubicBezTo>
                    <a:pt x="101" y="267"/>
                    <a:pt x="101" y="267"/>
                    <a:pt x="101" y="267"/>
                  </a:cubicBezTo>
                  <a:cubicBezTo>
                    <a:pt x="97" y="267"/>
                    <a:pt x="93" y="263"/>
                    <a:pt x="93" y="258"/>
                  </a:cubicBezTo>
                  <a:cubicBezTo>
                    <a:pt x="93" y="77"/>
                    <a:pt x="93" y="77"/>
                    <a:pt x="93" y="77"/>
                  </a:cubicBezTo>
                  <a:cubicBezTo>
                    <a:pt x="93" y="73"/>
                    <a:pt x="97" y="69"/>
                    <a:pt x="101" y="69"/>
                  </a:cubicBezTo>
                  <a:lnTo>
                    <a:pt x="283" y="69"/>
                  </a:lnTo>
                  <a:close/>
                  <a:moveTo>
                    <a:pt x="135" y="185"/>
                  </a:moveTo>
                  <a:cubicBezTo>
                    <a:pt x="135" y="187"/>
                    <a:pt x="136" y="188"/>
                    <a:pt x="138" y="188"/>
                  </a:cubicBezTo>
                  <a:cubicBezTo>
                    <a:pt x="139" y="188"/>
                    <a:pt x="141" y="187"/>
                    <a:pt x="141" y="186"/>
                  </a:cubicBezTo>
                  <a:cubicBezTo>
                    <a:pt x="144" y="178"/>
                    <a:pt x="144" y="178"/>
                    <a:pt x="144" y="178"/>
                  </a:cubicBezTo>
                  <a:cubicBezTo>
                    <a:pt x="164" y="178"/>
                    <a:pt x="164" y="178"/>
                    <a:pt x="164" y="178"/>
                  </a:cubicBezTo>
                  <a:cubicBezTo>
                    <a:pt x="167" y="186"/>
                    <a:pt x="167" y="186"/>
                    <a:pt x="167" y="186"/>
                  </a:cubicBezTo>
                  <a:cubicBezTo>
                    <a:pt x="167" y="187"/>
                    <a:pt x="169" y="188"/>
                    <a:pt x="170" y="188"/>
                  </a:cubicBezTo>
                  <a:cubicBezTo>
                    <a:pt x="172" y="188"/>
                    <a:pt x="173" y="187"/>
                    <a:pt x="173" y="185"/>
                  </a:cubicBezTo>
                  <a:cubicBezTo>
                    <a:pt x="173" y="184"/>
                    <a:pt x="173" y="184"/>
                    <a:pt x="173" y="183"/>
                  </a:cubicBezTo>
                  <a:cubicBezTo>
                    <a:pt x="158" y="150"/>
                    <a:pt x="158" y="150"/>
                    <a:pt x="158" y="150"/>
                  </a:cubicBezTo>
                  <a:cubicBezTo>
                    <a:pt x="158" y="149"/>
                    <a:pt x="156" y="148"/>
                    <a:pt x="154" y="148"/>
                  </a:cubicBezTo>
                  <a:cubicBezTo>
                    <a:pt x="154" y="148"/>
                    <a:pt x="154" y="148"/>
                    <a:pt x="154" y="148"/>
                  </a:cubicBezTo>
                  <a:cubicBezTo>
                    <a:pt x="152" y="148"/>
                    <a:pt x="151" y="149"/>
                    <a:pt x="150" y="150"/>
                  </a:cubicBezTo>
                  <a:cubicBezTo>
                    <a:pt x="135" y="183"/>
                    <a:pt x="135" y="183"/>
                    <a:pt x="135" y="183"/>
                  </a:cubicBezTo>
                  <a:cubicBezTo>
                    <a:pt x="135" y="184"/>
                    <a:pt x="135" y="184"/>
                    <a:pt x="135" y="185"/>
                  </a:cubicBezTo>
                  <a:close/>
                  <a:moveTo>
                    <a:pt x="147" y="172"/>
                  </a:moveTo>
                  <a:cubicBezTo>
                    <a:pt x="154" y="156"/>
                    <a:pt x="154" y="156"/>
                    <a:pt x="154" y="156"/>
                  </a:cubicBezTo>
                  <a:cubicBezTo>
                    <a:pt x="161" y="172"/>
                    <a:pt x="161" y="172"/>
                    <a:pt x="161" y="172"/>
                  </a:cubicBezTo>
                  <a:lnTo>
                    <a:pt x="147" y="172"/>
                  </a:lnTo>
                  <a:close/>
                  <a:moveTo>
                    <a:pt x="181" y="185"/>
                  </a:moveTo>
                  <a:cubicBezTo>
                    <a:pt x="181" y="186"/>
                    <a:pt x="182" y="188"/>
                    <a:pt x="184" y="188"/>
                  </a:cubicBezTo>
                  <a:cubicBezTo>
                    <a:pt x="186" y="188"/>
                    <a:pt x="188" y="186"/>
                    <a:pt x="188" y="185"/>
                  </a:cubicBezTo>
                  <a:cubicBezTo>
                    <a:pt x="188" y="175"/>
                    <a:pt x="188" y="175"/>
                    <a:pt x="188" y="175"/>
                  </a:cubicBezTo>
                  <a:cubicBezTo>
                    <a:pt x="196" y="175"/>
                    <a:pt x="196" y="175"/>
                    <a:pt x="196" y="175"/>
                  </a:cubicBezTo>
                  <a:cubicBezTo>
                    <a:pt x="204" y="175"/>
                    <a:pt x="212" y="170"/>
                    <a:pt x="212" y="162"/>
                  </a:cubicBezTo>
                  <a:cubicBezTo>
                    <a:pt x="212" y="161"/>
                    <a:pt x="212" y="161"/>
                    <a:pt x="212" y="161"/>
                  </a:cubicBezTo>
                  <a:cubicBezTo>
                    <a:pt x="212" y="153"/>
                    <a:pt x="206" y="148"/>
                    <a:pt x="197" y="148"/>
                  </a:cubicBezTo>
                  <a:cubicBezTo>
                    <a:pt x="184" y="148"/>
                    <a:pt x="184" y="148"/>
                    <a:pt x="184" y="148"/>
                  </a:cubicBezTo>
                  <a:cubicBezTo>
                    <a:pt x="182" y="148"/>
                    <a:pt x="181" y="150"/>
                    <a:pt x="181" y="151"/>
                  </a:cubicBezTo>
                  <a:lnTo>
                    <a:pt x="181" y="185"/>
                  </a:lnTo>
                  <a:close/>
                  <a:moveTo>
                    <a:pt x="188" y="169"/>
                  </a:moveTo>
                  <a:cubicBezTo>
                    <a:pt x="188" y="155"/>
                    <a:pt x="188" y="155"/>
                    <a:pt x="188" y="155"/>
                  </a:cubicBezTo>
                  <a:cubicBezTo>
                    <a:pt x="196" y="155"/>
                    <a:pt x="196" y="155"/>
                    <a:pt x="196" y="155"/>
                  </a:cubicBezTo>
                  <a:cubicBezTo>
                    <a:pt x="201" y="155"/>
                    <a:pt x="204" y="157"/>
                    <a:pt x="204" y="162"/>
                  </a:cubicBezTo>
                  <a:cubicBezTo>
                    <a:pt x="204" y="162"/>
                    <a:pt x="204" y="162"/>
                    <a:pt x="204" y="162"/>
                  </a:cubicBezTo>
                  <a:cubicBezTo>
                    <a:pt x="204" y="166"/>
                    <a:pt x="201" y="169"/>
                    <a:pt x="196" y="169"/>
                  </a:cubicBezTo>
                  <a:lnTo>
                    <a:pt x="188" y="169"/>
                  </a:lnTo>
                  <a:close/>
                  <a:moveTo>
                    <a:pt x="219" y="185"/>
                  </a:moveTo>
                  <a:cubicBezTo>
                    <a:pt x="219" y="186"/>
                    <a:pt x="220" y="188"/>
                    <a:pt x="222" y="188"/>
                  </a:cubicBezTo>
                  <a:cubicBezTo>
                    <a:pt x="224" y="188"/>
                    <a:pt x="226" y="186"/>
                    <a:pt x="226" y="185"/>
                  </a:cubicBezTo>
                  <a:cubicBezTo>
                    <a:pt x="226" y="175"/>
                    <a:pt x="226" y="175"/>
                    <a:pt x="226" y="175"/>
                  </a:cubicBezTo>
                  <a:cubicBezTo>
                    <a:pt x="233" y="175"/>
                    <a:pt x="233" y="175"/>
                    <a:pt x="233" y="175"/>
                  </a:cubicBezTo>
                  <a:cubicBezTo>
                    <a:pt x="242" y="175"/>
                    <a:pt x="249" y="170"/>
                    <a:pt x="249" y="162"/>
                  </a:cubicBezTo>
                  <a:cubicBezTo>
                    <a:pt x="249" y="161"/>
                    <a:pt x="249" y="161"/>
                    <a:pt x="249" y="161"/>
                  </a:cubicBezTo>
                  <a:cubicBezTo>
                    <a:pt x="249" y="153"/>
                    <a:pt x="243" y="148"/>
                    <a:pt x="234" y="148"/>
                  </a:cubicBezTo>
                  <a:cubicBezTo>
                    <a:pt x="222" y="148"/>
                    <a:pt x="222" y="148"/>
                    <a:pt x="222" y="148"/>
                  </a:cubicBezTo>
                  <a:cubicBezTo>
                    <a:pt x="220" y="148"/>
                    <a:pt x="219" y="150"/>
                    <a:pt x="219" y="151"/>
                  </a:cubicBezTo>
                  <a:lnTo>
                    <a:pt x="219" y="185"/>
                  </a:lnTo>
                  <a:close/>
                  <a:moveTo>
                    <a:pt x="226" y="169"/>
                  </a:moveTo>
                  <a:cubicBezTo>
                    <a:pt x="226" y="155"/>
                    <a:pt x="226" y="155"/>
                    <a:pt x="226" y="155"/>
                  </a:cubicBezTo>
                  <a:cubicBezTo>
                    <a:pt x="234" y="155"/>
                    <a:pt x="234" y="155"/>
                    <a:pt x="234" y="155"/>
                  </a:cubicBezTo>
                  <a:cubicBezTo>
                    <a:pt x="239" y="155"/>
                    <a:pt x="242" y="157"/>
                    <a:pt x="242" y="162"/>
                  </a:cubicBezTo>
                  <a:cubicBezTo>
                    <a:pt x="242" y="162"/>
                    <a:pt x="242" y="162"/>
                    <a:pt x="242" y="162"/>
                  </a:cubicBezTo>
                  <a:cubicBezTo>
                    <a:pt x="242" y="166"/>
                    <a:pt x="239" y="169"/>
                    <a:pt x="234" y="169"/>
                  </a:cubicBezTo>
                  <a:lnTo>
                    <a:pt x="226" y="16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sp>
          <p:nvSpPr>
            <p:cNvPr id="86" name="Freeform 98">
              <a:extLst>
                <a:ext uri="{FF2B5EF4-FFF2-40B4-BE49-F238E27FC236}">
                  <a16:creationId xmlns:a16="http://schemas.microsoft.com/office/drawing/2014/main" id="{A6191F24-6B6F-4941-B077-39A18D918C93}"/>
                </a:ext>
              </a:extLst>
            </p:cNvPr>
            <p:cNvSpPr>
              <a:spLocks noChangeAspect="1" noEditPoints="1"/>
            </p:cNvSpPr>
            <p:nvPr/>
          </p:nvSpPr>
          <p:spPr bwMode="auto">
            <a:xfrm>
              <a:off x="7327201" y="2922513"/>
              <a:ext cx="102730" cy="148865"/>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grpSp>
      <p:grpSp>
        <p:nvGrpSpPr>
          <p:cNvPr id="87" name="Group 86">
            <a:extLst>
              <a:ext uri="{FF2B5EF4-FFF2-40B4-BE49-F238E27FC236}">
                <a16:creationId xmlns:a16="http://schemas.microsoft.com/office/drawing/2014/main" id="{EFBAB682-3D35-3247-B494-5C37BAA508AA}"/>
              </a:ext>
            </a:extLst>
          </p:cNvPr>
          <p:cNvGrpSpPr/>
          <p:nvPr/>
        </p:nvGrpSpPr>
        <p:grpSpPr>
          <a:xfrm>
            <a:off x="3364572" y="5205256"/>
            <a:ext cx="548078" cy="548077"/>
            <a:chOff x="2060360" y="4862165"/>
            <a:chExt cx="548364" cy="548363"/>
          </a:xfrm>
        </p:grpSpPr>
        <p:sp>
          <p:nvSpPr>
            <p:cNvPr id="88" name="Oval 87">
              <a:extLst>
                <a:ext uri="{FF2B5EF4-FFF2-40B4-BE49-F238E27FC236}">
                  <a16:creationId xmlns:a16="http://schemas.microsoft.com/office/drawing/2014/main" id="{8E77C121-5C64-EE4C-B5B0-39AF613B7C98}"/>
                </a:ext>
              </a:extLst>
            </p:cNvPr>
            <p:cNvSpPr/>
            <p:nvPr/>
          </p:nvSpPr>
          <p:spPr>
            <a:xfrm>
              <a:off x="2060360" y="48621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89" name="Shape 812">
              <a:extLst>
                <a:ext uri="{FF2B5EF4-FFF2-40B4-BE49-F238E27FC236}">
                  <a16:creationId xmlns:a16="http://schemas.microsoft.com/office/drawing/2014/main" id="{875FB57E-9835-8D48-9B4C-0DFF51295AAD}"/>
                </a:ext>
              </a:extLst>
            </p:cNvPr>
            <p:cNvPicPr preferRelativeResize="0">
              <a:picLocks noChangeAspect="1"/>
            </p:cNvPicPr>
            <p:nvPr/>
          </p:nvPicPr>
          <p:blipFill rotWithShape="1">
            <a:blip r:embed="rId15" cstate="screen">
              <a:alphaModFix/>
              <a:biLevel thresh="25000"/>
              <a:extLst>
                <a:ext uri="{28A0092B-C50C-407E-A947-70E740481C1C}">
                  <a14:useLocalDpi xmlns:a14="http://schemas.microsoft.com/office/drawing/2010/main"/>
                </a:ext>
              </a:extLst>
            </a:blip>
            <a:srcRect/>
            <a:stretch/>
          </p:blipFill>
          <p:spPr>
            <a:xfrm>
              <a:off x="2157133" y="4993445"/>
              <a:ext cx="356402" cy="301590"/>
            </a:xfrm>
            <a:prstGeom prst="rect">
              <a:avLst/>
            </a:prstGeom>
            <a:noFill/>
            <a:ln>
              <a:noFill/>
            </a:ln>
          </p:spPr>
        </p:pic>
      </p:grpSp>
      <p:grpSp>
        <p:nvGrpSpPr>
          <p:cNvPr id="90" name="Group 89">
            <a:extLst>
              <a:ext uri="{FF2B5EF4-FFF2-40B4-BE49-F238E27FC236}">
                <a16:creationId xmlns:a16="http://schemas.microsoft.com/office/drawing/2014/main" id="{46C05076-8511-8144-AE20-DBDA06C45379}"/>
              </a:ext>
            </a:extLst>
          </p:cNvPr>
          <p:cNvGrpSpPr/>
          <p:nvPr/>
        </p:nvGrpSpPr>
        <p:grpSpPr>
          <a:xfrm>
            <a:off x="2054979" y="3834518"/>
            <a:ext cx="548078" cy="548077"/>
            <a:chOff x="799687" y="1545665"/>
            <a:chExt cx="548364" cy="548363"/>
          </a:xfrm>
        </p:grpSpPr>
        <p:sp>
          <p:nvSpPr>
            <p:cNvPr id="91" name="Oval 90">
              <a:extLst>
                <a:ext uri="{FF2B5EF4-FFF2-40B4-BE49-F238E27FC236}">
                  <a16:creationId xmlns:a16="http://schemas.microsoft.com/office/drawing/2014/main" id="{23BD7ECB-9B71-B641-A838-D50EFB324370}"/>
                </a:ext>
              </a:extLst>
            </p:cNvPr>
            <p:cNvSpPr/>
            <p:nvPr/>
          </p:nvSpPr>
          <p:spPr>
            <a:xfrm>
              <a:off x="799687" y="15456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2" name="Shape 810">
              <a:extLst>
                <a:ext uri="{FF2B5EF4-FFF2-40B4-BE49-F238E27FC236}">
                  <a16:creationId xmlns:a16="http://schemas.microsoft.com/office/drawing/2014/main" id="{BA578D4B-BB7C-F146-B857-159F02C5E41D}"/>
                </a:ext>
              </a:extLst>
            </p:cNvPr>
            <p:cNvPicPr preferRelativeResize="0">
              <a:picLocks noChangeAspect="1"/>
            </p:cNvPicPr>
            <p:nvPr/>
          </p:nvPicPr>
          <p:blipFill rotWithShape="1">
            <a:blip r:embed="rId16" cstate="screen">
              <a:alphaModFix/>
              <a:biLevel thresh="25000"/>
              <a:extLst>
                <a:ext uri="{28A0092B-C50C-407E-A947-70E740481C1C}">
                  <a14:useLocalDpi xmlns:a14="http://schemas.microsoft.com/office/drawing/2010/main"/>
                </a:ext>
              </a:extLst>
            </a:blip>
            <a:srcRect/>
            <a:stretch/>
          </p:blipFill>
          <p:spPr>
            <a:xfrm>
              <a:off x="896678" y="1658948"/>
              <a:ext cx="345764" cy="345764"/>
            </a:xfrm>
            <a:prstGeom prst="rect">
              <a:avLst/>
            </a:prstGeom>
            <a:noFill/>
            <a:ln>
              <a:noFill/>
            </a:ln>
          </p:spPr>
        </p:pic>
      </p:grpSp>
      <p:grpSp>
        <p:nvGrpSpPr>
          <p:cNvPr id="3" name="Group 2">
            <a:extLst>
              <a:ext uri="{FF2B5EF4-FFF2-40B4-BE49-F238E27FC236}">
                <a16:creationId xmlns:a16="http://schemas.microsoft.com/office/drawing/2014/main" id="{9B72545A-78BE-E54D-9CAB-83C77ED363C1}"/>
              </a:ext>
            </a:extLst>
          </p:cNvPr>
          <p:cNvGrpSpPr/>
          <p:nvPr/>
        </p:nvGrpSpPr>
        <p:grpSpPr>
          <a:xfrm>
            <a:off x="2396991" y="4727045"/>
            <a:ext cx="548078" cy="548077"/>
            <a:chOff x="775983" y="4783563"/>
            <a:chExt cx="548364" cy="548363"/>
          </a:xfrm>
        </p:grpSpPr>
        <p:sp>
          <p:nvSpPr>
            <p:cNvPr id="93" name="Oval 92">
              <a:extLst>
                <a:ext uri="{FF2B5EF4-FFF2-40B4-BE49-F238E27FC236}">
                  <a16:creationId xmlns:a16="http://schemas.microsoft.com/office/drawing/2014/main" id="{37D702A2-6CBB-C44C-9FCC-DCCD6C1A6398}"/>
                </a:ext>
              </a:extLst>
            </p:cNvPr>
            <p:cNvSpPr/>
            <p:nvPr/>
          </p:nvSpPr>
          <p:spPr>
            <a:xfrm>
              <a:off x="775983" y="4783563"/>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62" name="Graphic 61">
              <a:extLst>
                <a:ext uri="{FF2B5EF4-FFF2-40B4-BE49-F238E27FC236}">
                  <a16:creationId xmlns:a16="http://schemas.microsoft.com/office/drawing/2014/main" id="{F0FB6BC3-E047-DE47-B7CE-7D670CFA6B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5276" y="4868470"/>
              <a:ext cx="375715" cy="375715"/>
            </a:xfrm>
            <a:prstGeom prst="rect">
              <a:avLst/>
            </a:prstGeom>
          </p:spPr>
        </p:pic>
      </p:grpSp>
      <p:sp>
        <p:nvSpPr>
          <p:cNvPr id="94" name="Oval 93">
            <a:extLst>
              <a:ext uri="{FF2B5EF4-FFF2-40B4-BE49-F238E27FC236}">
                <a16:creationId xmlns:a16="http://schemas.microsoft.com/office/drawing/2014/main" id="{75FF586D-F1BE-AA45-80E4-A14ADA1C8772}"/>
              </a:ext>
            </a:extLst>
          </p:cNvPr>
          <p:cNvSpPr/>
          <p:nvPr/>
        </p:nvSpPr>
        <p:spPr>
          <a:xfrm>
            <a:off x="5511400" y="948919"/>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5" name="Graphic 94">
            <a:extLst>
              <a:ext uri="{FF2B5EF4-FFF2-40B4-BE49-F238E27FC236}">
                <a16:creationId xmlns:a16="http://schemas.microsoft.com/office/drawing/2014/main" id="{C450B52B-7897-A747-95A0-07E4732AEC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49427" y="1061069"/>
            <a:ext cx="460901" cy="253910"/>
          </a:xfrm>
          <a:prstGeom prst="rect">
            <a:avLst/>
          </a:prstGeom>
        </p:spPr>
      </p:pic>
      <p:sp>
        <p:nvSpPr>
          <p:cNvPr id="103" name="Oval 102">
            <a:extLst>
              <a:ext uri="{FF2B5EF4-FFF2-40B4-BE49-F238E27FC236}">
                <a16:creationId xmlns:a16="http://schemas.microsoft.com/office/drawing/2014/main" id="{FAA6573B-DBD7-9E41-A62B-71FA056A6011}"/>
              </a:ext>
            </a:extLst>
          </p:cNvPr>
          <p:cNvSpPr>
            <a:spLocks noChangeAspect="1"/>
          </p:cNvSpPr>
          <p:nvPr/>
        </p:nvSpPr>
        <p:spPr>
          <a:xfrm>
            <a:off x="5979228" y="5731096"/>
            <a:ext cx="581588" cy="581588"/>
          </a:xfrm>
          <a:prstGeom prst="ellipse">
            <a:avLst/>
          </a:prstGeom>
          <a:solidFill>
            <a:schemeClr val="bg1"/>
          </a:solidFill>
          <a:ln w="3175">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26">
              <a:spcAft>
                <a:spcPts val="600"/>
              </a:spcAft>
              <a:defRPr/>
            </a:pPr>
            <a:r>
              <a:rPr lang="en-US" sz="1050" b="1">
                <a:solidFill>
                  <a:srgbClr val="3F3F3F"/>
                </a:solidFill>
                <a:latin typeface="Metropolis Light"/>
              </a:rPr>
              <a:t>3</a:t>
            </a:r>
            <a:r>
              <a:rPr lang="en-US" sz="1050" b="1" baseline="30000">
                <a:solidFill>
                  <a:srgbClr val="3F3F3F"/>
                </a:solidFill>
                <a:latin typeface="Metropolis Light"/>
              </a:rPr>
              <a:t>rd</a:t>
            </a:r>
            <a:r>
              <a:rPr lang="en-US" sz="1050" b="1">
                <a:solidFill>
                  <a:srgbClr val="3F3F3F"/>
                </a:solidFill>
                <a:latin typeface="Metropolis Light"/>
              </a:rPr>
              <a:t> Party</a:t>
            </a:r>
          </a:p>
        </p:txBody>
      </p:sp>
    </p:spTree>
    <p:extLst>
      <p:ext uri="{BB962C8B-B14F-4D97-AF65-F5344CB8AC3E}">
        <p14:creationId xmlns:p14="http://schemas.microsoft.com/office/powerpoint/2010/main" val="22454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8D79-85F3-49E5-BF39-B25D13DEEC72}"/>
              </a:ext>
            </a:extLst>
          </p:cNvPr>
          <p:cNvSpPr>
            <a:spLocks noGrp="1"/>
          </p:cNvSpPr>
          <p:nvPr>
            <p:ph type="title"/>
          </p:nvPr>
        </p:nvSpPr>
        <p:spPr>
          <a:xfrm>
            <a:off x="579809" y="112533"/>
            <a:ext cx="11001004" cy="380901"/>
          </a:xfrm>
        </p:spPr>
        <p:txBody>
          <a:bodyPr/>
          <a:lstStyle/>
          <a:p>
            <a:r>
              <a:rPr lang="en-US" dirty="0"/>
              <a:t>With Log Insight</a:t>
            </a:r>
            <a:endParaRPr lang="en-DE" dirty="0"/>
          </a:p>
        </p:txBody>
      </p:sp>
      <p:grpSp>
        <p:nvGrpSpPr>
          <p:cNvPr id="2" name="Group 1">
            <a:extLst>
              <a:ext uri="{FF2B5EF4-FFF2-40B4-BE49-F238E27FC236}">
                <a16:creationId xmlns:a16="http://schemas.microsoft.com/office/drawing/2014/main" id="{0591D1D5-D335-4358-ADB1-D450C19A06D4}"/>
              </a:ext>
            </a:extLst>
          </p:cNvPr>
          <p:cNvGrpSpPr/>
          <p:nvPr/>
        </p:nvGrpSpPr>
        <p:grpSpPr>
          <a:xfrm>
            <a:off x="1905386" y="711920"/>
            <a:ext cx="8378052" cy="5434161"/>
            <a:chOff x="426130" y="894427"/>
            <a:chExt cx="8380234" cy="5435577"/>
          </a:xfrm>
        </p:grpSpPr>
        <p:sp>
          <p:nvSpPr>
            <p:cNvPr id="5" name="Rectangle 4">
              <a:extLst>
                <a:ext uri="{FF2B5EF4-FFF2-40B4-BE49-F238E27FC236}">
                  <a16:creationId xmlns:a16="http://schemas.microsoft.com/office/drawing/2014/main" id="{203DD5E7-D715-4C9A-ADF2-B9E4CB36A62E}"/>
                </a:ext>
              </a:extLst>
            </p:cNvPr>
            <p:cNvSpPr/>
            <p:nvPr/>
          </p:nvSpPr>
          <p:spPr>
            <a:xfrm>
              <a:off x="2072704" y="5649538"/>
              <a:ext cx="6705464" cy="310101"/>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Infrastructure, Hardware, Hypervisors</a:t>
              </a:r>
              <a:endParaRPr lang="en-DE" sz="1200" dirty="0">
                <a:solidFill>
                  <a:schemeClr val="bg1"/>
                </a:solidFill>
              </a:endParaRPr>
            </a:p>
          </p:txBody>
        </p:sp>
        <p:sp>
          <p:nvSpPr>
            <p:cNvPr id="6" name="Rectangle 5">
              <a:extLst>
                <a:ext uri="{FF2B5EF4-FFF2-40B4-BE49-F238E27FC236}">
                  <a16:creationId xmlns:a16="http://schemas.microsoft.com/office/drawing/2014/main" id="{81F4903B-E8BA-4216-BCED-FFE72662F9B3}"/>
                </a:ext>
              </a:extLst>
            </p:cNvPr>
            <p:cNvSpPr/>
            <p:nvPr/>
          </p:nvSpPr>
          <p:spPr>
            <a:xfrm>
              <a:off x="2085852" y="5290484"/>
              <a:ext cx="6692316" cy="310101"/>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Database, Middleware, Applications</a:t>
              </a:r>
              <a:endParaRPr lang="en-DE" sz="1200" dirty="0">
                <a:solidFill>
                  <a:schemeClr val="bg1"/>
                </a:solidFill>
              </a:endParaRPr>
            </a:p>
          </p:txBody>
        </p:sp>
        <p:sp>
          <p:nvSpPr>
            <p:cNvPr id="8" name="Rectangle 7">
              <a:extLst>
                <a:ext uri="{FF2B5EF4-FFF2-40B4-BE49-F238E27FC236}">
                  <a16:creationId xmlns:a16="http://schemas.microsoft.com/office/drawing/2014/main" id="{DA6EFDEB-BC99-4D7A-A013-BAC9E20BABED}"/>
                </a:ext>
              </a:extLst>
            </p:cNvPr>
            <p:cNvSpPr/>
            <p:nvPr/>
          </p:nvSpPr>
          <p:spPr>
            <a:xfrm>
              <a:off x="2123450" y="1792810"/>
              <a:ext cx="2536466" cy="170508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400" b="1" dirty="0" err="1">
                  <a:solidFill>
                    <a:schemeClr val="bg1"/>
                  </a:solidFill>
                </a:rPr>
                <a:t>vRealize</a:t>
              </a:r>
              <a:r>
                <a:rPr lang="en-US" sz="1400" b="1" dirty="0">
                  <a:solidFill>
                    <a:schemeClr val="bg1"/>
                  </a:solidFill>
                </a:rPr>
                <a:t> Operations</a:t>
              </a:r>
            </a:p>
            <a:p>
              <a:pPr algn="ctr">
                <a:spcAft>
                  <a:spcPts val="600"/>
                </a:spcAft>
              </a:pPr>
              <a:r>
                <a:rPr lang="en-US" sz="1200" dirty="0">
                  <a:solidFill>
                    <a:schemeClr val="bg1"/>
                  </a:solidFill>
                </a:rPr>
                <a:t>on-prem</a:t>
              </a:r>
            </a:p>
            <a:p>
              <a:pPr algn="ctr">
                <a:spcAft>
                  <a:spcPts val="600"/>
                </a:spcAft>
              </a:pPr>
              <a:r>
                <a:rPr lang="en-US" sz="1200" dirty="0">
                  <a:solidFill>
                    <a:schemeClr val="bg1"/>
                  </a:solidFill>
                </a:rPr>
                <a:t>SaaS option</a:t>
              </a:r>
              <a:endParaRPr lang="en-DE" sz="1200" dirty="0">
                <a:solidFill>
                  <a:schemeClr val="bg1"/>
                </a:solidFill>
              </a:endParaRPr>
            </a:p>
          </p:txBody>
        </p:sp>
        <p:sp>
          <p:nvSpPr>
            <p:cNvPr id="9" name="Rectangle 8">
              <a:extLst>
                <a:ext uri="{FF2B5EF4-FFF2-40B4-BE49-F238E27FC236}">
                  <a16:creationId xmlns:a16="http://schemas.microsoft.com/office/drawing/2014/main" id="{FC9620C2-1522-48C8-9A96-AEE50A000A47}"/>
                </a:ext>
              </a:extLst>
            </p:cNvPr>
            <p:cNvSpPr/>
            <p:nvPr/>
          </p:nvSpPr>
          <p:spPr>
            <a:xfrm>
              <a:off x="6241703" y="1792810"/>
              <a:ext cx="2536466" cy="1705089"/>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400" b="1" dirty="0" err="1">
                  <a:solidFill>
                    <a:schemeClr val="bg1"/>
                  </a:solidFill>
                </a:rPr>
                <a:t>vRealize</a:t>
              </a:r>
              <a:r>
                <a:rPr lang="en-US" sz="1400" b="1" dirty="0">
                  <a:solidFill>
                    <a:schemeClr val="bg1"/>
                  </a:solidFill>
                </a:rPr>
                <a:t> Log Insight</a:t>
              </a:r>
            </a:p>
            <a:p>
              <a:pPr algn="ctr">
                <a:spcAft>
                  <a:spcPts val="600"/>
                </a:spcAft>
              </a:pPr>
              <a:r>
                <a:rPr lang="en-US" sz="1200" dirty="0">
                  <a:solidFill>
                    <a:schemeClr val="bg1"/>
                  </a:solidFill>
                </a:rPr>
                <a:t>on-prem</a:t>
              </a:r>
            </a:p>
            <a:p>
              <a:pPr algn="ctr">
                <a:spcAft>
                  <a:spcPts val="600"/>
                </a:spcAft>
              </a:pPr>
              <a:r>
                <a:rPr lang="en-US" sz="1200" dirty="0">
                  <a:solidFill>
                    <a:schemeClr val="bg1"/>
                  </a:solidFill>
                </a:rPr>
                <a:t>SaaS option</a:t>
              </a:r>
              <a:endParaRPr lang="en-DE" sz="1200" dirty="0">
                <a:solidFill>
                  <a:schemeClr val="bg1"/>
                </a:solidFill>
              </a:endParaRPr>
            </a:p>
          </p:txBody>
        </p:sp>
        <p:sp>
          <p:nvSpPr>
            <p:cNvPr id="10" name="Arrow: Up 9">
              <a:extLst>
                <a:ext uri="{FF2B5EF4-FFF2-40B4-BE49-F238E27FC236}">
                  <a16:creationId xmlns:a16="http://schemas.microsoft.com/office/drawing/2014/main" id="{20686190-3C32-4675-91DB-E2FA0A6A9863}"/>
                </a:ext>
              </a:extLst>
            </p:cNvPr>
            <p:cNvSpPr/>
            <p:nvPr/>
          </p:nvSpPr>
          <p:spPr>
            <a:xfrm rot="10800000">
              <a:off x="2655044" y="3975000"/>
              <a:ext cx="397565" cy="1283057"/>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metrics</a:t>
              </a:r>
              <a:endParaRPr lang="en-DE" sz="800" dirty="0">
                <a:solidFill>
                  <a:schemeClr val="bg1"/>
                </a:solidFill>
              </a:endParaRPr>
            </a:p>
          </p:txBody>
        </p:sp>
        <p:sp>
          <p:nvSpPr>
            <p:cNvPr id="11" name="Arrow: Up 10">
              <a:extLst>
                <a:ext uri="{FF2B5EF4-FFF2-40B4-BE49-F238E27FC236}">
                  <a16:creationId xmlns:a16="http://schemas.microsoft.com/office/drawing/2014/main" id="{462C4F59-315A-4859-89AF-2699D9053676}"/>
                </a:ext>
              </a:extLst>
            </p:cNvPr>
            <p:cNvSpPr/>
            <p:nvPr/>
          </p:nvSpPr>
          <p:spPr>
            <a:xfrm rot="10800000">
              <a:off x="3591169" y="3999509"/>
              <a:ext cx="397565" cy="725669"/>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metrics</a:t>
              </a:r>
              <a:endParaRPr lang="en-DE" sz="800" dirty="0">
                <a:solidFill>
                  <a:schemeClr val="bg1"/>
                </a:solidFill>
              </a:endParaRPr>
            </a:p>
          </p:txBody>
        </p:sp>
        <p:sp>
          <p:nvSpPr>
            <p:cNvPr id="12" name="Rectangle 11">
              <a:extLst>
                <a:ext uri="{FF2B5EF4-FFF2-40B4-BE49-F238E27FC236}">
                  <a16:creationId xmlns:a16="http://schemas.microsoft.com/office/drawing/2014/main" id="{17CDCDAE-D922-4AF7-9561-0A44CA929C0A}"/>
                </a:ext>
              </a:extLst>
            </p:cNvPr>
            <p:cNvSpPr/>
            <p:nvPr/>
          </p:nvSpPr>
          <p:spPr>
            <a:xfrm>
              <a:off x="2123450" y="3472436"/>
              <a:ext cx="2536466" cy="37911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Management Packs, </a:t>
              </a:r>
              <a:r>
                <a:rPr lang="en-US" sz="1200" dirty="0" err="1">
                  <a:solidFill>
                    <a:schemeClr val="bg1"/>
                  </a:solidFill>
                </a:rPr>
                <a:t>BlueMedora</a:t>
              </a:r>
              <a:r>
                <a:rPr lang="en-US" sz="1200" dirty="0">
                  <a:solidFill>
                    <a:schemeClr val="bg1"/>
                  </a:solidFill>
                </a:rPr>
                <a:t>, custom</a:t>
              </a:r>
              <a:endParaRPr lang="en-DE" sz="1200" dirty="0">
                <a:solidFill>
                  <a:schemeClr val="bg1"/>
                </a:solidFill>
              </a:endParaRPr>
            </a:p>
          </p:txBody>
        </p:sp>
        <p:sp>
          <p:nvSpPr>
            <p:cNvPr id="13" name="Rectangle 12">
              <a:extLst>
                <a:ext uri="{FF2B5EF4-FFF2-40B4-BE49-F238E27FC236}">
                  <a16:creationId xmlns:a16="http://schemas.microsoft.com/office/drawing/2014/main" id="{2F7CAC03-D112-485E-B1F9-7FFB305342A2}"/>
                </a:ext>
              </a:extLst>
            </p:cNvPr>
            <p:cNvSpPr/>
            <p:nvPr/>
          </p:nvSpPr>
          <p:spPr>
            <a:xfrm>
              <a:off x="6241703" y="3490536"/>
              <a:ext cx="2536466" cy="37911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Content Packs</a:t>
              </a:r>
              <a:endParaRPr lang="en-DE" sz="1200" dirty="0">
                <a:solidFill>
                  <a:schemeClr val="bg1"/>
                </a:solidFill>
              </a:endParaRPr>
            </a:p>
          </p:txBody>
        </p:sp>
        <p:sp>
          <p:nvSpPr>
            <p:cNvPr id="16" name="Arrow: Up 15">
              <a:extLst>
                <a:ext uri="{FF2B5EF4-FFF2-40B4-BE49-F238E27FC236}">
                  <a16:creationId xmlns:a16="http://schemas.microsoft.com/office/drawing/2014/main" id="{963E2256-2F9D-4986-B9C0-B4FA106BF048}"/>
                </a:ext>
              </a:extLst>
            </p:cNvPr>
            <p:cNvSpPr/>
            <p:nvPr/>
          </p:nvSpPr>
          <p:spPr>
            <a:xfrm>
              <a:off x="7662639" y="3974999"/>
              <a:ext cx="397565" cy="1263622"/>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logs</a:t>
              </a:r>
              <a:endParaRPr lang="en-DE" sz="800" dirty="0">
                <a:solidFill>
                  <a:schemeClr val="bg1"/>
                </a:solidFill>
              </a:endParaRPr>
            </a:p>
          </p:txBody>
        </p:sp>
        <p:sp>
          <p:nvSpPr>
            <p:cNvPr id="18" name="Rectangle 17">
              <a:extLst>
                <a:ext uri="{FF2B5EF4-FFF2-40B4-BE49-F238E27FC236}">
                  <a16:creationId xmlns:a16="http://schemas.microsoft.com/office/drawing/2014/main" id="{CF195EC8-032A-4FDE-B8F7-BC57C01EE419}"/>
                </a:ext>
              </a:extLst>
            </p:cNvPr>
            <p:cNvSpPr/>
            <p:nvPr/>
          </p:nvSpPr>
          <p:spPr>
            <a:xfrm>
              <a:off x="2114051" y="894427"/>
              <a:ext cx="6692313" cy="3791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other monitoring solutions</a:t>
              </a:r>
              <a:endParaRPr lang="en-DE" sz="1200" dirty="0">
                <a:solidFill>
                  <a:schemeClr val="bg1"/>
                </a:solidFill>
              </a:endParaRPr>
            </a:p>
          </p:txBody>
        </p:sp>
        <p:sp>
          <p:nvSpPr>
            <p:cNvPr id="20" name="Rectangle: Rounded Corners 19">
              <a:extLst>
                <a:ext uri="{FF2B5EF4-FFF2-40B4-BE49-F238E27FC236}">
                  <a16:creationId xmlns:a16="http://schemas.microsoft.com/office/drawing/2014/main" id="{2F8235E4-6AD3-4740-9A4B-4B9F2D8AF899}"/>
                </a:ext>
              </a:extLst>
            </p:cNvPr>
            <p:cNvSpPr/>
            <p:nvPr/>
          </p:nvSpPr>
          <p:spPr>
            <a:xfrm>
              <a:off x="4193515" y="1386699"/>
              <a:ext cx="491133" cy="254439"/>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REST API</a:t>
              </a:r>
              <a:endParaRPr lang="en-DE" sz="800" dirty="0">
                <a:solidFill>
                  <a:schemeClr val="bg1"/>
                </a:solidFill>
              </a:endParaRPr>
            </a:p>
          </p:txBody>
        </p:sp>
        <p:sp>
          <p:nvSpPr>
            <p:cNvPr id="21" name="Rectangle: Rounded Corners 20">
              <a:extLst>
                <a:ext uri="{FF2B5EF4-FFF2-40B4-BE49-F238E27FC236}">
                  <a16:creationId xmlns:a16="http://schemas.microsoft.com/office/drawing/2014/main" id="{BACDC2D4-EFEF-4F7C-81BD-4940C83B547A}"/>
                </a:ext>
              </a:extLst>
            </p:cNvPr>
            <p:cNvSpPr/>
            <p:nvPr/>
          </p:nvSpPr>
          <p:spPr>
            <a:xfrm>
              <a:off x="2138294" y="1391162"/>
              <a:ext cx="660620" cy="254439"/>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Interface</a:t>
              </a:r>
            </a:p>
          </p:txBody>
        </p:sp>
        <p:sp>
          <p:nvSpPr>
            <p:cNvPr id="23" name="Rectangle: Rounded Corners 22">
              <a:extLst>
                <a:ext uri="{FF2B5EF4-FFF2-40B4-BE49-F238E27FC236}">
                  <a16:creationId xmlns:a16="http://schemas.microsoft.com/office/drawing/2014/main" id="{65B49465-0B8A-4D1D-AD52-414287954A20}"/>
                </a:ext>
              </a:extLst>
            </p:cNvPr>
            <p:cNvSpPr/>
            <p:nvPr/>
          </p:nvSpPr>
          <p:spPr>
            <a:xfrm>
              <a:off x="4142029" y="4188882"/>
              <a:ext cx="520021" cy="254439"/>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agent</a:t>
              </a:r>
              <a:br>
                <a:rPr lang="en-US" sz="800" dirty="0">
                  <a:solidFill>
                    <a:schemeClr val="bg1"/>
                  </a:solidFill>
                </a:rPr>
              </a:br>
              <a:r>
                <a:rPr lang="en-US" sz="800" dirty="0">
                  <a:solidFill>
                    <a:schemeClr val="bg1"/>
                  </a:solidFill>
                </a:rPr>
                <a:t>option</a:t>
              </a:r>
            </a:p>
          </p:txBody>
        </p:sp>
        <p:sp>
          <p:nvSpPr>
            <p:cNvPr id="25" name="Rectangle 24">
              <a:extLst>
                <a:ext uri="{FF2B5EF4-FFF2-40B4-BE49-F238E27FC236}">
                  <a16:creationId xmlns:a16="http://schemas.microsoft.com/office/drawing/2014/main" id="{299882D4-405A-46CA-AB37-001B4A955187}"/>
                </a:ext>
              </a:extLst>
            </p:cNvPr>
            <p:cNvSpPr/>
            <p:nvPr/>
          </p:nvSpPr>
          <p:spPr>
            <a:xfrm>
              <a:off x="3591169" y="4756926"/>
              <a:ext cx="1070913" cy="470063"/>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OS</a:t>
              </a:r>
              <a:endParaRPr lang="en-DE" sz="1200" dirty="0">
                <a:solidFill>
                  <a:schemeClr val="bg1"/>
                </a:solidFill>
              </a:endParaRPr>
            </a:p>
          </p:txBody>
        </p:sp>
        <p:sp>
          <p:nvSpPr>
            <p:cNvPr id="27" name="Rectangle: Rounded Corners 26">
              <a:extLst>
                <a:ext uri="{FF2B5EF4-FFF2-40B4-BE49-F238E27FC236}">
                  <a16:creationId xmlns:a16="http://schemas.microsoft.com/office/drawing/2014/main" id="{4C9DA25F-4DD9-4F64-8A7A-50DF06D07AC1}"/>
                </a:ext>
              </a:extLst>
            </p:cNvPr>
            <p:cNvSpPr/>
            <p:nvPr/>
          </p:nvSpPr>
          <p:spPr>
            <a:xfrm>
              <a:off x="2135023" y="4167203"/>
              <a:ext cx="520021" cy="254439"/>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agent</a:t>
              </a:r>
              <a:br>
                <a:rPr lang="en-US" sz="800" dirty="0">
                  <a:solidFill>
                    <a:schemeClr val="bg1"/>
                  </a:solidFill>
                </a:rPr>
              </a:br>
              <a:r>
                <a:rPr lang="en-US" sz="800" dirty="0">
                  <a:solidFill>
                    <a:schemeClr val="bg1"/>
                  </a:solidFill>
                </a:rPr>
                <a:t>less</a:t>
              </a:r>
            </a:p>
          </p:txBody>
        </p:sp>
        <p:sp>
          <p:nvSpPr>
            <p:cNvPr id="29" name="Rectangle: Rounded Corners 28">
              <a:extLst>
                <a:ext uri="{FF2B5EF4-FFF2-40B4-BE49-F238E27FC236}">
                  <a16:creationId xmlns:a16="http://schemas.microsoft.com/office/drawing/2014/main" id="{D51FABCA-8457-470E-9492-278B52B65BCB}"/>
                </a:ext>
              </a:extLst>
            </p:cNvPr>
            <p:cNvSpPr/>
            <p:nvPr/>
          </p:nvSpPr>
          <p:spPr>
            <a:xfrm>
              <a:off x="8060204" y="4237415"/>
              <a:ext cx="693223" cy="379112"/>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Syslog</a:t>
              </a:r>
              <a:br>
                <a:rPr lang="en-US" sz="800" dirty="0">
                  <a:solidFill>
                    <a:schemeClr val="bg1"/>
                  </a:solidFill>
                </a:rPr>
              </a:br>
              <a:r>
                <a:rPr lang="en-US" sz="800" dirty="0">
                  <a:solidFill>
                    <a:schemeClr val="bg1"/>
                  </a:solidFill>
                </a:rPr>
                <a:t>ingestion API</a:t>
              </a:r>
            </a:p>
          </p:txBody>
        </p:sp>
        <p:sp>
          <p:nvSpPr>
            <p:cNvPr id="31" name="Rectangle 30">
              <a:extLst>
                <a:ext uri="{FF2B5EF4-FFF2-40B4-BE49-F238E27FC236}">
                  <a16:creationId xmlns:a16="http://schemas.microsoft.com/office/drawing/2014/main" id="{CF3A9E40-597C-4C79-ABE1-9F43CC6A53FC}"/>
                </a:ext>
              </a:extLst>
            </p:cNvPr>
            <p:cNvSpPr/>
            <p:nvPr/>
          </p:nvSpPr>
          <p:spPr>
            <a:xfrm>
              <a:off x="6241068" y="4752763"/>
              <a:ext cx="1070913" cy="470063"/>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OS</a:t>
              </a:r>
              <a:endParaRPr lang="en-DE" sz="1200" dirty="0">
                <a:solidFill>
                  <a:schemeClr val="bg1"/>
                </a:solidFill>
              </a:endParaRPr>
            </a:p>
          </p:txBody>
        </p:sp>
        <p:sp>
          <p:nvSpPr>
            <p:cNvPr id="32" name="Arrow: Up 31">
              <a:extLst>
                <a:ext uri="{FF2B5EF4-FFF2-40B4-BE49-F238E27FC236}">
                  <a16:creationId xmlns:a16="http://schemas.microsoft.com/office/drawing/2014/main" id="{A216E1E4-0B6E-4EAB-8F3F-CE041C2BC1E9}"/>
                </a:ext>
              </a:extLst>
            </p:cNvPr>
            <p:cNvSpPr/>
            <p:nvPr/>
          </p:nvSpPr>
          <p:spPr>
            <a:xfrm>
              <a:off x="6989291" y="3995804"/>
              <a:ext cx="397565" cy="725669"/>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logs</a:t>
              </a:r>
              <a:endParaRPr lang="en-DE" sz="800" dirty="0">
                <a:solidFill>
                  <a:schemeClr val="bg1"/>
                </a:solidFill>
              </a:endParaRPr>
            </a:p>
          </p:txBody>
        </p:sp>
        <p:sp>
          <p:nvSpPr>
            <p:cNvPr id="33" name="Rectangle: Rounded Corners 32">
              <a:extLst>
                <a:ext uri="{FF2B5EF4-FFF2-40B4-BE49-F238E27FC236}">
                  <a16:creationId xmlns:a16="http://schemas.microsoft.com/office/drawing/2014/main" id="{FC097621-769E-4D45-9FFC-CD5402014136}"/>
                </a:ext>
              </a:extLst>
            </p:cNvPr>
            <p:cNvSpPr/>
            <p:nvPr/>
          </p:nvSpPr>
          <p:spPr>
            <a:xfrm>
              <a:off x="6241068" y="4238800"/>
              <a:ext cx="520021" cy="254439"/>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agent</a:t>
              </a:r>
              <a:br>
                <a:rPr lang="en-US" sz="800" dirty="0">
                  <a:solidFill>
                    <a:schemeClr val="bg1"/>
                  </a:solidFill>
                </a:rPr>
              </a:br>
              <a:r>
                <a:rPr lang="en-US" sz="800" dirty="0">
                  <a:solidFill>
                    <a:schemeClr val="bg1"/>
                  </a:solidFill>
                </a:rPr>
                <a:t>option</a:t>
              </a:r>
            </a:p>
          </p:txBody>
        </p:sp>
        <p:sp>
          <p:nvSpPr>
            <p:cNvPr id="34" name="Arrow: Up 33">
              <a:extLst>
                <a:ext uri="{FF2B5EF4-FFF2-40B4-BE49-F238E27FC236}">
                  <a16:creationId xmlns:a16="http://schemas.microsoft.com/office/drawing/2014/main" id="{A8471325-BAC5-4FCB-AAE5-66372703CDB9}"/>
                </a:ext>
              </a:extLst>
            </p:cNvPr>
            <p:cNvSpPr/>
            <p:nvPr/>
          </p:nvSpPr>
          <p:spPr>
            <a:xfrm>
              <a:off x="2826268" y="1309717"/>
              <a:ext cx="397565" cy="421366"/>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800" dirty="0">
                <a:solidFill>
                  <a:schemeClr val="bg1"/>
                </a:solidFill>
              </a:endParaRPr>
            </a:p>
          </p:txBody>
        </p:sp>
        <p:sp>
          <p:nvSpPr>
            <p:cNvPr id="35" name="Arrow: Up 34">
              <a:extLst>
                <a:ext uri="{FF2B5EF4-FFF2-40B4-BE49-F238E27FC236}">
                  <a16:creationId xmlns:a16="http://schemas.microsoft.com/office/drawing/2014/main" id="{D033DF97-3DC2-442A-9917-DF4562A0AC39}"/>
                </a:ext>
              </a:extLst>
            </p:cNvPr>
            <p:cNvSpPr/>
            <p:nvPr/>
          </p:nvSpPr>
          <p:spPr>
            <a:xfrm rot="10800000">
              <a:off x="3741243" y="1319581"/>
              <a:ext cx="397565" cy="421366"/>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800" dirty="0">
                <a:solidFill>
                  <a:schemeClr val="bg1"/>
                </a:solidFill>
              </a:endParaRPr>
            </a:p>
          </p:txBody>
        </p:sp>
        <p:sp>
          <p:nvSpPr>
            <p:cNvPr id="36" name="Arrow: Up 35">
              <a:extLst>
                <a:ext uri="{FF2B5EF4-FFF2-40B4-BE49-F238E27FC236}">
                  <a16:creationId xmlns:a16="http://schemas.microsoft.com/office/drawing/2014/main" id="{1D47D012-BF6B-487A-B1A4-460410D50CB5}"/>
                </a:ext>
              </a:extLst>
            </p:cNvPr>
            <p:cNvSpPr/>
            <p:nvPr/>
          </p:nvSpPr>
          <p:spPr>
            <a:xfrm>
              <a:off x="7311154" y="1348017"/>
              <a:ext cx="397565" cy="421366"/>
            </a:xfrm>
            <a:prstGeom prst="up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800" dirty="0">
                <a:solidFill>
                  <a:schemeClr val="bg1"/>
                </a:solidFill>
              </a:endParaRPr>
            </a:p>
          </p:txBody>
        </p:sp>
        <p:sp>
          <p:nvSpPr>
            <p:cNvPr id="38" name="Arrow: Left-Right 37">
              <a:extLst>
                <a:ext uri="{FF2B5EF4-FFF2-40B4-BE49-F238E27FC236}">
                  <a16:creationId xmlns:a16="http://schemas.microsoft.com/office/drawing/2014/main" id="{AA952692-F271-4104-BB64-3669730555C9}"/>
                </a:ext>
              </a:extLst>
            </p:cNvPr>
            <p:cNvSpPr/>
            <p:nvPr/>
          </p:nvSpPr>
          <p:spPr>
            <a:xfrm>
              <a:off x="4776347" y="2408252"/>
              <a:ext cx="1348927" cy="379111"/>
            </a:xfrm>
            <a:prstGeom prst="left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900" dirty="0">
                  <a:solidFill>
                    <a:schemeClr val="bg1"/>
                  </a:solidFill>
                </a:rPr>
                <a:t>integration</a:t>
              </a:r>
              <a:endParaRPr lang="en-DE" sz="900" dirty="0">
                <a:solidFill>
                  <a:schemeClr val="bg1"/>
                </a:solidFill>
              </a:endParaRPr>
            </a:p>
          </p:txBody>
        </p:sp>
        <p:sp>
          <p:nvSpPr>
            <p:cNvPr id="41" name="TextBox 40">
              <a:extLst>
                <a:ext uri="{FF2B5EF4-FFF2-40B4-BE49-F238E27FC236}">
                  <a16:creationId xmlns:a16="http://schemas.microsoft.com/office/drawing/2014/main" id="{6D144DA8-DE0D-477B-9DEE-4EDDFDE9C2C4}"/>
                </a:ext>
              </a:extLst>
            </p:cNvPr>
            <p:cNvSpPr txBox="1"/>
            <p:nvPr/>
          </p:nvSpPr>
          <p:spPr>
            <a:xfrm>
              <a:off x="426130" y="1983921"/>
              <a:ext cx="1580890" cy="1446550"/>
            </a:xfrm>
            <a:prstGeom prst="rect">
              <a:avLst/>
            </a:prstGeom>
          </p:spPr>
          <p:txBody>
            <a:bodyPr wrap="square" lIns="0" tIns="0" rIns="0" bIns="0" rtlCol="0">
              <a:spAutoFit/>
            </a:bodyPr>
            <a:lstStyle/>
            <a:p>
              <a:pPr algn="ctr">
                <a:spcAft>
                  <a:spcPts val="600"/>
                </a:spcAft>
              </a:pPr>
              <a:r>
                <a:rPr lang="en-US" sz="1200" dirty="0"/>
                <a:t>Infrastructure Monitoring with Application Visibility</a:t>
              </a:r>
            </a:p>
            <a:p>
              <a:pPr algn="ctr">
                <a:spcAft>
                  <a:spcPts val="600"/>
                </a:spcAft>
              </a:pPr>
              <a:endParaRPr lang="en-US" sz="1200" dirty="0"/>
            </a:p>
            <a:p>
              <a:pPr algn="ctr">
                <a:spcAft>
                  <a:spcPts val="600"/>
                </a:spcAft>
              </a:pPr>
              <a:r>
                <a:rPr lang="en-US" sz="1200" i="1" dirty="0"/>
                <a:t>Consumer: </a:t>
              </a:r>
              <a:r>
                <a:rPr lang="en-US" sz="1200" dirty="0"/>
                <a:t>Infrastructure Operations</a:t>
              </a:r>
              <a:endParaRPr lang="en-DE" sz="1200" dirty="0"/>
            </a:p>
          </p:txBody>
        </p:sp>
        <p:grpSp>
          <p:nvGrpSpPr>
            <p:cNvPr id="54" name="Group 53">
              <a:extLst>
                <a:ext uri="{FF2B5EF4-FFF2-40B4-BE49-F238E27FC236}">
                  <a16:creationId xmlns:a16="http://schemas.microsoft.com/office/drawing/2014/main" id="{C82EEBBF-61E3-4BCD-B8A6-259E0DC4B53E}"/>
                </a:ext>
              </a:extLst>
            </p:cNvPr>
            <p:cNvGrpSpPr/>
            <p:nvPr/>
          </p:nvGrpSpPr>
          <p:grpSpPr>
            <a:xfrm>
              <a:off x="5029285" y="2953972"/>
              <a:ext cx="833966" cy="369332"/>
              <a:chOff x="5011944" y="3298371"/>
              <a:chExt cx="833966" cy="369332"/>
            </a:xfrm>
          </p:grpSpPr>
          <p:sp>
            <p:nvSpPr>
              <p:cNvPr id="50" name="Arrow: Curved Right 49">
                <a:extLst>
                  <a:ext uri="{FF2B5EF4-FFF2-40B4-BE49-F238E27FC236}">
                    <a16:creationId xmlns:a16="http://schemas.microsoft.com/office/drawing/2014/main" id="{4F6BAD1E-4776-420D-A647-C5ABBDBA2F50}"/>
                  </a:ext>
                </a:extLst>
              </p:cNvPr>
              <p:cNvSpPr/>
              <p:nvPr/>
            </p:nvSpPr>
            <p:spPr>
              <a:xfrm>
                <a:off x="5011944" y="3348798"/>
                <a:ext cx="187779" cy="310101"/>
              </a:xfrm>
              <a:prstGeom prst="curved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1200">
                  <a:solidFill>
                    <a:schemeClr val="bg1"/>
                  </a:solidFill>
                </a:endParaRPr>
              </a:p>
            </p:txBody>
          </p:sp>
          <p:sp>
            <p:nvSpPr>
              <p:cNvPr id="52" name="Arrow: Curved Right 51">
                <a:extLst>
                  <a:ext uri="{FF2B5EF4-FFF2-40B4-BE49-F238E27FC236}">
                    <a16:creationId xmlns:a16="http://schemas.microsoft.com/office/drawing/2014/main" id="{62BDFCD0-A30B-4791-B2A0-B1BD3A7C2755}"/>
                  </a:ext>
                </a:extLst>
              </p:cNvPr>
              <p:cNvSpPr/>
              <p:nvPr/>
            </p:nvSpPr>
            <p:spPr>
              <a:xfrm rot="10800000">
                <a:off x="5658131" y="3319790"/>
                <a:ext cx="187779" cy="310101"/>
              </a:xfrm>
              <a:prstGeom prst="curved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1200">
                  <a:solidFill>
                    <a:schemeClr val="bg1"/>
                  </a:solidFill>
                </a:endParaRPr>
              </a:p>
            </p:txBody>
          </p:sp>
          <p:sp>
            <p:nvSpPr>
              <p:cNvPr id="53" name="TextBox 52">
                <a:extLst>
                  <a:ext uri="{FF2B5EF4-FFF2-40B4-BE49-F238E27FC236}">
                    <a16:creationId xmlns:a16="http://schemas.microsoft.com/office/drawing/2014/main" id="{8944AEAC-4CCB-44E4-B4EE-A88B9E53B85B}"/>
                  </a:ext>
                </a:extLst>
              </p:cNvPr>
              <p:cNvSpPr txBox="1"/>
              <p:nvPr/>
            </p:nvSpPr>
            <p:spPr>
              <a:xfrm>
                <a:off x="5167993" y="3298371"/>
                <a:ext cx="521868" cy="369332"/>
              </a:xfrm>
              <a:prstGeom prst="rect">
                <a:avLst/>
              </a:prstGeom>
            </p:spPr>
            <p:txBody>
              <a:bodyPr wrap="square" lIns="0" tIns="0" rIns="0" bIns="0" rtlCol="0">
                <a:spAutoFit/>
              </a:bodyPr>
              <a:lstStyle/>
              <a:p>
                <a:pPr algn="ctr">
                  <a:spcAft>
                    <a:spcPts val="600"/>
                  </a:spcAft>
                </a:pPr>
                <a:r>
                  <a:rPr lang="en-US" sz="1200" dirty="0">
                    <a:solidFill>
                      <a:schemeClr val="accent1"/>
                    </a:solidFill>
                  </a:rPr>
                  <a:t>360°</a:t>
                </a:r>
                <a:br>
                  <a:rPr lang="en-US" sz="1200" dirty="0">
                    <a:solidFill>
                      <a:schemeClr val="accent1"/>
                    </a:solidFill>
                  </a:rPr>
                </a:br>
                <a:r>
                  <a:rPr lang="en-US" sz="1200" dirty="0">
                    <a:solidFill>
                      <a:schemeClr val="accent1"/>
                    </a:solidFill>
                  </a:rPr>
                  <a:t>view</a:t>
                </a:r>
                <a:endParaRPr lang="en-DE" sz="1200" dirty="0">
                  <a:solidFill>
                    <a:schemeClr val="accent1"/>
                  </a:solidFill>
                </a:endParaRPr>
              </a:p>
            </p:txBody>
          </p:sp>
        </p:grpSp>
        <p:sp>
          <p:nvSpPr>
            <p:cNvPr id="55" name="Rectangle 54">
              <a:extLst>
                <a:ext uri="{FF2B5EF4-FFF2-40B4-BE49-F238E27FC236}">
                  <a16:creationId xmlns:a16="http://schemas.microsoft.com/office/drawing/2014/main" id="{179B2A43-06E0-4F16-928B-3189BD76AA86}"/>
                </a:ext>
              </a:extLst>
            </p:cNvPr>
            <p:cNvSpPr/>
            <p:nvPr/>
          </p:nvSpPr>
          <p:spPr>
            <a:xfrm>
              <a:off x="2135022" y="1794694"/>
              <a:ext cx="2531750" cy="2056853"/>
            </a:xfrm>
            <a:prstGeom prst="rect">
              <a:avLst/>
            </a:prstGeom>
            <a:noFill/>
            <a:ln w="254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1200">
                <a:solidFill>
                  <a:schemeClr val="bg1"/>
                </a:solidFill>
              </a:endParaRPr>
            </a:p>
          </p:txBody>
        </p:sp>
        <p:sp>
          <p:nvSpPr>
            <p:cNvPr id="56" name="Rectangle 55">
              <a:extLst>
                <a:ext uri="{FF2B5EF4-FFF2-40B4-BE49-F238E27FC236}">
                  <a16:creationId xmlns:a16="http://schemas.microsoft.com/office/drawing/2014/main" id="{FD20EF88-8837-448D-BD14-56108037A294}"/>
                </a:ext>
              </a:extLst>
            </p:cNvPr>
            <p:cNvSpPr/>
            <p:nvPr/>
          </p:nvSpPr>
          <p:spPr>
            <a:xfrm>
              <a:off x="3940024" y="1792810"/>
              <a:ext cx="719892" cy="240689"/>
            </a:xfrm>
            <a:prstGeom prst="rect">
              <a:avLst/>
            </a:prstGeom>
            <a:solidFill>
              <a:schemeClr val="accent5"/>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dirty="0">
                  <a:solidFill>
                    <a:schemeClr val="bg1"/>
                  </a:solidFill>
                </a:rPr>
                <a:t>offer</a:t>
              </a:r>
              <a:endParaRPr lang="en-DE" sz="1000" dirty="0">
                <a:solidFill>
                  <a:schemeClr val="bg1"/>
                </a:solidFill>
              </a:endParaRPr>
            </a:p>
          </p:txBody>
        </p:sp>
        <p:sp>
          <p:nvSpPr>
            <p:cNvPr id="57" name="Rectangle 56">
              <a:extLst>
                <a:ext uri="{FF2B5EF4-FFF2-40B4-BE49-F238E27FC236}">
                  <a16:creationId xmlns:a16="http://schemas.microsoft.com/office/drawing/2014/main" id="{09335FE9-66DE-491C-A835-C8143B42285C}"/>
                </a:ext>
              </a:extLst>
            </p:cNvPr>
            <p:cNvSpPr/>
            <p:nvPr/>
          </p:nvSpPr>
          <p:spPr>
            <a:xfrm>
              <a:off x="6246418" y="1799982"/>
              <a:ext cx="2531750" cy="2056853"/>
            </a:xfrm>
            <a:prstGeom prst="rect">
              <a:avLst/>
            </a:prstGeom>
            <a:noFill/>
            <a:ln w="254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DE" sz="1200">
                <a:solidFill>
                  <a:schemeClr val="bg1"/>
                </a:solidFill>
              </a:endParaRPr>
            </a:p>
          </p:txBody>
        </p:sp>
        <p:sp>
          <p:nvSpPr>
            <p:cNvPr id="58" name="Rectangle 57">
              <a:extLst>
                <a:ext uri="{FF2B5EF4-FFF2-40B4-BE49-F238E27FC236}">
                  <a16:creationId xmlns:a16="http://schemas.microsoft.com/office/drawing/2014/main" id="{7F0EF6E6-39E6-44C2-B0A4-AACB2A116B68}"/>
                </a:ext>
              </a:extLst>
            </p:cNvPr>
            <p:cNvSpPr/>
            <p:nvPr/>
          </p:nvSpPr>
          <p:spPr>
            <a:xfrm>
              <a:off x="8051420" y="1798098"/>
              <a:ext cx="719892" cy="24068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dirty="0">
                  <a:solidFill>
                    <a:schemeClr val="bg1"/>
                  </a:solidFill>
                </a:rPr>
                <a:t>offer</a:t>
              </a:r>
              <a:endParaRPr lang="en-DE" sz="1000" dirty="0">
                <a:solidFill>
                  <a:schemeClr val="bg1"/>
                </a:solidFill>
              </a:endParaRPr>
            </a:p>
          </p:txBody>
        </p:sp>
        <p:sp>
          <p:nvSpPr>
            <p:cNvPr id="63" name="Rectangle 62">
              <a:extLst>
                <a:ext uri="{FF2B5EF4-FFF2-40B4-BE49-F238E27FC236}">
                  <a16:creationId xmlns:a16="http://schemas.microsoft.com/office/drawing/2014/main" id="{F0F80D1C-DA77-4876-A841-7649FD082046}"/>
                </a:ext>
              </a:extLst>
            </p:cNvPr>
            <p:cNvSpPr/>
            <p:nvPr/>
          </p:nvSpPr>
          <p:spPr>
            <a:xfrm>
              <a:off x="2072705" y="6019903"/>
              <a:ext cx="6698607" cy="310101"/>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on premise, cloud</a:t>
              </a:r>
              <a:endParaRPr lang="en-DE" sz="1200" dirty="0">
                <a:solidFill>
                  <a:schemeClr val="bg1"/>
                </a:solidFill>
              </a:endParaRPr>
            </a:p>
          </p:txBody>
        </p:sp>
      </p:grpSp>
    </p:spTree>
    <p:extLst>
      <p:ext uri="{BB962C8B-B14F-4D97-AF65-F5344CB8AC3E}">
        <p14:creationId xmlns:p14="http://schemas.microsoft.com/office/powerpoint/2010/main" val="15910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EC00E-E7C1-434A-B823-9BE2791E093E}"/>
              </a:ext>
            </a:extLst>
          </p:cNvPr>
          <p:cNvSpPr>
            <a:spLocks noGrp="1"/>
          </p:cNvSpPr>
          <p:nvPr>
            <p:ph type="title"/>
          </p:nvPr>
        </p:nvSpPr>
        <p:spPr/>
        <p:txBody>
          <a:bodyPr/>
          <a:lstStyle/>
          <a:p>
            <a:r>
              <a:rPr lang="en-US" dirty="0"/>
              <a:t>Aria Operations and Aria </a:t>
            </a:r>
            <a:r>
              <a:rPr lang="en-US" b="1" dirty="0"/>
              <a:t>Automation</a:t>
            </a:r>
            <a:r>
              <a:rPr lang="en-US" dirty="0"/>
              <a:t> Integration</a:t>
            </a:r>
          </a:p>
        </p:txBody>
      </p:sp>
      <p:pic>
        <p:nvPicPr>
          <p:cNvPr id="5" name="Picture 4">
            <a:extLst>
              <a:ext uri="{FF2B5EF4-FFF2-40B4-BE49-F238E27FC236}">
                <a16:creationId xmlns:a16="http://schemas.microsoft.com/office/drawing/2014/main" id="{297BE9D3-999E-46C4-8193-D3D92380CDFE}"/>
              </a:ext>
            </a:extLst>
          </p:cNvPr>
          <p:cNvPicPr>
            <a:picLocks noChangeAspect="1"/>
          </p:cNvPicPr>
          <p:nvPr/>
        </p:nvPicPr>
        <p:blipFill>
          <a:blip r:embed="rId3"/>
          <a:stretch>
            <a:fillRect/>
          </a:stretch>
        </p:blipFill>
        <p:spPr>
          <a:xfrm>
            <a:off x="3063055" y="876914"/>
            <a:ext cx="7653011" cy="2502906"/>
          </a:xfrm>
          <a:prstGeom prst="rect">
            <a:avLst/>
          </a:prstGeom>
        </p:spPr>
      </p:pic>
      <p:sp>
        <p:nvSpPr>
          <p:cNvPr id="9" name="Content Placeholder 11">
            <a:extLst>
              <a:ext uri="{FF2B5EF4-FFF2-40B4-BE49-F238E27FC236}">
                <a16:creationId xmlns:a16="http://schemas.microsoft.com/office/drawing/2014/main" id="{AA9CF200-6A1A-427A-8309-0DF589CE08F8}"/>
              </a:ext>
            </a:extLst>
          </p:cNvPr>
          <p:cNvSpPr txBox="1">
            <a:spLocks/>
          </p:cNvSpPr>
          <p:nvPr/>
        </p:nvSpPr>
        <p:spPr>
          <a:xfrm>
            <a:off x="207630" y="1149025"/>
            <a:ext cx="4082861" cy="48075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sz="1600" b="1" dirty="0">
                <a:solidFill>
                  <a:schemeClr val="accent1"/>
                </a:solidFill>
              </a:rPr>
              <a:t>Public Cloud Deployments</a:t>
            </a:r>
          </a:p>
          <a:p>
            <a:pPr lvl="1"/>
            <a:r>
              <a:rPr lang="en-US" sz="1600" dirty="0"/>
              <a:t>Extend capabilities to </a:t>
            </a:r>
            <a:r>
              <a:rPr lang="en-US" sz="1600" dirty="0">
                <a:solidFill>
                  <a:schemeClr val="accent1">
                    <a:lumMod val="75000"/>
                  </a:schemeClr>
                </a:solidFill>
              </a:rPr>
              <a:t>public cloud resources</a:t>
            </a:r>
            <a:r>
              <a:rPr lang="en-US" sz="1600" dirty="0"/>
              <a:t> (AWS, Azure, GCP)</a:t>
            </a:r>
          </a:p>
          <a:p>
            <a:pPr lvl="1"/>
            <a:r>
              <a:rPr lang="en-US" sz="1600" dirty="0">
                <a:solidFill>
                  <a:schemeClr val="accent1">
                    <a:lumMod val="75000"/>
                  </a:schemeClr>
                </a:solidFill>
              </a:rPr>
              <a:t>OOTB Dashboards </a:t>
            </a:r>
            <a:r>
              <a:rPr lang="en-US" sz="1600" dirty="0"/>
              <a:t>for Public Cloud Resources and Deployments</a:t>
            </a:r>
          </a:p>
          <a:p>
            <a:r>
              <a:rPr lang="en-US" sz="1600" b="1" dirty="0">
                <a:solidFill>
                  <a:schemeClr val="accent1"/>
                </a:solidFill>
              </a:rPr>
              <a:t>Partial Deployments</a:t>
            </a:r>
          </a:p>
          <a:p>
            <a:pPr lvl="1"/>
            <a:r>
              <a:rPr lang="en-US" sz="2000" dirty="0"/>
              <a:t>Costing, performance metrics, optimization recommendations in vRA</a:t>
            </a:r>
          </a:p>
          <a:p>
            <a:r>
              <a:rPr lang="en-US" sz="1600" b="1" dirty="0">
                <a:solidFill>
                  <a:schemeClr val="accent1"/>
                </a:solidFill>
              </a:rPr>
              <a:t>Project Level Limits</a:t>
            </a:r>
          </a:p>
          <a:p>
            <a:pPr lvl="1">
              <a:spcAft>
                <a:spcPts val="600"/>
              </a:spcAft>
            </a:pPr>
            <a:r>
              <a:rPr lang="en-US" sz="1600" dirty="0"/>
              <a:t>Visibility to </a:t>
            </a:r>
            <a:r>
              <a:rPr lang="en-US" sz="1600" dirty="0">
                <a:solidFill>
                  <a:schemeClr val="accent1">
                    <a:lumMod val="75000"/>
                  </a:schemeClr>
                </a:solidFill>
              </a:rPr>
              <a:t>vRA Project Limits</a:t>
            </a:r>
          </a:p>
          <a:p>
            <a:pPr lvl="1">
              <a:spcAft>
                <a:spcPts val="600"/>
              </a:spcAft>
            </a:pPr>
            <a:r>
              <a:rPr lang="en-IN" sz="1600" dirty="0">
                <a:solidFill>
                  <a:schemeClr val="accent1">
                    <a:lumMod val="75000"/>
                  </a:schemeClr>
                </a:solidFill>
              </a:rPr>
              <a:t>Alerts</a:t>
            </a:r>
            <a:r>
              <a:rPr lang="en-IN" sz="1600" dirty="0"/>
              <a:t> can be created for resource utilization or cost as limits approach</a:t>
            </a:r>
          </a:p>
          <a:p>
            <a:pPr lvl="1"/>
            <a:endParaRPr lang="en-US" sz="1600" dirty="0"/>
          </a:p>
          <a:p>
            <a:pPr lvl="1"/>
            <a:endParaRPr lang="en-US" sz="1600" dirty="0"/>
          </a:p>
        </p:txBody>
      </p:sp>
      <p:pic>
        <p:nvPicPr>
          <p:cNvPr id="4" name="Picture 3">
            <a:extLst>
              <a:ext uri="{FF2B5EF4-FFF2-40B4-BE49-F238E27FC236}">
                <a16:creationId xmlns:a16="http://schemas.microsoft.com/office/drawing/2014/main" id="{7F2331DB-F2E0-B7E7-BFD7-4C3D5A859B86}"/>
              </a:ext>
            </a:extLst>
          </p:cNvPr>
          <p:cNvPicPr>
            <a:picLocks noChangeAspect="1"/>
          </p:cNvPicPr>
          <p:nvPr/>
        </p:nvPicPr>
        <p:blipFill>
          <a:blip r:embed="rId4"/>
          <a:stretch>
            <a:fillRect/>
          </a:stretch>
        </p:blipFill>
        <p:spPr>
          <a:xfrm>
            <a:off x="4386243" y="4935256"/>
            <a:ext cx="7702374" cy="17918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124C92B-1D2A-1037-3F1D-A7386EAAB5BA}"/>
              </a:ext>
            </a:extLst>
          </p:cNvPr>
          <p:cNvPicPr>
            <a:picLocks noChangeAspect="1"/>
          </p:cNvPicPr>
          <p:nvPr/>
        </p:nvPicPr>
        <p:blipFill>
          <a:blip r:embed="rId5"/>
          <a:stretch>
            <a:fillRect/>
          </a:stretch>
        </p:blipFill>
        <p:spPr>
          <a:xfrm>
            <a:off x="7241458" y="2574563"/>
            <a:ext cx="4847159" cy="2093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83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Graphical user interface, application&#10;&#10;Description automatically generated">
            <a:extLst>
              <a:ext uri="{FF2B5EF4-FFF2-40B4-BE49-F238E27FC236}">
                <a16:creationId xmlns:a16="http://schemas.microsoft.com/office/drawing/2014/main" id="{3BB2760F-33A6-BE97-D76F-60A526E13FCB}"/>
              </a:ext>
            </a:extLst>
          </p:cNvPr>
          <p:cNvPicPr>
            <a:picLocks noChangeAspect="1"/>
          </p:cNvPicPr>
          <p:nvPr/>
        </p:nvPicPr>
        <p:blipFill>
          <a:blip r:embed="rId3"/>
          <a:stretch>
            <a:fillRect/>
          </a:stretch>
        </p:blipFill>
        <p:spPr>
          <a:xfrm>
            <a:off x="150398" y="2154524"/>
            <a:ext cx="4522913" cy="2879112"/>
          </a:xfrm>
          <a:prstGeom prst="rect">
            <a:avLst/>
          </a:prstGeom>
        </p:spPr>
      </p:pic>
      <p:sp>
        <p:nvSpPr>
          <p:cNvPr id="8" name="Title 7">
            <a:extLst>
              <a:ext uri="{FF2B5EF4-FFF2-40B4-BE49-F238E27FC236}">
                <a16:creationId xmlns:a16="http://schemas.microsoft.com/office/drawing/2014/main" id="{5A49EBF6-9447-4B17-76AD-A0884E925F62}"/>
              </a:ext>
            </a:extLst>
          </p:cNvPr>
          <p:cNvSpPr>
            <a:spLocks noGrp="1"/>
          </p:cNvSpPr>
          <p:nvPr>
            <p:ph type="title"/>
          </p:nvPr>
        </p:nvSpPr>
        <p:spPr>
          <a:xfrm>
            <a:off x="579809" y="29969"/>
            <a:ext cx="11001004" cy="381000"/>
          </a:xfrm>
        </p:spPr>
        <p:txBody>
          <a:bodyPr anchor="ctr"/>
          <a:lstStyle/>
          <a:p>
            <a:r>
              <a:rPr lang="en-US" dirty="0"/>
              <a:t>Deep Troubleshooting Paths </a:t>
            </a:r>
          </a:p>
        </p:txBody>
      </p:sp>
      <p:pic>
        <p:nvPicPr>
          <p:cNvPr id="15" name="Picture 14">
            <a:extLst>
              <a:ext uri="{FF2B5EF4-FFF2-40B4-BE49-F238E27FC236}">
                <a16:creationId xmlns:a16="http://schemas.microsoft.com/office/drawing/2014/main" id="{8794B8C0-AACF-0549-EB69-83BD3476278A}"/>
              </a:ext>
            </a:extLst>
          </p:cNvPr>
          <p:cNvPicPr>
            <a:picLocks noChangeAspect="1"/>
          </p:cNvPicPr>
          <p:nvPr/>
        </p:nvPicPr>
        <p:blipFill>
          <a:blip r:embed="rId4"/>
          <a:stretch>
            <a:fillRect/>
          </a:stretch>
        </p:blipFill>
        <p:spPr>
          <a:xfrm>
            <a:off x="3806264" y="4525930"/>
            <a:ext cx="3186444" cy="2299467"/>
          </a:xfrm>
          <a:prstGeom prst="rect">
            <a:avLst/>
          </a:prstGeom>
          <a:ln w="15875">
            <a:solidFill>
              <a:schemeClr val="tx1"/>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EF97DF38-9EEE-C5AE-55D9-6EEB5763711A}"/>
              </a:ext>
            </a:extLst>
          </p:cNvPr>
          <p:cNvPicPr>
            <a:picLocks noChangeAspect="1"/>
          </p:cNvPicPr>
          <p:nvPr/>
        </p:nvPicPr>
        <p:blipFill>
          <a:blip r:embed="rId5"/>
          <a:stretch>
            <a:fillRect/>
          </a:stretch>
        </p:blipFill>
        <p:spPr>
          <a:xfrm>
            <a:off x="6628042" y="2141626"/>
            <a:ext cx="5498415" cy="2689489"/>
          </a:xfrm>
          <a:prstGeom prst="rect">
            <a:avLst/>
          </a:prstGeom>
          <a:ln w="22225">
            <a:solidFill>
              <a:schemeClr val="accent1">
                <a:shade val="95000"/>
                <a:satMod val="105000"/>
              </a:schemeClr>
            </a:solidFill>
          </a:ln>
        </p:spPr>
      </p:pic>
      <p:pic>
        <p:nvPicPr>
          <p:cNvPr id="6" name="Picture 5" descr="Graphical user interface, application&#10;&#10;Description automatically generated">
            <a:extLst>
              <a:ext uri="{FF2B5EF4-FFF2-40B4-BE49-F238E27FC236}">
                <a16:creationId xmlns:a16="http://schemas.microsoft.com/office/drawing/2014/main" id="{92D4C156-3D72-4429-05CA-454D6F4D9601}"/>
              </a:ext>
            </a:extLst>
          </p:cNvPr>
          <p:cNvPicPr>
            <a:picLocks noChangeAspect="1"/>
          </p:cNvPicPr>
          <p:nvPr/>
        </p:nvPicPr>
        <p:blipFill>
          <a:blip r:embed="rId6"/>
          <a:stretch>
            <a:fillRect/>
          </a:stretch>
        </p:blipFill>
        <p:spPr>
          <a:xfrm>
            <a:off x="3027888" y="901215"/>
            <a:ext cx="3788816" cy="1982827"/>
          </a:xfrm>
          <a:prstGeom prst="rect">
            <a:avLst/>
          </a:prstGeom>
        </p:spPr>
      </p:pic>
      <p:pic>
        <p:nvPicPr>
          <p:cNvPr id="10" name="Picture 9" descr="Graphical user interface, application, Word&#10;&#10;Description automatically generated">
            <a:extLst>
              <a:ext uri="{FF2B5EF4-FFF2-40B4-BE49-F238E27FC236}">
                <a16:creationId xmlns:a16="http://schemas.microsoft.com/office/drawing/2014/main" id="{9EE7761A-6664-867E-4D83-71A22BBB9FDA}"/>
              </a:ext>
            </a:extLst>
          </p:cNvPr>
          <p:cNvPicPr>
            <a:picLocks noChangeAspect="1"/>
          </p:cNvPicPr>
          <p:nvPr/>
        </p:nvPicPr>
        <p:blipFill>
          <a:blip r:embed="rId7"/>
          <a:stretch>
            <a:fillRect/>
          </a:stretch>
        </p:blipFill>
        <p:spPr>
          <a:xfrm>
            <a:off x="7302238" y="3978001"/>
            <a:ext cx="4357585" cy="2131287"/>
          </a:xfrm>
          <a:prstGeom prst="rect">
            <a:avLst/>
          </a:prstGeom>
        </p:spPr>
      </p:pic>
      <p:grpSp>
        <p:nvGrpSpPr>
          <p:cNvPr id="21" name="Group 20">
            <a:extLst>
              <a:ext uri="{FF2B5EF4-FFF2-40B4-BE49-F238E27FC236}">
                <a16:creationId xmlns:a16="http://schemas.microsoft.com/office/drawing/2014/main" id="{05558F14-236F-DA99-0773-84A8ED00DCC7}"/>
              </a:ext>
            </a:extLst>
          </p:cNvPr>
          <p:cNvGrpSpPr/>
          <p:nvPr/>
        </p:nvGrpSpPr>
        <p:grpSpPr>
          <a:xfrm>
            <a:off x="854540" y="1076390"/>
            <a:ext cx="3186444" cy="1395021"/>
            <a:chOff x="81302" y="1236099"/>
            <a:chExt cx="6863807" cy="2911041"/>
          </a:xfrm>
          <a:solidFill>
            <a:schemeClr val="accent1"/>
          </a:solidFill>
        </p:grpSpPr>
        <p:sp>
          <p:nvSpPr>
            <p:cNvPr id="26" name="Isosceles Triangle 18">
              <a:extLst>
                <a:ext uri="{FF2B5EF4-FFF2-40B4-BE49-F238E27FC236}">
                  <a16:creationId xmlns:a16="http://schemas.microsoft.com/office/drawing/2014/main" id="{8B29F8EE-5590-CC95-AF78-42508B41C818}"/>
                </a:ext>
              </a:extLst>
            </p:cNvPr>
            <p:cNvSpPr/>
            <p:nvPr/>
          </p:nvSpPr>
          <p:spPr>
            <a:xfrm rot="13765150">
              <a:off x="2496084" y="-301886"/>
              <a:ext cx="2034244" cy="6863807"/>
            </a:xfrm>
            <a:custGeom>
              <a:avLst/>
              <a:gdLst>
                <a:gd name="connsiteX0" fmla="*/ 0 w 573709"/>
                <a:gd name="connsiteY0" fmla="*/ 5046201 h 5046201"/>
                <a:gd name="connsiteX1" fmla="*/ 286855 w 573709"/>
                <a:gd name="connsiteY1" fmla="*/ 0 h 5046201"/>
                <a:gd name="connsiteX2" fmla="*/ 573709 w 573709"/>
                <a:gd name="connsiteY2" fmla="*/ 5046201 h 5046201"/>
                <a:gd name="connsiteX3" fmla="*/ 0 w 573709"/>
                <a:gd name="connsiteY3" fmla="*/ 5046201 h 5046201"/>
                <a:gd name="connsiteX0" fmla="*/ 0 w 1102449"/>
                <a:gd name="connsiteY0" fmla="*/ 5046201 h 5046201"/>
                <a:gd name="connsiteX1" fmla="*/ 286855 w 1102449"/>
                <a:gd name="connsiteY1" fmla="*/ 0 h 5046201"/>
                <a:gd name="connsiteX2" fmla="*/ 573709 w 1102449"/>
                <a:gd name="connsiteY2" fmla="*/ 5046201 h 5046201"/>
                <a:gd name="connsiteX3" fmla="*/ 0 w 1102449"/>
                <a:gd name="connsiteY3" fmla="*/ 5046201 h 5046201"/>
                <a:gd name="connsiteX0" fmla="*/ 0 w 1259161"/>
                <a:gd name="connsiteY0" fmla="*/ 5046201 h 5046201"/>
                <a:gd name="connsiteX1" fmla="*/ 286855 w 1259161"/>
                <a:gd name="connsiteY1" fmla="*/ 0 h 5046201"/>
                <a:gd name="connsiteX2" fmla="*/ 573709 w 1259161"/>
                <a:gd name="connsiteY2" fmla="*/ 5046201 h 5046201"/>
                <a:gd name="connsiteX3" fmla="*/ 0 w 1259161"/>
                <a:gd name="connsiteY3" fmla="*/ 5046201 h 5046201"/>
                <a:gd name="connsiteX0" fmla="*/ 0 w 1065786"/>
                <a:gd name="connsiteY0" fmla="*/ 5046201 h 5046201"/>
                <a:gd name="connsiteX1" fmla="*/ 286855 w 1065786"/>
                <a:gd name="connsiteY1" fmla="*/ 0 h 5046201"/>
                <a:gd name="connsiteX2" fmla="*/ 573709 w 1065786"/>
                <a:gd name="connsiteY2" fmla="*/ 5046201 h 5046201"/>
                <a:gd name="connsiteX3" fmla="*/ 0 w 1065786"/>
                <a:gd name="connsiteY3" fmla="*/ 5046201 h 5046201"/>
                <a:gd name="connsiteX0" fmla="*/ 237762 w 926505"/>
                <a:gd name="connsiteY0" fmla="*/ 5046201 h 6381729"/>
                <a:gd name="connsiteX1" fmla="*/ 524617 w 926505"/>
                <a:gd name="connsiteY1" fmla="*/ 0 h 6381729"/>
                <a:gd name="connsiteX2" fmla="*/ 0 w 926505"/>
                <a:gd name="connsiteY2" fmla="*/ 6381729 h 6381729"/>
                <a:gd name="connsiteX3" fmla="*/ 237762 w 926505"/>
                <a:gd name="connsiteY3" fmla="*/ 5046201 h 6381729"/>
                <a:gd name="connsiteX0" fmla="*/ 0 w 1414452"/>
                <a:gd name="connsiteY0" fmla="*/ 6113763 h 6381729"/>
                <a:gd name="connsiteX1" fmla="*/ 1012564 w 1414452"/>
                <a:gd name="connsiteY1" fmla="*/ 0 h 6381729"/>
                <a:gd name="connsiteX2" fmla="*/ 487947 w 1414452"/>
                <a:gd name="connsiteY2" fmla="*/ 6381729 h 6381729"/>
                <a:gd name="connsiteX3" fmla="*/ 0 w 1414452"/>
                <a:gd name="connsiteY3" fmla="*/ 6113763 h 6381729"/>
                <a:gd name="connsiteX0" fmla="*/ 0 w 1319354"/>
                <a:gd name="connsiteY0" fmla="*/ 6113763 h 6901460"/>
                <a:gd name="connsiteX1" fmla="*/ 1012564 w 1319354"/>
                <a:gd name="connsiteY1" fmla="*/ 0 h 6901460"/>
                <a:gd name="connsiteX2" fmla="*/ 87708 w 1319354"/>
                <a:gd name="connsiteY2" fmla="*/ 6901460 h 6901460"/>
                <a:gd name="connsiteX3" fmla="*/ 0 w 1319354"/>
                <a:gd name="connsiteY3" fmla="*/ 6113763 h 6901460"/>
                <a:gd name="connsiteX0" fmla="*/ 0 w 1390651"/>
                <a:gd name="connsiteY0" fmla="*/ 6113763 h 6901460"/>
                <a:gd name="connsiteX1" fmla="*/ 1012564 w 1390651"/>
                <a:gd name="connsiteY1" fmla="*/ 0 h 6901460"/>
                <a:gd name="connsiteX2" fmla="*/ 87708 w 1390651"/>
                <a:gd name="connsiteY2" fmla="*/ 6901460 h 6901460"/>
                <a:gd name="connsiteX3" fmla="*/ 0 w 1390651"/>
                <a:gd name="connsiteY3" fmla="*/ 6113763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65698"/>
                <a:gd name="connsiteY0" fmla="*/ 6575741 h 6901460"/>
                <a:gd name="connsiteX1" fmla="*/ 1354350 w 1765698"/>
                <a:gd name="connsiteY1" fmla="*/ 0 h 6901460"/>
                <a:gd name="connsiteX2" fmla="*/ 429494 w 1765698"/>
                <a:gd name="connsiteY2" fmla="*/ 6901460 h 6901460"/>
                <a:gd name="connsiteX3" fmla="*/ 0 w 1765698"/>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34899"/>
                <a:gd name="connsiteX1" fmla="*/ 1354350 w 1771852"/>
                <a:gd name="connsiteY1" fmla="*/ 0 h 6934899"/>
                <a:gd name="connsiteX2" fmla="*/ 429494 w 1771852"/>
                <a:gd name="connsiteY2" fmla="*/ 6901460 h 6934899"/>
                <a:gd name="connsiteX3" fmla="*/ 379454 w 1771852"/>
                <a:gd name="connsiteY3" fmla="*/ 6934594 h 6934899"/>
                <a:gd name="connsiteX4" fmla="*/ 0 w 1771852"/>
                <a:gd name="connsiteY4" fmla="*/ 6575741 h 6934899"/>
                <a:gd name="connsiteX0" fmla="*/ 0 w 2153116"/>
                <a:gd name="connsiteY0" fmla="*/ 6339028 h 6934899"/>
                <a:gd name="connsiteX1" fmla="*/ 1735614 w 2153116"/>
                <a:gd name="connsiteY1" fmla="*/ 0 h 6934899"/>
                <a:gd name="connsiteX2" fmla="*/ 810758 w 2153116"/>
                <a:gd name="connsiteY2" fmla="*/ 6901460 h 6934899"/>
                <a:gd name="connsiteX3" fmla="*/ 760718 w 2153116"/>
                <a:gd name="connsiteY3" fmla="*/ 6934594 h 6934899"/>
                <a:gd name="connsiteX4" fmla="*/ 0 w 2153116"/>
                <a:gd name="connsiteY4" fmla="*/ 6339028 h 6934899"/>
                <a:gd name="connsiteX0" fmla="*/ 0 w 2078512"/>
                <a:gd name="connsiteY0" fmla="*/ 6339028 h 6934890"/>
                <a:gd name="connsiteX1" fmla="*/ 1735614 w 2078512"/>
                <a:gd name="connsiteY1" fmla="*/ 0 h 6934890"/>
                <a:gd name="connsiteX2" fmla="*/ 515436 w 2078512"/>
                <a:gd name="connsiteY2" fmla="*/ 6900086 h 6934890"/>
                <a:gd name="connsiteX3" fmla="*/ 760718 w 2078512"/>
                <a:gd name="connsiteY3" fmla="*/ 6934594 h 6934890"/>
                <a:gd name="connsiteX4" fmla="*/ 0 w 2078512"/>
                <a:gd name="connsiteY4" fmla="*/ 6339028 h 6934890"/>
                <a:gd name="connsiteX0" fmla="*/ 52808 w 2131320"/>
                <a:gd name="connsiteY0" fmla="*/ 6339028 h 7490704"/>
                <a:gd name="connsiteX1" fmla="*/ 1788422 w 2131320"/>
                <a:gd name="connsiteY1" fmla="*/ 0 h 7490704"/>
                <a:gd name="connsiteX2" fmla="*/ 568244 w 2131320"/>
                <a:gd name="connsiteY2" fmla="*/ 6900086 h 7490704"/>
                <a:gd name="connsiteX3" fmla="*/ 52808 w 2131320"/>
                <a:gd name="connsiteY3" fmla="*/ 6339028 h 7490704"/>
                <a:gd name="connsiteX0" fmla="*/ 50558 w 2129070"/>
                <a:gd name="connsiteY0" fmla="*/ 6339028 h 6982312"/>
                <a:gd name="connsiteX1" fmla="*/ 1786172 w 2129070"/>
                <a:gd name="connsiteY1" fmla="*/ 0 h 6982312"/>
                <a:gd name="connsiteX2" fmla="*/ 565994 w 2129070"/>
                <a:gd name="connsiteY2" fmla="*/ 6900086 h 6982312"/>
                <a:gd name="connsiteX3" fmla="*/ 50558 w 2129070"/>
                <a:gd name="connsiteY3" fmla="*/ 6339028 h 6982312"/>
                <a:gd name="connsiteX0" fmla="*/ 0 w 2078512"/>
                <a:gd name="connsiteY0" fmla="*/ 6339028 h 6900086"/>
                <a:gd name="connsiteX1" fmla="*/ 1735614 w 2078512"/>
                <a:gd name="connsiteY1" fmla="*/ 0 h 6900086"/>
                <a:gd name="connsiteX2" fmla="*/ 515436 w 2078512"/>
                <a:gd name="connsiteY2" fmla="*/ 6900086 h 6900086"/>
                <a:gd name="connsiteX3" fmla="*/ 0 w 2078512"/>
                <a:gd name="connsiteY3" fmla="*/ 6339028 h 6900086"/>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11283"/>
                <a:gd name="connsiteY0" fmla="*/ 6483332 h 6863807"/>
                <a:gd name="connsiteX1" fmla="*/ 1661547 w 2011283"/>
                <a:gd name="connsiteY1" fmla="*/ 0 h 6863807"/>
                <a:gd name="connsiteX2" fmla="*/ 472442 w 2011283"/>
                <a:gd name="connsiteY2" fmla="*/ 6863807 h 6863807"/>
                <a:gd name="connsiteX3" fmla="*/ 0 w 2011283"/>
                <a:gd name="connsiteY3" fmla="*/ 6483332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Lst>
              <a:ahLst/>
              <a:cxnLst>
                <a:cxn ang="0">
                  <a:pos x="connsiteX0" y="connsiteY0"/>
                </a:cxn>
                <a:cxn ang="0">
                  <a:pos x="connsiteX1" y="connsiteY1"/>
                </a:cxn>
                <a:cxn ang="0">
                  <a:pos x="connsiteX2" y="connsiteY2"/>
                </a:cxn>
                <a:cxn ang="0">
                  <a:pos x="connsiteX3" y="connsiteY3"/>
                </a:cxn>
              </a:cxnLst>
              <a:rect l="l" t="t" r="r" b="b"/>
              <a:pathLst>
                <a:path w="2034244" h="6863807">
                  <a:moveTo>
                    <a:pt x="0" y="6436711"/>
                  </a:moveTo>
                  <a:cubicBezTo>
                    <a:pt x="1399248" y="4673254"/>
                    <a:pt x="2105413" y="2082553"/>
                    <a:pt x="1684508" y="0"/>
                  </a:cubicBezTo>
                  <a:cubicBezTo>
                    <a:pt x="2463404" y="2006750"/>
                    <a:pt x="1886739" y="5134580"/>
                    <a:pt x="495403" y="6863807"/>
                  </a:cubicBezTo>
                  <a:cubicBezTo>
                    <a:pt x="244171" y="6659076"/>
                    <a:pt x="210034" y="6611053"/>
                    <a:pt x="0" y="64367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dirty="0">
                <a:solidFill>
                  <a:prstClr val="white"/>
                </a:solidFill>
                <a:latin typeface="Metropolis"/>
              </a:endParaRPr>
            </a:p>
          </p:txBody>
        </p:sp>
        <p:sp>
          <p:nvSpPr>
            <p:cNvPr id="31" name="Right Triangle 30">
              <a:extLst>
                <a:ext uri="{FF2B5EF4-FFF2-40B4-BE49-F238E27FC236}">
                  <a16:creationId xmlns:a16="http://schemas.microsoft.com/office/drawing/2014/main" id="{E0CFC72E-03BD-7FEF-0981-0DA9FA8C948D}"/>
                </a:ext>
              </a:extLst>
            </p:cNvPr>
            <p:cNvSpPr/>
            <p:nvPr/>
          </p:nvSpPr>
          <p:spPr>
            <a:xfrm rot="13500000">
              <a:off x="5913508" y="1236100"/>
              <a:ext cx="914401" cy="9143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Metropolis"/>
              </a:endParaRPr>
            </a:p>
          </p:txBody>
        </p:sp>
      </p:grpSp>
      <p:grpSp>
        <p:nvGrpSpPr>
          <p:cNvPr id="32" name="Group 31">
            <a:extLst>
              <a:ext uri="{FF2B5EF4-FFF2-40B4-BE49-F238E27FC236}">
                <a16:creationId xmlns:a16="http://schemas.microsoft.com/office/drawing/2014/main" id="{E0A5E749-57B1-21CA-7F51-8D6FD87214A7}"/>
              </a:ext>
            </a:extLst>
          </p:cNvPr>
          <p:cNvGrpSpPr/>
          <p:nvPr/>
        </p:nvGrpSpPr>
        <p:grpSpPr>
          <a:xfrm rot="2223938">
            <a:off x="6673035" y="869434"/>
            <a:ext cx="4546713" cy="2033625"/>
            <a:chOff x="193650" y="1405924"/>
            <a:chExt cx="6863807" cy="2677398"/>
          </a:xfrm>
          <a:solidFill>
            <a:schemeClr val="accent1"/>
          </a:solidFill>
        </p:grpSpPr>
        <p:sp>
          <p:nvSpPr>
            <p:cNvPr id="33" name="Isosceles Triangle 18">
              <a:extLst>
                <a:ext uri="{FF2B5EF4-FFF2-40B4-BE49-F238E27FC236}">
                  <a16:creationId xmlns:a16="http://schemas.microsoft.com/office/drawing/2014/main" id="{6019BE35-F8F8-AF0A-BFA3-3F842C894BC9}"/>
                </a:ext>
              </a:extLst>
            </p:cNvPr>
            <p:cNvSpPr/>
            <p:nvPr/>
          </p:nvSpPr>
          <p:spPr>
            <a:xfrm rot="13765150">
              <a:off x="2608432" y="-365703"/>
              <a:ext cx="2034243" cy="6863807"/>
            </a:xfrm>
            <a:custGeom>
              <a:avLst/>
              <a:gdLst>
                <a:gd name="connsiteX0" fmla="*/ 0 w 573709"/>
                <a:gd name="connsiteY0" fmla="*/ 5046201 h 5046201"/>
                <a:gd name="connsiteX1" fmla="*/ 286855 w 573709"/>
                <a:gd name="connsiteY1" fmla="*/ 0 h 5046201"/>
                <a:gd name="connsiteX2" fmla="*/ 573709 w 573709"/>
                <a:gd name="connsiteY2" fmla="*/ 5046201 h 5046201"/>
                <a:gd name="connsiteX3" fmla="*/ 0 w 573709"/>
                <a:gd name="connsiteY3" fmla="*/ 5046201 h 5046201"/>
                <a:gd name="connsiteX0" fmla="*/ 0 w 1102449"/>
                <a:gd name="connsiteY0" fmla="*/ 5046201 h 5046201"/>
                <a:gd name="connsiteX1" fmla="*/ 286855 w 1102449"/>
                <a:gd name="connsiteY1" fmla="*/ 0 h 5046201"/>
                <a:gd name="connsiteX2" fmla="*/ 573709 w 1102449"/>
                <a:gd name="connsiteY2" fmla="*/ 5046201 h 5046201"/>
                <a:gd name="connsiteX3" fmla="*/ 0 w 1102449"/>
                <a:gd name="connsiteY3" fmla="*/ 5046201 h 5046201"/>
                <a:gd name="connsiteX0" fmla="*/ 0 w 1259161"/>
                <a:gd name="connsiteY0" fmla="*/ 5046201 h 5046201"/>
                <a:gd name="connsiteX1" fmla="*/ 286855 w 1259161"/>
                <a:gd name="connsiteY1" fmla="*/ 0 h 5046201"/>
                <a:gd name="connsiteX2" fmla="*/ 573709 w 1259161"/>
                <a:gd name="connsiteY2" fmla="*/ 5046201 h 5046201"/>
                <a:gd name="connsiteX3" fmla="*/ 0 w 1259161"/>
                <a:gd name="connsiteY3" fmla="*/ 5046201 h 5046201"/>
                <a:gd name="connsiteX0" fmla="*/ 0 w 1065786"/>
                <a:gd name="connsiteY0" fmla="*/ 5046201 h 5046201"/>
                <a:gd name="connsiteX1" fmla="*/ 286855 w 1065786"/>
                <a:gd name="connsiteY1" fmla="*/ 0 h 5046201"/>
                <a:gd name="connsiteX2" fmla="*/ 573709 w 1065786"/>
                <a:gd name="connsiteY2" fmla="*/ 5046201 h 5046201"/>
                <a:gd name="connsiteX3" fmla="*/ 0 w 1065786"/>
                <a:gd name="connsiteY3" fmla="*/ 5046201 h 5046201"/>
                <a:gd name="connsiteX0" fmla="*/ 237762 w 926505"/>
                <a:gd name="connsiteY0" fmla="*/ 5046201 h 6381729"/>
                <a:gd name="connsiteX1" fmla="*/ 524617 w 926505"/>
                <a:gd name="connsiteY1" fmla="*/ 0 h 6381729"/>
                <a:gd name="connsiteX2" fmla="*/ 0 w 926505"/>
                <a:gd name="connsiteY2" fmla="*/ 6381729 h 6381729"/>
                <a:gd name="connsiteX3" fmla="*/ 237762 w 926505"/>
                <a:gd name="connsiteY3" fmla="*/ 5046201 h 6381729"/>
                <a:gd name="connsiteX0" fmla="*/ 0 w 1414452"/>
                <a:gd name="connsiteY0" fmla="*/ 6113763 h 6381729"/>
                <a:gd name="connsiteX1" fmla="*/ 1012564 w 1414452"/>
                <a:gd name="connsiteY1" fmla="*/ 0 h 6381729"/>
                <a:gd name="connsiteX2" fmla="*/ 487947 w 1414452"/>
                <a:gd name="connsiteY2" fmla="*/ 6381729 h 6381729"/>
                <a:gd name="connsiteX3" fmla="*/ 0 w 1414452"/>
                <a:gd name="connsiteY3" fmla="*/ 6113763 h 6381729"/>
                <a:gd name="connsiteX0" fmla="*/ 0 w 1319354"/>
                <a:gd name="connsiteY0" fmla="*/ 6113763 h 6901460"/>
                <a:gd name="connsiteX1" fmla="*/ 1012564 w 1319354"/>
                <a:gd name="connsiteY1" fmla="*/ 0 h 6901460"/>
                <a:gd name="connsiteX2" fmla="*/ 87708 w 1319354"/>
                <a:gd name="connsiteY2" fmla="*/ 6901460 h 6901460"/>
                <a:gd name="connsiteX3" fmla="*/ 0 w 1319354"/>
                <a:gd name="connsiteY3" fmla="*/ 6113763 h 6901460"/>
                <a:gd name="connsiteX0" fmla="*/ 0 w 1390651"/>
                <a:gd name="connsiteY0" fmla="*/ 6113763 h 6901460"/>
                <a:gd name="connsiteX1" fmla="*/ 1012564 w 1390651"/>
                <a:gd name="connsiteY1" fmla="*/ 0 h 6901460"/>
                <a:gd name="connsiteX2" fmla="*/ 87708 w 1390651"/>
                <a:gd name="connsiteY2" fmla="*/ 6901460 h 6901460"/>
                <a:gd name="connsiteX3" fmla="*/ 0 w 1390651"/>
                <a:gd name="connsiteY3" fmla="*/ 6113763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65698"/>
                <a:gd name="connsiteY0" fmla="*/ 6575741 h 6901460"/>
                <a:gd name="connsiteX1" fmla="*/ 1354350 w 1765698"/>
                <a:gd name="connsiteY1" fmla="*/ 0 h 6901460"/>
                <a:gd name="connsiteX2" fmla="*/ 429494 w 1765698"/>
                <a:gd name="connsiteY2" fmla="*/ 6901460 h 6901460"/>
                <a:gd name="connsiteX3" fmla="*/ 0 w 1765698"/>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34899"/>
                <a:gd name="connsiteX1" fmla="*/ 1354350 w 1771852"/>
                <a:gd name="connsiteY1" fmla="*/ 0 h 6934899"/>
                <a:gd name="connsiteX2" fmla="*/ 429494 w 1771852"/>
                <a:gd name="connsiteY2" fmla="*/ 6901460 h 6934899"/>
                <a:gd name="connsiteX3" fmla="*/ 379454 w 1771852"/>
                <a:gd name="connsiteY3" fmla="*/ 6934594 h 6934899"/>
                <a:gd name="connsiteX4" fmla="*/ 0 w 1771852"/>
                <a:gd name="connsiteY4" fmla="*/ 6575741 h 6934899"/>
                <a:gd name="connsiteX0" fmla="*/ 0 w 2153116"/>
                <a:gd name="connsiteY0" fmla="*/ 6339028 h 6934899"/>
                <a:gd name="connsiteX1" fmla="*/ 1735614 w 2153116"/>
                <a:gd name="connsiteY1" fmla="*/ 0 h 6934899"/>
                <a:gd name="connsiteX2" fmla="*/ 810758 w 2153116"/>
                <a:gd name="connsiteY2" fmla="*/ 6901460 h 6934899"/>
                <a:gd name="connsiteX3" fmla="*/ 760718 w 2153116"/>
                <a:gd name="connsiteY3" fmla="*/ 6934594 h 6934899"/>
                <a:gd name="connsiteX4" fmla="*/ 0 w 2153116"/>
                <a:gd name="connsiteY4" fmla="*/ 6339028 h 6934899"/>
                <a:gd name="connsiteX0" fmla="*/ 0 w 2078512"/>
                <a:gd name="connsiteY0" fmla="*/ 6339028 h 6934890"/>
                <a:gd name="connsiteX1" fmla="*/ 1735614 w 2078512"/>
                <a:gd name="connsiteY1" fmla="*/ 0 h 6934890"/>
                <a:gd name="connsiteX2" fmla="*/ 515436 w 2078512"/>
                <a:gd name="connsiteY2" fmla="*/ 6900086 h 6934890"/>
                <a:gd name="connsiteX3" fmla="*/ 760718 w 2078512"/>
                <a:gd name="connsiteY3" fmla="*/ 6934594 h 6934890"/>
                <a:gd name="connsiteX4" fmla="*/ 0 w 2078512"/>
                <a:gd name="connsiteY4" fmla="*/ 6339028 h 6934890"/>
                <a:gd name="connsiteX0" fmla="*/ 52808 w 2131320"/>
                <a:gd name="connsiteY0" fmla="*/ 6339028 h 7490704"/>
                <a:gd name="connsiteX1" fmla="*/ 1788422 w 2131320"/>
                <a:gd name="connsiteY1" fmla="*/ 0 h 7490704"/>
                <a:gd name="connsiteX2" fmla="*/ 568244 w 2131320"/>
                <a:gd name="connsiteY2" fmla="*/ 6900086 h 7490704"/>
                <a:gd name="connsiteX3" fmla="*/ 52808 w 2131320"/>
                <a:gd name="connsiteY3" fmla="*/ 6339028 h 7490704"/>
                <a:gd name="connsiteX0" fmla="*/ 50558 w 2129070"/>
                <a:gd name="connsiteY0" fmla="*/ 6339028 h 6982312"/>
                <a:gd name="connsiteX1" fmla="*/ 1786172 w 2129070"/>
                <a:gd name="connsiteY1" fmla="*/ 0 h 6982312"/>
                <a:gd name="connsiteX2" fmla="*/ 565994 w 2129070"/>
                <a:gd name="connsiteY2" fmla="*/ 6900086 h 6982312"/>
                <a:gd name="connsiteX3" fmla="*/ 50558 w 2129070"/>
                <a:gd name="connsiteY3" fmla="*/ 6339028 h 6982312"/>
                <a:gd name="connsiteX0" fmla="*/ 0 w 2078512"/>
                <a:gd name="connsiteY0" fmla="*/ 6339028 h 6900086"/>
                <a:gd name="connsiteX1" fmla="*/ 1735614 w 2078512"/>
                <a:gd name="connsiteY1" fmla="*/ 0 h 6900086"/>
                <a:gd name="connsiteX2" fmla="*/ 515436 w 2078512"/>
                <a:gd name="connsiteY2" fmla="*/ 6900086 h 6900086"/>
                <a:gd name="connsiteX3" fmla="*/ 0 w 2078512"/>
                <a:gd name="connsiteY3" fmla="*/ 6339028 h 6900086"/>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11283"/>
                <a:gd name="connsiteY0" fmla="*/ 6483332 h 6863807"/>
                <a:gd name="connsiteX1" fmla="*/ 1661547 w 2011283"/>
                <a:gd name="connsiteY1" fmla="*/ 0 h 6863807"/>
                <a:gd name="connsiteX2" fmla="*/ 472442 w 2011283"/>
                <a:gd name="connsiteY2" fmla="*/ 6863807 h 6863807"/>
                <a:gd name="connsiteX3" fmla="*/ 0 w 2011283"/>
                <a:gd name="connsiteY3" fmla="*/ 6483332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Lst>
              <a:ahLst/>
              <a:cxnLst>
                <a:cxn ang="0">
                  <a:pos x="connsiteX0" y="connsiteY0"/>
                </a:cxn>
                <a:cxn ang="0">
                  <a:pos x="connsiteX1" y="connsiteY1"/>
                </a:cxn>
                <a:cxn ang="0">
                  <a:pos x="connsiteX2" y="connsiteY2"/>
                </a:cxn>
                <a:cxn ang="0">
                  <a:pos x="connsiteX3" y="connsiteY3"/>
                </a:cxn>
              </a:cxnLst>
              <a:rect l="l" t="t" r="r" b="b"/>
              <a:pathLst>
                <a:path w="2034244" h="6863807">
                  <a:moveTo>
                    <a:pt x="0" y="6436711"/>
                  </a:moveTo>
                  <a:cubicBezTo>
                    <a:pt x="1399248" y="4673254"/>
                    <a:pt x="2105413" y="2082553"/>
                    <a:pt x="1684508" y="0"/>
                  </a:cubicBezTo>
                  <a:cubicBezTo>
                    <a:pt x="2463404" y="2006750"/>
                    <a:pt x="1886739" y="5134580"/>
                    <a:pt x="495403" y="6863807"/>
                  </a:cubicBezTo>
                  <a:cubicBezTo>
                    <a:pt x="244171" y="6659076"/>
                    <a:pt x="210034" y="6611053"/>
                    <a:pt x="0" y="64367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Metropolis"/>
              </a:endParaRPr>
            </a:p>
          </p:txBody>
        </p:sp>
        <p:sp>
          <p:nvSpPr>
            <p:cNvPr id="34" name="Right Triangle 33">
              <a:extLst>
                <a:ext uri="{FF2B5EF4-FFF2-40B4-BE49-F238E27FC236}">
                  <a16:creationId xmlns:a16="http://schemas.microsoft.com/office/drawing/2014/main" id="{536F464C-8B6E-0584-0DAD-3C18970B272E}"/>
                </a:ext>
              </a:extLst>
            </p:cNvPr>
            <p:cNvSpPr/>
            <p:nvPr/>
          </p:nvSpPr>
          <p:spPr>
            <a:xfrm rot="13500000">
              <a:off x="5993236" y="1405925"/>
              <a:ext cx="914401" cy="914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Metropolis"/>
              </a:endParaRPr>
            </a:p>
          </p:txBody>
        </p:sp>
      </p:grpSp>
      <p:sp>
        <p:nvSpPr>
          <p:cNvPr id="12" name="Rectangle 11">
            <a:extLst>
              <a:ext uri="{FF2B5EF4-FFF2-40B4-BE49-F238E27FC236}">
                <a16:creationId xmlns:a16="http://schemas.microsoft.com/office/drawing/2014/main" id="{A85DC5DC-7627-F79C-58F9-621B93C6F340}"/>
              </a:ext>
            </a:extLst>
          </p:cNvPr>
          <p:cNvSpPr/>
          <p:nvPr/>
        </p:nvSpPr>
        <p:spPr>
          <a:xfrm rot="1772000">
            <a:off x="8375717" y="2135187"/>
            <a:ext cx="3429901" cy="1005876"/>
          </a:xfrm>
          <a:prstGeom prst="rect">
            <a:avLst/>
          </a:prstGeom>
          <a:noFill/>
        </p:spPr>
        <p:txBody>
          <a:bodyPr spcFirstLastPara="1" wrap="none" lIns="91416" tIns="45708" rIns="91416" bIns="45708" numCol="1">
            <a:prstTxWarp prst="textArchUp">
              <a:avLst>
                <a:gd name="adj" fmla="val 12940498"/>
              </a:avLst>
            </a:prstTxWarp>
            <a:spAutoFit/>
            <a:scene3d>
              <a:camera prst="orthographicFront">
                <a:rot lat="0" lon="0" rev="21594000"/>
              </a:camera>
              <a:lightRig rig="threePt" dir="t"/>
            </a:scene3d>
          </a:bodyPr>
          <a:lstStyle/>
          <a:p>
            <a:pPr defTabSz="914126">
              <a:defRPr/>
            </a:pPr>
            <a:r>
              <a:rPr lang="en-US" sz="700" dirty="0">
                <a:solidFill>
                  <a:prstClr val="white"/>
                </a:solidFill>
                <a:latin typeface="Metropolis"/>
              </a:rPr>
              <a:t>Drill down into deep analysis of infrastructure component</a:t>
            </a:r>
          </a:p>
        </p:txBody>
      </p:sp>
      <p:sp>
        <p:nvSpPr>
          <p:cNvPr id="14" name="Rectangle 13">
            <a:extLst>
              <a:ext uri="{FF2B5EF4-FFF2-40B4-BE49-F238E27FC236}">
                <a16:creationId xmlns:a16="http://schemas.microsoft.com/office/drawing/2014/main" id="{D70419A3-0255-20A1-7405-4EA5D60AB9CC}"/>
              </a:ext>
            </a:extLst>
          </p:cNvPr>
          <p:cNvSpPr/>
          <p:nvPr/>
        </p:nvSpPr>
        <p:spPr>
          <a:xfrm rot="20838521">
            <a:off x="2299822" y="1415472"/>
            <a:ext cx="1671818" cy="215388"/>
          </a:xfrm>
          <a:prstGeom prst="rect">
            <a:avLst/>
          </a:prstGeom>
          <a:noFill/>
        </p:spPr>
        <p:txBody>
          <a:bodyPr spcFirstLastPara="1" wrap="none" lIns="91416" tIns="45708" rIns="91416" bIns="45708" numCol="1">
            <a:prstTxWarp prst="textArchUp">
              <a:avLst/>
            </a:prstTxWarp>
            <a:spAutoFit/>
          </a:bodyPr>
          <a:lstStyle/>
          <a:p>
            <a:pPr defTabSz="914126">
              <a:defRPr/>
            </a:pPr>
            <a:r>
              <a:rPr lang="en-US" sz="800" dirty="0">
                <a:solidFill>
                  <a:prstClr val="white"/>
                </a:solidFill>
                <a:latin typeface="Metropolis"/>
              </a:rPr>
              <a:t>Launch in-context to Troubleshooting Workbench </a:t>
            </a:r>
          </a:p>
        </p:txBody>
      </p:sp>
      <p:grpSp>
        <p:nvGrpSpPr>
          <p:cNvPr id="49" name="Group 48">
            <a:extLst>
              <a:ext uri="{FF2B5EF4-FFF2-40B4-BE49-F238E27FC236}">
                <a16:creationId xmlns:a16="http://schemas.microsoft.com/office/drawing/2014/main" id="{CD7E76BF-1638-B428-B70E-476B433E0E81}"/>
              </a:ext>
            </a:extLst>
          </p:cNvPr>
          <p:cNvGrpSpPr/>
          <p:nvPr/>
        </p:nvGrpSpPr>
        <p:grpSpPr>
          <a:xfrm>
            <a:off x="5086858" y="5306878"/>
            <a:ext cx="4366105" cy="1946928"/>
            <a:chOff x="5235496" y="5264822"/>
            <a:chExt cx="4367242" cy="1947435"/>
          </a:xfrm>
        </p:grpSpPr>
        <p:grpSp>
          <p:nvGrpSpPr>
            <p:cNvPr id="38" name="Group 37">
              <a:extLst>
                <a:ext uri="{FF2B5EF4-FFF2-40B4-BE49-F238E27FC236}">
                  <a16:creationId xmlns:a16="http://schemas.microsoft.com/office/drawing/2014/main" id="{26F5EF41-1A21-0389-B456-BA7CF1301669}"/>
                </a:ext>
              </a:extLst>
            </p:cNvPr>
            <p:cNvGrpSpPr/>
            <p:nvPr/>
          </p:nvGrpSpPr>
          <p:grpSpPr>
            <a:xfrm rot="19547743" flipV="1">
              <a:off x="5235496" y="5264822"/>
              <a:ext cx="4134114" cy="1947435"/>
              <a:chOff x="81302" y="1586128"/>
              <a:chExt cx="6863807" cy="2561012"/>
            </a:xfrm>
            <a:solidFill>
              <a:schemeClr val="accent1"/>
            </a:solidFill>
          </p:grpSpPr>
          <p:sp>
            <p:nvSpPr>
              <p:cNvPr id="39" name="Isosceles Triangle 18">
                <a:extLst>
                  <a:ext uri="{FF2B5EF4-FFF2-40B4-BE49-F238E27FC236}">
                    <a16:creationId xmlns:a16="http://schemas.microsoft.com/office/drawing/2014/main" id="{16940FBD-4619-65C9-5548-4058ECDC270A}"/>
                  </a:ext>
                </a:extLst>
              </p:cNvPr>
              <p:cNvSpPr/>
              <p:nvPr/>
            </p:nvSpPr>
            <p:spPr>
              <a:xfrm rot="13765150">
                <a:off x="2496084" y="-301886"/>
                <a:ext cx="2034244" cy="6863807"/>
              </a:xfrm>
              <a:custGeom>
                <a:avLst/>
                <a:gdLst>
                  <a:gd name="connsiteX0" fmla="*/ 0 w 573709"/>
                  <a:gd name="connsiteY0" fmla="*/ 5046201 h 5046201"/>
                  <a:gd name="connsiteX1" fmla="*/ 286855 w 573709"/>
                  <a:gd name="connsiteY1" fmla="*/ 0 h 5046201"/>
                  <a:gd name="connsiteX2" fmla="*/ 573709 w 573709"/>
                  <a:gd name="connsiteY2" fmla="*/ 5046201 h 5046201"/>
                  <a:gd name="connsiteX3" fmla="*/ 0 w 573709"/>
                  <a:gd name="connsiteY3" fmla="*/ 5046201 h 5046201"/>
                  <a:gd name="connsiteX0" fmla="*/ 0 w 1102449"/>
                  <a:gd name="connsiteY0" fmla="*/ 5046201 h 5046201"/>
                  <a:gd name="connsiteX1" fmla="*/ 286855 w 1102449"/>
                  <a:gd name="connsiteY1" fmla="*/ 0 h 5046201"/>
                  <a:gd name="connsiteX2" fmla="*/ 573709 w 1102449"/>
                  <a:gd name="connsiteY2" fmla="*/ 5046201 h 5046201"/>
                  <a:gd name="connsiteX3" fmla="*/ 0 w 1102449"/>
                  <a:gd name="connsiteY3" fmla="*/ 5046201 h 5046201"/>
                  <a:gd name="connsiteX0" fmla="*/ 0 w 1259161"/>
                  <a:gd name="connsiteY0" fmla="*/ 5046201 h 5046201"/>
                  <a:gd name="connsiteX1" fmla="*/ 286855 w 1259161"/>
                  <a:gd name="connsiteY1" fmla="*/ 0 h 5046201"/>
                  <a:gd name="connsiteX2" fmla="*/ 573709 w 1259161"/>
                  <a:gd name="connsiteY2" fmla="*/ 5046201 h 5046201"/>
                  <a:gd name="connsiteX3" fmla="*/ 0 w 1259161"/>
                  <a:gd name="connsiteY3" fmla="*/ 5046201 h 5046201"/>
                  <a:gd name="connsiteX0" fmla="*/ 0 w 1065786"/>
                  <a:gd name="connsiteY0" fmla="*/ 5046201 h 5046201"/>
                  <a:gd name="connsiteX1" fmla="*/ 286855 w 1065786"/>
                  <a:gd name="connsiteY1" fmla="*/ 0 h 5046201"/>
                  <a:gd name="connsiteX2" fmla="*/ 573709 w 1065786"/>
                  <a:gd name="connsiteY2" fmla="*/ 5046201 h 5046201"/>
                  <a:gd name="connsiteX3" fmla="*/ 0 w 1065786"/>
                  <a:gd name="connsiteY3" fmla="*/ 5046201 h 5046201"/>
                  <a:gd name="connsiteX0" fmla="*/ 237762 w 926505"/>
                  <a:gd name="connsiteY0" fmla="*/ 5046201 h 6381729"/>
                  <a:gd name="connsiteX1" fmla="*/ 524617 w 926505"/>
                  <a:gd name="connsiteY1" fmla="*/ 0 h 6381729"/>
                  <a:gd name="connsiteX2" fmla="*/ 0 w 926505"/>
                  <a:gd name="connsiteY2" fmla="*/ 6381729 h 6381729"/>
                  <a:gd name="connsiteX3" fmla="*/ 237762 w 926505"/>
                  <a:gd name="connsiteY3" fmla="*/ 5046201 h 6381729"/>
                  <a:gd name="connsiteX0" fmla="*/ 0 w 1414452"/>
                  <a:gd name="connsiteY0" fmla="*/ 6113763 h 6381729"/>
                  <a:gd name="connsiteX1" fmla="*/ 1012564 w 1414452"/>
                  <a:gd name="connsiteY1" fmla="*/ 0 h 6381729"/>
                  <a:gd name="connsiteX2" fmla="*/ 487947 w 1414452"/>
                  <a:gd name="connsiteY2" fmla="*/ 6381729 h 6381729"/>
                  <a:gd name="connsiteX3" fmla="*/ 0 w 1414452"/>
                  <a:gd name="connsiteY3" fmla="*/ 6113763 h 6381729"/>
                  <a:gd name="connsiteX0" fmla="*/ 0 w 1319354"/>
                  <a:gd name="connsiteY0" fmla="*/ 6113763 h 6901460"/>
                  <a:gd name="connsiteX1" fmla="*/ 1012564 w 1319354"/>
                  <a:gd name="connsiteY1" fmla="*/ 0 h 6901460"/>
                  <a:gd name="connsiteX2" fmla="*/ 87708 w 1319354"/>
                  <a:gd name="connsiteY2" fmla="*/ 6901460 h 6901460"/>
                  <a:gd name="connsiteX3" fmla="*/ 0 w 1319354"/>
                  <a:gd name="connsiteY3" fmla="*/ 6113763 h 6901460"/>
                  <a:gd name="connsiteX0" fmla="*/ 0 w 1390651"/>
                  <a:gd name="connsiteY0" fmla="*/ 6113763 h 6901460"/>
                  <a:gd name="connsiteX1" fmla="*/ 1012564 w 1390651"/>
                  <a:gd name="connsiteY1" fmla="*/ 0 h 6901460"/>
                  <a:gd name="connsiteX2" fmla="*/ 87708 w 1390651"/>
                  <a:gd name="connsiteY2" fmla="*/ 6901460 h 6901460"/>
                  <a:gd name="connsiteX3" fmla="*/ 0 w 1390651"/>
                  <a:gd name="connsiteY3" fmla="*/ 6113763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65698"/>
                  <a:gd name="connsiteY0" fmla="*/ 6575741 h 6901460"/>
                  <a:gd name="connsiteX1" fmla="*/ 1354350 w 1765698"/>
                  <a:gd name="connsiteY1" fmla="*/ 0 h 6901460"/>
                  <a:gd name="connsiteX2" fmla="*/ 429494 w 1765698"/>
                  <a:gd name="connsiteY2" fmla="*/ 6901460 h 6901460"/>
                  <a:gd name="connsiteX3" fmla="*/ 0 w 1765698"/>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34899"/>
                  <a:gd name="connsiteX1" fmla="*/ 1354350 w 1771852"/>
                  <a:gd name="connsiteY1" fmla="*/ 0 h 6934899"/>
                  <a:gd name="connsiteX2" fmla="*/ 429494 w 1771852"/>
                  <a:gd name="connsiteY2" fmla="*/ 6901460 h 6934899"/>
                  <a:gd name="connsiteX3" fmla="*/ 379454 w 1771852"/>
                  <a:gd name="connsiteY3" fmla="*/ 6934594 h 6934899"/>
                  <a:gd name="connsiteX4" fmla="*/ 0 w 1771852"/>
                  <a:gd name="connsiteY4" fmla="*/ 6575741 h 6934899"/>
                  <a:gd name="connsiteX0" fmla="*/ 0 w 2153116"/>
                  <a:gd name="connsiteY0" fmla="*/ 6339028 h 6934899"/>
                  <a:gd name="connsiteX1" fmla="*/ 1735614 w 2153116"/>
                  <a:gd name="connsiteY1" fmla="*/ 0 h 6934899"/>
                  <a:gd name="connsiteX2" fmla="*/ 810758 w 2153116"/>
                  <a:gd name="connsiteY2" fmla="*/ 6901460 h 6934899"/>
                  <a:gd name="connsiteX3" fmla="*/ 760718 w 2153116"/>
                  <a:gd name="connsiteY3" fmla="*/ 6934594 h 6934899"/>
                  <a:gd name="connsiteX4" fmla="*/ 0 w 2153116"/>
                  <a:gd name="connsiteY4" fmla="*/ 6339028 h 6934899"/>
                  <a:gd name="connsiteX0" fmla="*/ 0 w 2078512"/>
                  <a:gd name="connsiteY0" fmla="*/ 6339028 h 6934890"/>
                  <a:gd name="connsiteX1" fmla="*/ 1735614 w 2078512"/>
                  <a:gd name="connsiteY1" fmla="*/ 0 h 6934890"/>
                  <a:gd name="connsiteX2" fmla="*/ 515436 w 2078512"/>
                  <a:gd name="connsiteY2" fmla="*/ 6900086 h 6934890"/>
                  <a:gd name="connsiteX3" fmla="*/ 760718 w 2078512"/>
                  <a:gd name="connsiteY3" fmla="*/ 6934594 h 6934890"/>
                  <a:gd name="connsiteX4" fmla="*/ 0 w 2078512"/>
                  <a:gd name="connsiteY4" fmla="*/ 6339028 h 6934890"/>
                  <a:gd name="connsiteX0" fmla="*/ 52808 w 2131320"/>
                  <a:gd name="connsiteY0" fmla="*/ 6339028 h 7490704"/>
                  <a:gd name="connsiteX1" fmla="*/ 1788422 w 2131320"/>
                  <a:gd name="connsiteY1" fmla="*/ 0 h 7490704"/>
                  <a:gd name="connsiteX2" fmla="*/ 568244 w 2131320"/>
                  <a:gd name="connsiteY2" fmla="*/ 6900086 h 7490704"/>
                  <a:gd name="connsiteX3" fmla="*/ 52808 w 2131320"/>
                  <a:gd name="connsiteY3" fmla="*/ 6339028 h 7490704"/>
                  <a:gd name="connsiteX0" fmla="*/ 50558 w 2129070"/>
                  <a:gd name="connsiteY0" fmla="*/ 6339028 h 6982312"/>
                  <a:gd name="connsiteX1" fmla="*/ 1786172 w 2129070"/>
                  <a:gd name="connsiteY1" fmla="*/ 0 h 6982312"/>
                  <a:gd name="connsiteX2" fmla="*/ 565994 w 2129070"/>
                  <a:gd name="connsiteY2" fmla="*/ 6900086 h 6982312"/>
                  <a:gd name="connsiteX3" fmla="*/ 50558 w 2129070"/>
                  <a:gd name="connsiteY3" fmla="*/ 6339028 h 6982312"/>
                  <a:gd name="connsiteX0" fmla="*/ 0 w 2078512"/>
                  <a:gd name="connsiteY0" fmla="*/ 6339028 h 6900086"/>
                  <a:gd name="connsiteX1" fmla="*/ 1735614 w 2078512"/>
                  <a:gd name="connsiteY1" fmla="*/ 0 h 6900086"/>
                  <a:gd name="connsiteX2" fmla="*/ 515436 w 2078512"/>
                  <a:gd name="connsiteY2" fmla="*/ 6900086 h 6900086"/>
                  <a:gd name="connsiteX3" fmla="*/ 0 w 2078512"/>
                  <a:gd name="connsiteY3" fmla="*/ 6339028 h 6900086"/>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11283"/>
                  <a:gd name="connsiteY0" fmla="*/ 6483332 h 6863807"/>
                  <a:gd name="connsiteX1" fmla="*/ 1661547 w 2011283"/>
                  <a:gd name="connsiteY1" fmla="*/ 0 h 6863807"/>
                  <a:gd name="connsiteX2" fmla="*/ 472442 w 2011283"/>
                  <a:gd name="connsiteY2" fmla="*/ 6863807 h 6863807"/>
                  <a:gd name="connsiteX3" fmla="*/ 0 w 2011283"/>
                  <a:gd name="connsiteY3" fmla="*/ 6483332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Lst>
                <a:ahLst/>
                <a:cxnLst>
                  <a:cxn ang="0">
                    <a:pos x="connsiteX0" y="connsiteY0"/>
                  </a:cxn>
                  <a:cxn ang="0">
                    <a:pos x="connsiteX1" y="connsiteY1"/>
                  </a:cxn>
                  <a:cxn ang="0">
                    <a:pos x="connsiteX2" y="connsiteY2"/>
                  </a:cxn>
                  <a:cxn ang="0">
                    <a:pos x="connsiteX3" y="connsiteY3"/>
                  </a:cxn>
                </a:cxnLst>
                <a:rect l="l" t="t" r="r" b="b"/>
                <a:pathLst>
                  <a:path w="2034244" h="6863807">
                    <a:moveTo>
                      <a:pt x="0" y="6436711"/>
                    </a:moveTo>
                    <a:cubicBezTo>
                      <a:pt x="1399248" y="4673254"/>
                      <a:pt x="2105413" y="2082553"/>
                      <a:pt x="1684508" y="0"/>
                    </a:cubicBezTo>
                    <a:cubicBezTo>
                      <a:pt x="2463404" y="2006750"/>
                      <a:pt x="1886739" y="5134580"/>
                      <a:pt x="495403" y="6863807"/>
                    </a:cubicBezTo>
                    <a:cubicBezTo>
                      <a:pt x="244171" y="6659076"/>
                      <a:pt x="210034" y="6611053"/>
                      <a:pt x="0" y="64367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16" tIns="45708" rIns="91416" bIns="45708" numCol="1" spcCol="0" rtlCol="0" fromWordArt="0" anchor="ctr" anchorCtr="0" forceAA="0" compatLnSpc="1">
                <a:prstTxWarp prst="textArchDown">
                  <a:avLst/>
                </a:prstTxWarp>
                <a:noAutofit/>
              </a:bodyPr>
              <a:lstStyle/>
              <a:p>
                <a:pPr algn="ctr" defTabSz="914126">
                  <a:defRPr/>
                </a:pPr>
                <a:r>
                  <a:rPr lang="en-GB" altLang="ko-KR" sz="1799" dirty="0">
                    <a:solidFill>
                      <a:prstClr val="white"/>
                    </a:solidFill>
                    <a:latin typeface="Metropolis"/>
                  </a:rPr>
                  <a:t>a test</a:t>
                </a:r>
                <a:endParaRPr lang="ko-KR" altLang="en-US" sz="1799" dirty="0">
                  <a:solidFill>
                    <a:prstClr val="white"/>
                  </a:solidFill>
                  <a:latin typeface="Metropolis"/>
                </a:endParaRPr>
              </a:p>
            </p:txBody>
          </p:sp>
          <p:sp>
            <p:nvSpPr>
              <p:cNvPr id="40" name="Right Triangle 39">
                <a:extLst>
                  <a:ext uri="{FF2B5EF4-FFF2-40B4-BE49-F238E27FC236}">
                    <a16:creationId xmlns:a16="http://schemas.microsoft.com/office/drawing/2014/main" id="{16DB28A4-ECF3-B24D-26EA-67F2CE9FB23B}"/>
                  </a:ext>
                </a:extLst>
              </p:cNvPr>
              <p:cNvSpPr/>
              <p:nvPr/>
            </p:nvSpPr>
            <p:spPr>
              <a:xfrm rot="13500000">
                <a:off x="6016892" y="1586129"/>
                <a:ext cx="914402" cy="9143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16" tIns="45708" rIns="91416" bIns="45708" numCol="1" spcCol="0" rtlCol="0" fromWordArt="0" anchor="ctr" anchorCtr="0" forceAA="0" compatLnSpc="1">
                <a:prstTxWarp prst="textArchDown">
                  <a:avLst/>
                </a:prstTxWarp>
                <a:noAutofit/>
              </a:bodyPr>
              <a:lstStyle/>
              <a:p>
                <a:pPr algn="ctr" defTabSz="914126">
                  <a:defRPr/>
                </a:pPr>
                <a:endParaRPr lang="ko-KR" altLang="en-US" sz="1799">
                  <a:solidFill>
                    <a:prstClr val="white"/>
                  </a:solidFill>
                  <a:latin typeface="Metropolis"/>
                </a:endParaRPr>
              </a:p>
            </p:txBody>
          </p:sp>
        </p:grpSp>
        <p:sp>
          <p:nvSpPr>
            <p:cNvPr id="18" name="Rectangle 17">
              <a:extLst>
                <a:ext uri="{FF2B5EF4-FFF2-40B4-BE49-F238E27FC236}">
                  <a16:creationId xmlns:a16="http://schemas.microsoft.com/office/drawing/2014/main" id="{9DAB8C6D-3117-195F-AD64-0E9C5C227FC8}"/>
                </a:ext>
              </a:extLst>
            </p:cNvPr>
            <p:cNvSpPr/>
            <p:nvPr/>
          </p:nvSpPr>
          <p:spPr>
            <a:xfrm rot="19907694">
              <a:off x="7386988" y="5844322"/>
              <a:ext cx="2215750" cy="281390"/>
            </a:xfrm>
            <a:prstGeom prst="rect">
              <a:avLst/>
            </a:prstGeom>
            <a:noFill/>
          </p:spPr>
          <p:txBody>
            <a:bodyPr spcFirstLastPara="1" wrap="none" lIns="91416" tIns="45708" rIns="91416" bIns="45708" numCol="1">
              <a:prstTxWarp prst="textArchDown">
                <a:avLst>
                  <a:gd name="adj" fmla="val 334170"/>
                </a:avLst>
              </a:prstTxWarp>
              <a:spAutoFit/>
            </a:bodyPr>
            <a:lstStyle/>
            <a:p>
              <a:pPr defTabSz="914126">
                <a:defRPr/>
              </a:pPr>
              <a:r>
                <a:rPr lang="en-US" sz="900" dirty="0">
                  <a:solidFill>
                    <a:prstClr val="white"/>
                  </a:solidFill>
                  <a:latin typeface="Metropolis"/>
                </a:rPr>
                <a:t>Understand topology and dependencies</a:t>
              </a:r>
            </a:p>
          </p:txBody>
        </p:sp>
      </p:grpSp>
      <p:pic>
        <p:nvPicPr>
          <p:cNvPr id="1028" name="Picture 4" descr="Magnifying Glass Simple PNG Transparent Background, Free Download #26760 -  FreeIconsPNG">
            <a:extLst>
              <a:ext uri="{FF2B5EF4-FFF2-40B4-BE49-F238E27FC236}">
                <a16:creationId xmlns:a16="http://schemas.microsoft.com/office/drawing/2014/main" id="{43560E1C-837E-F8C1-6DDF-03DC4E4114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885933">
            <a:off x="-321642" y="3499904"/>
            <a:ext cx="2443536" cy="244353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B7B315D6-D828-42AF-DD32-A23D845766C9}"/>
              </a:ext>
            </a:extLst>
          </p:cNvPr>
          <p:cNvGrpSpPr/>
          <p:nvPr/>
        </p:nvGrpSpPr>
        <p:grpSpPr>
          <a:xfrm>
            <a:off x="1046212" y="4922421"/>
            <a:ext cx="3847280" cy="1656811"/>
            <a:chOff x="1044897" y="4858993"/>
            <a:chExt cx="3848282" cy="1657243"/>
          </a:xfrm>
        </p:grpSpPr>
        <p:grpSp>
          <p:nvGrpSpPr>
            <p:cNvPr id="35" name="Group 34">
              <a:extLst>
                <a:ext uri="{FF2B5EF4-FFF2-40B4-BE49-F238E27FC236}">
                  <a16:creationId xmlns:a16="http://schemas.microsoft.com/office/drawing/2014/main" id="{50EC3386-E394-6B51-908D-EBC553E12D9E}"/>
                </a:ext>
              </a:extLst>
            </p:cNvPr>
            <p:cNvGrpSpPr/>
            <p:nvPr/>
          </p:nvGrpSpPr>
          <p:grpSpPr>
            <a:xfrm rot="185047" flipV="1">
              <a:off x="1044897" y="4858993"/>
              <a:ext cx="3729251" cy="1657243"/>
              <a:chOff x="81302" y="1240589"/>
              <a:chExt cx="6863807" cy="2906551"/>
            </a:xfrm>
            <a:solidFill>
              <a:schemeClr val="accent1"/>
            </a:solidFill>
          </p:grpSpPr>
          <p:sp>
            <p:nvSpPr>
              <p:cNvPr id="36" name="Isosceles Triangle 18">
                <a:extLst>
                  <a:ext uri="{FF2B5EF4-FFF2-40B4-BE49-F238E27FC236}">
                    <a16:creationId xmlns:a16="http://schemas.microsoft.com/office/drawing/2014/main" id="{B0DBB09B-12A0-B30F-80EA-CA746852AC2B}"/>
                  </a:ext>
                </a:extLst>
              </p:cNvPr>
              <p:cNvSpPr/>
              <p:nvPr/>
            </p:nvSpPr>
            <p:spPr>
              <a:xfrm rot="13765150">
                <a:off x="2496084" y="-301886"/>
                <a:ext cx="2034244" cy="6863807"/>
              </a:xfrm>
              <a:custGeom>
                <a:avLst/>
                <a:gdLst>
                  <a:gd name="connsiteX0" fmla="*/ 0 w 573709"/>
                  <a:gd name="connsiteY0" fmla="*/ 5046201 h 5046201"/>
                  <a:gd name="connsiteX1" fmla="*/ 286855 w 573709"/>
                  <a:gd name="connsiteY1" fmla="*/ 0 h 5046201"/>
                  <a:gd name="connsiteX2" fmla="*/ 573709 w 573709"/>
                  <a:gd name="connsiteY2" fmla="*/ 5046201 h 5046201"/>
                  <a:gd name="connsiteX3" fmla="*/ 0 w 573709"/>
                  <a:gd name="connsiteY3" fmla="*/ 5046201 h 5046201"/>
                  <a:gd name="connsiteX0" fmla="*/ 0 w 1102449"/>
                  <a:gd name="connsiteY0" fmla="*/ 5046201 h 5046201"/>
                  <a:gd name="connsiteX1" fmla="*/ 286855 w 1102449"/>
                  <a:gd name="connsiteY1" fmla="*/ 0 h 5046201"/>
                  <a:gd name="connsiteX2" fmla="*/ 573709 w 1102449"/>
                  <a:gd name="connsiteY2" fmla="*/ 5046201 h 5046201"/>
                  <a:gd name="connsiteX3" fmla="*/ 0 w 1102449"/>
                  <a:gd name="connsiteY3" fmla="*/ 5046201 h 5046201"/>
                  <a:gd name="connsiteX0" fmla="*/ 0 w 1259161"/>
                  <a:gd name="connsiteY0" fmla="*/ 5046201 h 5046201"/>
                  <a:gd name="connsiteX1" fmla="*/ 286855 w 1259161"/>
                  <a:gd name="connsiteY1" fmla="*/ 0 h 5046201"/>
                  <a:gd name="connsiteX2" fmla="*/ 573709 w 1259161"/>
                  <a:gd name="connsiteY2" fmla="*/ 5046201 h 5046201"/>
                  <a:gd name="connsiteX3" fmla="*/ 0 w 1259161"/>
                  <a:gd name="connsiteY3" fmla="*/ 5046201 h 5046201"/>
                  <a:gd name="connsiteX0" fmla="*/ 0 w 1065786"/>
                  <a:gd name="connsiteY0" fmla="*/ 5046201 h 5046201"/>
                  <a:gd name="connsiteX1" fmla="*/ 286855 w 1065786"/>
                  <a:gd name="connsiteY1" fmla="*/ 0 h 5046201"/>
                  <a:gd name="connsiteX2" fmla="*/ 573709 w 1065786"/>
                  <a:gd name="connsiteY2" fmla="*/ 5046201 h 5046201"/>
                  <a:gd name="connsiteX3" fmla="*/ 0 w 1065786"/>
                  <a:gd name="connsiteY3" fmla="*/ 5046201 h 5046201"/>
                  <a:gd name="connsiteX0" fmla="*/ 237762 w 926505"/>
                  <a:gd name="connsiteY0" fmla="*/ 5046201 h 6381729"/>
                  <a:gd name="connsiteX1" fmla="*/ 524617 w 926505"/>
                  <a:gd name="connsiteY1" fmla="*/ 0 h 6381729"/>
                  <a:gd name="connsiteX2" fmla="*/ 0 w 926505"/>
                  <a:gd name="connsiteY2" fmla="*/ 6381729 h 6381729"/>
                  <a:gd name="connsiteX3" fmla="*/ 237762 w 926505"/>
                  <a:gd name="connsiteY3" fmla="*/ 5046201 h 6381729"/>
                  <a:gd name="connsiteX0" fmla="*/ 0 w 1414452"/>
                  <a:gd name="connsiteY0" fmla="*/ 6113763 h 6381729"/>
                  <a:gd name="connsiteX1" fmla="*/ 1012564 w 1414452"/>
                  <a:gd name="connsiteY1" fmla="*/ 0 h 6381729"/>
                  <a:gd name="connsiteX2" fmla="*/ 487947 w 1414452"/>
                  <a:gd name="connsiteY2" fmla="*/ 6381729 h 6381729"/>
                  <a:gd name="connsiteX3" fmla="*/ 0 w 1414452"/>
                  <a:gd name="connsiteY3" fmla="*/ 6113763 h 6381729"/>
                  <a:gd name="connsiteX0" fmla="*/ 0 w 1319354"/>
                  <a:gd name="connsiteY0" fmla="*/ 6113763 h 6901460"/>
                  <a:gd name="connsiteX1" fmla="*/ 1012564 w 1319354"/>
                  <a:gd name="connsiteY1" fmla="*/ 0 h 6901460"/>
                  <a:gd name="connsiteX2" fmla="*/ 87708 w 1319354"/>
                  <a:gd name="connsiteY2" fmla="*/ 6901460 h 6901460"/>
                  <a:gd name="connsiteX3" fmla="*/ 0 w 1319354"/>
                  <a:gd name="connsiteY3" fmla="*/ 6113763 h 6901460"/>
                  <a:gd name="connsiteX0" fmla="*/ 0 w 1390651"/>
                  <a:gd name="connsiteY0" fmla="*/ 6113763 h 6901460"/>
                  <a:gd name="connsiteX1" fmla="*/ 1012564 w 1390651"/>
                  <a:gd name="connsiteY1" fmla="*/ 0 h 6901460"/>
                  <a:gd name="connsiteX2" fmla="*/ 87708 w 1390651"/>
                  <a:gd name="connsiteY2" fmla="*/ 6901460 h 6901460"/>
                  <a:gd name="connsiteX3" fmla="*/ 0 w 1390651"/>
                  <a:gd name="connsiteY3" fmla="*/ 6113763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99834"/>
                  <a:gd name="connsiteY0" fmla="*/ 6455120 h 6901460"/>
                  <a:gd name="connsiteX1" fmla="*/ 1421747 w 1799834"/>
                  <a:gd name="connsiteY1" fmla="*/ 0 h 6901460"/>
                  <a:gd name="connsiteX2" fmla="*/ 496891 w 1799834"/>
                  <a:gd name="connsiteY2" fmla="*/ 6901460 h 6901460"/>
                  <a:gd name="connsiteX3" fmla="*/ 0 w 1799834"/>
                  <a:gd name="connsiteY3" fmla="*/ 6455120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32437"/>
                  <a:gd name="connsiteY0" fmla="*/ 6575741 h 6901460"/>
                  <a:gd name="connsiteX1" fmla="*/ 1354350 w 1732437"/>
                  <a:gd name="connsiteY1" fmla="*/ 0 h 6901460"/>
                  <a:gd name="connsiteX2" fmla="*/ 429494 w 1732437"/>
                  <a:gd name="connsiteY2" fmla="*/ 6901460 h 6901460"/>
                  <a:gd name="connsiteX3" fmla="*/ 0 w 1732437"/>
                  <a:gd name="connsiteY3" fmla="*/ 6575741 h 6901460"/>
                  <a:gd name="connsiteX0" fmla="*/ 0 w 1765698"/>
                  <a:gd name="connsiteY0" fmla="*/ 6575741 h 6901460"/>
                  <a:gd name="connsiteX1" fmla="*/ 1354350 w 1765698"/>
                  <a:gd name="connsiteY1" fmla="*/ 0 h 6901460"/>
                  <a:gd name="connsiteX2" fmla="*/ 429494 w 1765698"/>
                  <a:gd name="connsiteY2" fmla="*/ 6901460 h 6901460"/>
                  <a:gd name="connsiteX3" fmla="*/ 0 w 1765698"/>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01460"/>
                  <a:gd name="connsiteX1" fmla="*/ 1354350 w 1771852"/>
                  <a:gd name="connsiteY1" fmla="*/ 0 h 6901460"/>
                  <a:gd name="connsiteX2" fmla="*/ 429494 w 1771852"/>
                  <a:gd name="connsiteY2" fmla="*/ 6901460 h 6901460"/>
                  <a:gd name="connsiteX3" fmla="*/ 0 w 1771852"/>
                  <a:gd name="connsiteY3" fmla="*/ 6575741 h 6901460"/>
                  <a:gd name="connsiteX0" fmla="*/ 0 w 1771852"/>
                  <a:gd name="connsiteY0" fmla="*/ 6575741 h 6934899"/>
                  <a:gd name="connsiteX1" fmla="*/ 1354350 w 1771852"/>
                  <a:gd name="connsiteY1" fmla="*/ 0 h 6934899"/>
                  <a:gd name="connsiteX2" fmla="*/ 429494 w 1771852"/>
                  <a:gd name="connsiteY2" fmla="*/ 6901460 h 6934899"/>
                  <a:gd name="connsiteX3" fmla="*/ 379454 w 1771852"/>
                  <a:gd name="connsiteY3" fmla="*/ 6934594 h 6934899"/>
                  <a:gd name="connsiteX4" fmla="*/ 0 w 1771852"/>
                  <a:gd name="connsiteY4" fmla="*/ 6575741 h 6934899"/>
                  <a:gd name="connsiteX0" fmla="*/ 0 w 2153116"/>
                  <a:gd name="connsiteY0" fmla="*/ 6339028 h 6934899"/>
                  <a:gd name="connsiteX1" fmla="*/ 1735614 w 2153116"/>
                  <a:gd name="connsiteY1" fmla="*/ 0 h 6934899"/>
                  <a:gd name="connsiteX2" fmla="*/ 810758 w 2153116"/>
                  <a:gd name="connsiteY2" fmla="*/ 6901460 h 6934899"/>
                  <a:gd name="connsiteX3" fmla="*/ 760718 w 2153116"/>
                  <a:gd name="connsiteY3" fmla="*/ 6934594 h 6934899"/>
                  <a:gd name="connsiteX4" fmla="*/ 0 w 2153116"/>
                  <a:gd name="connsiteY4" fmla="*/ 6339028 h 6934899"/>
                  <a:gd name="connsiteX0" fmla="*/ 0 w 2078512"/>
                  <a:gd name="connsiteY0" fmla="*/ 6339028 h 6934890"/>
                  <a:gd name="connsiteX1" fmla="*/ 1735614 w 2078512"/>
                  <a:gd name="connsiteY1" fmla="*/ 0 h 6934890"/>
                  <a:gd name="connsiteX2" fmla="*/ 515436 w 2078512"/>
                  <a:gd name="connsiteY2" fmla="*/ 6900086 h 6934890"/>
                  <a:gd name="connsiteX3" fmla="*/ 760718 w 2078512"/>
                  <a:gd name="connsiteY3" fmla="*/ 6934594 h 6934890"/>
                  <a:gd name="connsiteX4" fmla="*/ 0 w 2078512"/>
                  <a:gd name="connsiteY4" fmla="*/ 6339028 h 6934890"/>
                  <a:gd name="connsiteX0" fmla="*/ 52808 w 2131320"/>
                  <a:gd name="connsiteY0" fmla="*/ 6339028 h 7490704"/>
                  <a:gd name="connsiteX1" fmla="*/ 1788422 w 2131320"/>
                  <a:gd name="connsiteY1" fmla="*/ 0 h 7490704"/>
                  <a:gd name="connsiteX2" fmla="*/ 568244 w 2131320"/>
                  <a:gd name="connsiteY2" fmla="*/ 6900086 h 7490704"/>
                  <a:gd name="connsiteX3" fmla="*/ 52808 w 2131320"/>
                  <a:gd name="connsiteY3" fmla="*/ 6339028 h 7490704"/>
                  <a:gd name="connsiteX0" fmla="*/ 50558 w 2129070"/>
                  <a:gd name="connsiteY0" fmla="*/ 6339028 h 6982312"/>
                  <a:gd name="connsiteX1" fmla="*/ 1786172 w 2129070"/>
                  <a:gd name="connsiteY1" fmla="*/ 0 h 6982312"/>
                  <a:gd name="connsiteX2" fmla="*/ 565994 w 2129070"/>
                  <a:gd name="connsiteY2" fmla="*/ 6900086 h 6982312"/>
                  <a:gd name="connsiteX3" fmla="*/ 50558 w 2129070"/>
                  <a:gd name="connsiteY3" fmla="*/ 6339028 h 6982312"/>
                  <a:gd name="connsiteX0" fmla="*/ 0 w 2078512"/>
                  <a:gd name="connsiteY0" fmla="*/ 6339028 h 6900086"/>
                  <a:gd name="connsiteX1" fmla="*/ 1735614 w 2078512"/>
                  <a:gd name="connsiteY1" fmla="*/ 0 h 6900086"/>
                  <a:gd name="connsiteX2" fmla="*/ 515436 w 2078512"/>
                  <a:gd name="connsiteY2" fmla="*/ 6900086 h 6900086"/>
                  <a:gd name="connsiteX3" fmla="*/ 0 w 2078512"/>
                  <a:gd name="connsiteY3" fmla="*/ 6339028 h 6900086"/>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85350"/>
                  <a:gd name="connsiteY0" fmla="*/ 6339028 h 6863807"/>
                  <a:gd name="connsiteX1" fmla="*/ 1735614 w 2085350"/>
                  <a:gd name="connsiteY1" fmla="*/ 0 h 6863807"/>
                  <a:gd name="connsiteX2" fmla="*/ 546509 w 2085350"/>
                  <a:gd name="connsiteY2" fmla="*/ 6863807 h 6863807"/>
                  <a:gd name="connsiteX3" fmla="*/ 0 w 2085350"/>
                  <a:gd name="connsiteY3" fmla="*/ 6339028 h 6863807"/>
                  <a:gd name="connsiteX0" fmla="*/ 0 w 2011283"/>
                  <a:gd name="connsiteY0" fmla="*/ 6483332 h 6863807"/>
                  <a:gd name="connsiteX1" fmla="*/ 1661547 w 2011283"/>
                  <a:gd name="connsiteY1" fmla="*/ 0 h 6863807"/>
                  <a:gd name="connsiteX2" fmla="*/ 472442 w 2011283"/>
                  <a:gd name="connsiteY2" fmla="*/ 6863807 h 6863807"/>
                  <a:gd name="connsiteX3" fmla="*/ 0 w 2011283"/>
                  <a:gd name="connsiteY3" fmla="*/ 6483332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 name="connsiteX0" fmla="*/ 0 w 2034244"/>
                  <a:gd name="connsiteY0" fmla="*/ 6436711 h 6863807"/>
                  <a:gd name="connsiteX1" fmla="*/ 1684508 w 2034244"/>
                  <a:gd name="connsiteY1" fmla="*/ 0 h 6863807"/>
                  <a:gd name="connsiteX2" fmla="*/ 495403 w 2034244"/>
                  <a:gd name="connsiteY2" fmla="*/ 6863807 h 6863807"/>
                  <a:gd name="connsiteX3" fmla="*/ 0 w 2034244"/>
                  <a:gd name="connsiteY3" fmla="*/ 6436711 h 6863807"/>
                </a:gdLst>
                <a:ahLst/>
                <a:cxnLst>
                  <a:cxn ang="0">
                    <a:pos x="connsiteX0" y="connsiteY0"/>
                  </a:cxn>
                  <a:cxn ang="0">
                    <a:pos x="connsiteX1" y="connsiteY1"/>
                  </a:cxn>
                  <a:cxn ang="0">
                    <a:pos x="connsiteX2" y="connsiteY2"/>
                  </a:cxn>
                  <a:cxn ang="0">
                    <a:pos x="connsiteX3" y="connsiteY3"/>
                  </a:cxn>
                </a:cxnLst>
                <a:rect l="l" t="t" r="r" b="b"/>
                <a:pathLst>
                  <a:path w="2034244" h="6863807">
                    <a:moveTo>
                      <a:pt x="0" y="6436711"/>
                    </a:moveTo>
                    <a:cubicBezTo>
                      <a:pt x="1399248" y="4673254"/>
                      <a:pt x="2105413" y="2082553"/>
                      <a:pt x="1684508" y="0"/>
                    </a:cubicBezTo>
                    <a:cubicBezTo>
                      <a:pt x="2463404" y="2006750"/>
                      <a:pt x="1886739" y="5134580"/>
                      <a:pt x="495403" y="6863807"/>
                    </a:cubicBezTo>
                    <a:cubicBezTo>
                      <a:pt x="244171" y="6659076"/>
                      <a:pt x="210034" y="6611053"/>
                      <a:pt x="0" y="64367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Metropolis"/>
                </a:endParaRPr>
              </a:p>
            </p:txBody>
          </p:sp>
          <p:sp>
            <p:nvSpPr>
              <p:cNvPr id="37" name="Right Triangle 36">
                <a:extLst>
                  <a:ext uri="{FF2B5EF4-FFF2-40B4-BE49-F238E27FC236}">
                    <a16:creationId xmlns:a16="http://schemas.microsoft.com/office/drawing/2014/main" id="{CE939AB8-02B8-EA97-AD04-36435C16342F}"/>
                  </a:ext>
                </a:extLst>
              </p:cNvPr>
              <p:cNvSpPr/>
              <p:nvPr/>
            </p:nvSpPr>
            <p:spPr>
              <a:xfrm rot="13500000">
                <a:off x="5998198" y="1240591"/>
                <a:ext cx="914402" cy="91439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Metropolis"/>
                </a:endParaRPr>
              </a:p>
            </p:txBody>
          </p:sp>
        </p:grpSp>
        <p:sp>
          <p:nvSpPr>
            <p:cNvPr id="17" name="Rectangle 16">
              <a:extLst>
                <a:ext uri="{FF2B5EF4-FFF2-40B4-BE49-F238E27FC236}">
                  <a16:creationId xmlns:a16="http://schemas.microsoft.com/office/drawing/2014/main" id="{09F31196-63A9-521B-D5F0-BD76A1EECBBC}"/>
                </a:ext>
              </a:extLst>
            </p:cNvPr>
            <p:cNvSpPr/>
            <p:nvPr/>
          </p:nvSpPr>
          <p:spPr>
            <a:xfrm rot="444582">
              <a:off x="3422428" y="6037623"/>
              <a:ext cx="1470751" cy="273365"/>
            </a:xfrm>
            <a:prstGeom prst="rect">
              <a:avLst/>
            </a:prstGeom>
            <a:noFill/>
          </p:spPr>
          <p:txBody>
            <a:bodyPr spcFirstLastPara="1" wrap="none" lIns="91416" tIns="45708" rIns="91416" bIns="45708" numCol="1">
              <a:prstTxWarp prst="textArchDown">
                <a:avLst>
                  <a:gd name="adj" fmla="val 1379579"/>
                </a:avLst>
              </a:prstTxWarp>
              <a:spAutoFit/>
            </a:bodyPr>
            <a:lstStyle/>
            <a:p>
              <a:pPr defTabSz="914126">
                <a:defRPr/>
              </a:pPr>
              <a:r>
                <a:rPr lang="en-US" sz="800" dirty="0">
                  <a:solidFill>
                    <a:prstClr val="white"/>
                  </a:solidFill>
                  <a:latin typeface="Metropolis"/>
                </a:rPr>
                <a:t>Launch Object  Browser</a:t>
              </a:r>
            </a:p>
          </p:txBody>
        </p:sp>
      </p:grpSp>
      <p:sp>
        <p:nvSpPr>
          <p:cNvPr id="2" name="TextBox 1">
            <a:extLst>
              <a:ext uri="{FF2B5EF4-FFF2-40B4-BE49-F238E27FC236}">
                <a16:creationId xmlns:a16="http://schemas.microsoft.com/office/drawing/2014/main" id="{83D22A94-DF02-4E27-3FE7-F04FB7CBB3D2}"/>
              </a:ext>
            </a:extLst>
          </p:cNvPr>
          <p:cNvSpPr txBox="1"/>
          <p:nvPr/>
        </p:nvSpPr>
        <p:spPr>
          <a:xfrm>
            <a:off x="150398" y="1821193"/>
            <a:ext cx="1990732" cy="369236"/>
          </a:xfrm>
          <a:prstGeom prst="rect">
            <a:avLst/>
          </a:prstGeom>
          <a:noFill/>
        </p:spPr>
        <p:txBody>
          <a:bodyPr wrap="none" rtlCol="0">
            <a:spAutoFit/>
          </a:bodyPr>
          <a:lstStyle/>
          <a:p>
            <a:pPr defTabSz="914126">
              <a:defRPr/>
            </a:pPr>
            <a:r>
              <a:rPr lang="en-US" sz="1799" dirty="0">
                <a:solidFill>
                  <a:srgbClr val="1A428A"/>
                </a:solidFill>
                <a:latin typeface="Metropolis"/>
              </a:rPr>
              <a:t>AOA Dashboard</a:t>
            </a:r>
          </a:p>
        </p:txBody>
      </p:sp>
      <p:sp>
        <p:nvSpPr>
          <p:cNvPr id="3" name="Subtitle 2">
            <a:extLst>
              <a:ext uri="{FF2B5EF4-FFF2-40B4-BE49-F238E27FC236}">
                <a16:creationId xmlns:a16="http://schemas.microsoft.com/office/drawing/2014/main" id="{25BBB489-BD58-EE20-B062-F0F30649FC85}"/>
              </a:ext>
            </a:extLst>
          </p:cNvPr>
          <p:cNvSpPr>
            <a:spLocks noGrp="1"/>
          </p:cNvSpPr>
          <p:nvPr>
            <p:ph type="subTitle" idx="2"/>
          </p:nvPr>
        </p:nvSpPr>
        <p:spPr>
          <a:xfrm>
            <a:off x="592867" y="429049"/>
            <a:ext cx="10962687" cy="247743"/>
          </a:xfrm>
        </p:spPr>
        <p:txBody>
          <a:bodyPr/>
          <a:lstStyle/>
          <a:p>
            <a:r>
              <a:rPr lang="en-US" b="1" dirty="0"/>
              <a:t>Aria Operations for Applications – Aria Operations</a:t>
            </a:r>
          </a:p>
        </p:txBody>
      </p:sp>
    </p:spTree>
    <p:extLst>
      <p:ext uri="{BB962C8B-B14F-4D97-AF65-F5344CB8AC3E}">
        <p14:creationId xmlns:p14="http://schemas.microsoft.com/office/powerpoint/2010/main" val="195474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diagram&#10;&#10;Description automatically generated">
            <a:extLst>
              <a:ext uri="{FF2B5EF4-FFF2-40B4-BE49-F238E27FC236}">
                <a16:creationId xmlns:a16="http://schemas.microsoft.com/office/drawing/2014/main" id="{1E6D3250-70F7-B3F0-2E13-643A9E37E997}"/>
              </a:ext>
            </a:extLst>
          </p:cNvPr>
          <p:cNvPicPr>
            <a:picLocks noChangeAspect="1"/>
          </p:cNvPicPr>
          <p:nvPr/>
        </p:nvPicPr>
        <p:blipFill rotWithShape="1">
          <a:blip r:embed="rId3"/>
          <a:srcRect l="32521" r="-2369"/>
          <a:stretch/>
        </p:blipFill>
        <p:spPr>
          <a:xfrm>
            <a:off x="2900264" y="1060191"/>
            <a:ext cx="9383205" cy="2880049"/>
          </a:xfrm>
          <a:prstGeom prst="rect">
            <a:avLst/>
          </a:prstGeom>
        </p:spPr>
      </p:pic>
      <p:sp>
        <p:nvSpPr>
          <p:cNvPr id="20" name="Rectangle 19">
            <a:extLst>
              <a:ext uri="{FF2B5EF4-FFF2-40B4-BE49-F238E27FC236}">
                <a16:creationId xmlns:a16="http://schemas.microsoft.com/office/drawing/2014/main" id="{8C5F1294-6FA1-9D3A-9020-E5E6F345964B}"/>
              </a:ext>
            </a:extLst>
          </p:cNvPr>
          <p:cNvSpPr/>
          <p:nvPr/>
        </p:nvSpPr>
        <p:spPr>
          <a:xfrm>
            <a:off x="2894847" y="1092421"/>
            <a:ext cx="9292391" cy="2847819"/>
          </a:xfrm>
          <a:prstGeom prst="rect">
            <a:avLst/>
          </a:prstGeom>
          <a:solidFill>
            <a:schemeClr val="bg1">
              <a:lumMod val="85000"/>
              <a:alpha val="1260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Metropolis"/>
            </a:endParaRPr>
          </a:p>
        </p:txBody>
      </p:sp>
      <p:pic>
        <p:nvPicPr>
          <p:cNvPr id="9" name="Picture 8" descr="Diagram, radar chart&#10;&#10;Description automatically generated">
            <a:extLst>
              <a:ext uri="{FF2B5EF4-FFF2-40B4-BE49-F238E27FC236}">
                <a16:creationId xmlns:a16="http://schemas.microsoft.com/office/drawing/2014/main" id="{1D2A441A-8AA5-DEDA-325D-8318722786B2}"/>
              </a:ext>
            </a:extLst>
          </p:cNvPr>
          <p:cNvPicPr>
            <a:picLocks noChangeAspect="1"/>
          </p:cNvPicPr>
          <p:nvPr/>
        </p:nvPicPr>
        <p:blipFill>
          <a:blip r:embed="rId4"/>
          <a:stretch>
            <a:fillRect/>
          </a:stretch>
        </p:blipFill>
        <p:spPr>
          <a:xfrm>
            <a:off x="1457383" y="3940240"/>
            <a:ext cx="9585014" cy="2775058"/>
          </a:xfrm>
          <a:prstGeom prst="rect">
            <a:avLst/>
          </a:prstGeom>
        </p:spPr>
      </p:pic>
      <p:sp>
        <p:nvSpPr>
          <p:cNvPr id="10" name="Rectangle 9">
            <a:extLst>
              <a:ext uri="{FF2B5EF4-FFF2-40B4-BE49-F238E27FC236}">
                <a16:creationId xmlns:a16="http://schemas.microsoft.com/office/drawing/2014/main" id="{8009DC99-3CA2-87D9-5972-C16921A92106}"/>
              </a:ext>
            </a:extLst>
          </p:cNvPr>
          <p:cNvSpPr/>
          <p:nvPr/>
        </p:nvSpPr>
        <p:spPr>
          <a:xfrm>
            <a:off x="477713" y="6107158"/>
            <a:ext cx="2685351" cy="590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Metropolis"/>
            </a:endParaRPr>
          </a:p>
        </p:txBody>
      </p:sp>
      <p:sp>
        <p:nvSpPr>
          <p:cNvPr id="2" name="Title 1">
            <a:extLst>
              <a:ext uri="{FF2B5EF4-FFF2-40B4-BE49-F238E27FC236}">
                <a16:creationId xmlns:a16="http://schemas.microsoft.com/office/drawing/2014/main" id="{465D89F4-E750-6769-4CB6-F57C04D175ED}"/>
              </a:ext>
            </a:extLst>
          </p:cNvPr>
          <p:cNvSpPr>
            <a:spLocks noGrp="1"/>
          </p:cNvSpPr>
          <p:nvPr>
            <p:ph type="title"/>
          </p:nvPr>
        </p:nvSpPr>
        <p:spPr/>
        <p:txBody>
          <a:bodyPr/>
          <a:lstStyle/>
          <a:p>
            <a:r>
              <a:rPr lang="en-US"/>
              <a:t>The same application, two perspectives</a:t>
            </a:r>
          </a:p>
        </p:txBody>
      </p:sp>
      <p:sp>
        <p:nvSpPr>
          <p:cNvPr id="16" name="Subtitle 15">
            <a:extLst>
              <a:ext uri="{FF2B5EF4-FFF2-40B4-BE49-F238E27FC236}">
                <a16:creationId xmlns:a16="http://schemas.microsoft.com/office/drawing/2014/main" id="{D1C281E7-AEA5-2FD6-65CF-EBA6EEFD22AD}"/>
              </a:ext>
            </a:extLst>
          </p:cNvPr>
          <p:cNvSpPr>
            <a:spLocks noGrp="1"/>
          </p:cNvSpPr>
          <p:nvPr>
            <p:ph type="subTitle" idx="2"/>
          </p:nvPr>
        </p:nvSpPr>
        <p:spPr/>
        <p:txBody>
          <a:bodyPr/>
          <a:lstStyle/>
          <a:p>
            <a:r>
              <a:rPr lang="en-US"/>
              <a:t>Observability from all angles</a:t>
            </a:r>
          </a:p>
        </p:txBody>
      </p:sp>
      <p:sp>
        <p:nvSpPr>
          <p:cNvPr id="17" name="Text Placeholder 16">
            <a:extLst>
              <a:ext uri="{FF2B5EF4-FFF2-40B4-BE49-F238E27FC236}">
                <a16:creationId xmlns:a16="http://schemas.microsoft.com/office/drawing/2014/main" id="{9BABC903-0972-7D05-9C6B-1F12B42C9186}"/>
              </a:ext>
            </a:extLst>
          </p:cNvPr>
          <p:cNvSpPr>
            <a:spLocks noGrp="1"/>
          </p:cNvSpPr>
          <p:nvPr>
            <p:ph type="body" idx="3"/>
          </p:nvPr>
        </p:nvSpPr>
        <p:spPr/>
        <p:txBody>
          <a:bodyPr/>
          <a:lstStyle/>
          <a:p>
            <a:pPr>
              <a:spcBef>
                <a:spcPts val="600"/>
              </a:spcBef>
              <a:buClr>
                <a:schemeClr val="bg1"/>
              </a:buClr>
              <a:buFont typeface="Wingdings" pitchFamily="2" charset="2"/>
              <a:buChar char="Ø"/>
            </a:pPr>
            <a:r>
              <a:rPr lang="en-US" dirty="0"/>
              <a:t>Topology</a:t>
            </a:r>
          </a:p>
          <a:p>
            <a:pPr>
              <a:spcBef>
                <a:spcPts val="600"/>
              </a:spcBef>
              <a:buClr>
                <a:schemeClr val="bg1"/>
              </a:buClr>
              <a:buFont typeface="Wingdings" pitchFamily="2" charset="2"/>
              <a:buChar char="Ø"/>
            </a:pPr>
            <a:r>
              <a:rPr lang="en-US" dirty="0"/>
              <a:t>Health</a:t>
            </a:r>
          </a:p>
          <a:p>
            <a:pPr>
              <a:spcBef>
                <a:spcPts val="600"/>
              </a:spcBef>
              <a:buClr>
                <a:schemeClr val="bg1"/>
              </a:buClr>
              <a:buFont typeface="Wingdings" pitchFamily="2" charset="2"/>
              <a:buChar char="Ø"/>
            </a:pPr>
            <a:r>
              <a:rPr lang="en-US" dirty="0"/>
              <a:t>Capacity</a:t>
            </a:r>
          </a:p>
          <a:p>
            <a:pPr>
              <a:spcBef>
                <a:spcPts val="600"/>
              </a:spcBef>
              <a:buClr>
                <a:schemeClr val="bg1"/>
              </a:buClr>
              <a:buFont typeface="Wingdings" pitchFamily="2" charset="2"/>
              <a:buChar char="Ø"/>
            </a:pPr>
            <a:r>
              <a:rPr lang="en-US" dirty="0"/>
              <a:t>Compliance</a:t>
            </a:r>
          </a:p>
          <a:p>
            <a:pPr>
              <a:spcBef>
                <a:spcPts val="600"/>
              </a:spcBef>
              <a:buClr>
                <a:schemeClr val="bg1"/>
              </a:buClr>
              <a:buFont typeface="Wingdings" pitchFamily="2" charset="2"/>
              <a:buChar char="Ø"/>
            </a:pPr>
            <a:endParaRPr lang="en-US" dirty="0"/>
          </a:p>
          <a:p>
            <a:pPr>
              <a:spcBef>
                <a:spcPts val="600"/>
              </a:spcBef>
              <a:buClr>
                <a:schemeClr val="bg1"/>
              </a:buClr>
              <a:buFont typeface="Wingdings" pitchFamily="2" charset="2"/>
              <a:buChar char="Ø"/>
            </a:pPr>
            <a:endParaRPr lang="en-US" dirty="0"/>
          </a:p>
          <a:p>
            <a:pPr>
              <a:spcBef>
                <a:spcPts val="600"/>
              </a:spcBef>
              <a:buClr>
                <a:schemeClr val="bg1"/>
              </a:buClr>
              <a:buFont typeface="Wingdings" pitchFamily="2" charset="2"/>
              <a:buChar char="Ø"/>
            </a:pPr>
            <a:endParaRPr lang="en-US" dirty="0"/>
          </a:p>
          <a:p>
            <a:pPr>
              <a:spcBef>
                <a:spcPts val="600"/>
              </a:spcBef>
              <a:buClr>
                <a:schemeClr val="bg1"/>
              </a:buClr>
              <a:buFont typeface="Wingdings" pitchFamily="2" charset="2"/>
              <a:buChar char="Ø"/>
            </a:pPr>
            <a:r>
              <a:rPr lang="en-US" dirty="0"/>
              <a:t>App discovery</a:t>
            </a:r>
          </a:p>
          <a:p>
            <a:pPr>
              <a:spcBef>
                <a:spcPts val="600"/>
              </a:spcBef>
              <a:buClr>
                <a:schemeClr val="bg1"/>
              </a:buClr>
              <a:buFont typeface="Wingdings" pitchFamily="2" charset="2"/>
              <a:buChar char="Ø"/>
            </a:pPr>
            <a:r>
              <a:rPr lang="en-US" dirty="0"/>
              <a:t>Throughput</a:t>
            </a:r>
          </a:p>
          <a:p>
            <a:pPr>
              <a:spcBef>
                <a:spcPts val="600"/>
              </a:spcBef>
              <a:buClr>
                <a:schemeClr val="bg1"/>
              </a:buClr>
              <a:buFont typeface="Wingdings" pitchFamily="2" charset="2"/>
              <a:buChar char="Ø"/>
            </a:pPr>
            <a:r>
              <a:rPr lang="en-US" dirty="0"/>
              <a:t>Latency</a:t>
            </a:r>
          </a:p>
          <a:p>
            <a:pPr>
              <a:spcBef>
                <a:spcPts val="600"/>
              </a:spcBef>
              <a:buClr>
                <a:schemeClr val="bg1"/>
              </a:buClr>
              <a:buFont typeface="Wingdings" pitchFamily="2" charset="2"/>
              <a:buChar char="Ø"/>
            </a:pPr>
            <a:r>
              <a:rPr lang="en-US" dirty="0"/>
              <a:t>Error rate</a:t>
            </a:r>
          </a:p>
          <a:p>
            <a:pPr>
              <a:spcBef>
                <a:spcPts val="600"/>
              </a:spcBef>
              <a:buClr>
                <a:schemeClr val="bg1"/>
              </a:buClr>
              <a:buFont typeface="Wingdings" pitchFamily="2" charset="2"/>
              <a:buChar char="Ø"/>
            </a:pPr>
            <a:r>
              <a:rPr lang="en-US" dirty="0"/>
              <a:t>Correlation</a:t>
            </a:r>
          </a:p>
          <a:p>
            <a:endParaRPr lang="en-US" dirty="0"/>
          </a:p>
        </p:txBody>
      </p:sp>
      <p:cxnSp>
        <p:nvCxnSpPr>
          <p:cNvPr id="19" name="Straight Connector 18">
            <a:extLst>
              <a:ext uri="{FF2B5EF4-FFF2-40B4-BE49-F238E27FC236}">
                <a16:creationId xmlns:a16="http://schemas.microsoft.com/office/drawing/2014/main" id="{56BFC3EB-B295-046F-4FFD-30FC9379F7CF}"/>
              </a:ext>
            </a:extLst>
          </p:cNvPr>
          <p:cNvCxnSpPr/>
          <p:nvPr/>
        </p:nvCxnSpPr>
        <p:spPr>
          <a:xfrm>
            <a:off x="581245" y="3696225"/>
            <a:ext cx="153267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5212A4C-14C5-1F91-9369-AF895A09C1B0}"/>
              </a:ext>
            </a:extLst>
          </p:cNvPr>
          <p:cNvSpPr/>
          <p:nvPr/>
        </p:nvSpPr>
        <p:spPr>
          <a:xfrm>
            <a:off x="11042395" y="3940239"/>
            <a:ext cx="1144842" cy="2827439"/>
          </a:xfrm>
          <a:prstGeom prst="rect">
            <a:avLst/>
          </a:prstGeom>
          <a:solidFill>
            <a:schemeClr val="bg1">
              <a:lumMod val="85000"/>
              <a:alpha val="1260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Metropolis"/>
            </a:endParaRPr>
          </a:p>
        </p:txBody>
      </p:sp>
      <p:sp>
        <p:nvSpPr>
          <p:cNvPr id="22" name="Rectangle 21">
            <a:extLst>
              <a:ext uri="{FF2B5EF4-FFF2-40B4-BE49-F238E27FC236}">
                <a16:creationId xmlns:a16="http://schemas.microsoft.com/office/drawing/2014/main" id="{241DCCA6-40AE-C593-B1C1-52305336D61B}"/>
              </a:ext>
            </a:extLst>
          </p:cNvPr>
          <p:cNvSpPr/>
          <p:nvPr/>
        </p:nvSpPr>
        <p:spPr>
          <a:xfrm>
            <a:off x="2894848" y="6107160"/>
            <a:ext cx="268216" cy="571092"/>
          </a:xfrm>
          <a:prstGeom prst="rect">
            <a:avLst/>
          </a:prstGeom>
          <a:solidFill>
            <a:schemeClr val="bg1">
              <a:lumMod val="85000"/>
              <a:alpha val="1260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Metropolis"/>
            </a:endParaRPr>
          </a:p>
        </p:txBody>
      </p:sp>
      <p:sp>
        <p:nvSpPr>
          <p:cNvPr id="3" name="TextBox 2">
            <a:extLst>
              <a:ext uri="{FF2B5EF4-FFF2-40B4-BE49-F238E27FC236}">
                <a16:creationId xmlns:a16="http://schemas.microsoft.com/office/drawing/2014/main" id="{A771BFB8-1F36-F50F-47B9-5D28A0F5F21B}"/>
              </a:ext>
            </a:extLst>
          </p:cNvPr>
          <p:cNvSpPr txBox="1"/>
          <p:nvPr/>
        </p:nvSpPr>
        <p:spPr>
          <a:xfrm>
            <a:off x="32413" y="1600676"/>
            <a:ext cx="2893259" cy="369236"/>
          </a:xfrm>
          <a:prstGeom prst="rect">
            <a:avLst/>
          </a:prstGeom>
          <a:noFill/>
        </p:spPr>
        <p:txBody>
          <a:bodyPr wrap="square" rtlCol="0">
            <a:spAutoFit/>
          </a:bodyPr>
          <a:lstStyle/>
          <a:p>
            <a:pPr algn="ctr" defTabSz="914126">
              <a:defRPr/>
            </a:pPr>
            <a:r>
              <a:rPr lang="en-US" sz="1799" dirty="0">
                <a:solidFill>
                  <a:prstClr val="white"/>
                </a:solidFill>
                <a:latin typeface="Metropolis"/>
              </a:rPr>
              <a:t>Aria Operations (AO)</a:t>
            </a:r>
          </a:p>
        </p:txBody>
      </p:sp>
      <p:sp>
        <p:nvSpPr>
          <p:cNvPr id="14" name="TextBox 13">
            <a:extLst>
              <a:ext uri="{FF2B5EF4-FFF2-40B4-BE49-F238E27FC236}">
                <a16:creationId xmlns:a16="http://schemas.microsoft.com/office/drawing/2014/main" id="{51F82D12-106A-4883-5866-E404B4D2CE9F}"/>
              </a:ext>
            </a:extLst>
          </p:cNvPr>
          <p:cNvSpPr txBox="1"/>
          <p:nvPr/>
        </p:nvSpPr>
        <p:spPr>
          <a:xfrm>
            <a:off x="-4581" y="3795762"/>
            <a:ext cx="2893259" cy="646163"/>
          </a:xfrm>
          <a:prstGeom prst="rect">
            <a:avLst/>
          </a:prstGeom>
          <a:noFill/>
        </p:spPr>
        <p:txBody>
          <a:bodyPr wrap="square" rtlCol="0">
            <a:spAutoFit/>
          </a:bodyPr>
          <a:lstStyle/>
          <a:p>
            <a:pPr algn="ctr" defTabSz="914126">
              <a:defRPr/>
            </a:pPr>
            <a:r>
              <a:rPr lang="en-US" sz="1799" dirty="0">
                <a:solidFill>
                  <a:prstClr val="white"/>
                </a:solidFill>
                <a:latin typeface="Metropolis"/>
              </a:rPr>
              <a:t>Aria Operations for Apps (AOA)</a:t>
            </a:r>
          </a:p>
        </p:txBody>
      </p:sp>
    </p:spTree>
    <p:extLst>
      <p:ext uri="{BB962C8B-B14F-4D97-AF65-F5344CB8AC3E}">
        <p14:creationId xmlns:p14="http://schemas.microsoft.com/office/powerpoint/2010/main" val="229259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title="Title">
            <a:extLst>
              <a:ext uri="{FF2B5EF4-FFF2-40B4-BE49-F238E27FC236}">
                <a16:creationId xmlns:a16="http://schemas.microsoft.com/office/drawing/2014/main" id="{A63C1E39-47A3-4DE2-94D6-ACF90DA5B75C}"/>
              </a:ext>
            </a:extLst>
          </p:cNvPr>
          <p:cNvSpPr>
            <a:spLocks noGrp="1"/>
          </p:cNvSpPr>
          <p:nvPr>
            <p:ph type="title"/>
          </p:nvPr>
        </p:nvSpPr>
        <p:spPr>
          <a:xfrm>
            <a:off x="7830302" y="1852427"/>
            <a:ext cx="6257143" cy="799375"/>
          </a:xfrm>
        </p:spPr>
        <p:txBody>
          <a:bodyPr/>
          <a:lstStyle/>
          <a:p>
            <a:r>
              <a:rPr lang="en-US"/>
              <a:t>Q&amp;A</a:t>
            </a:r>
          </a:p>
        </p:txBody>
      </p:sp>
      <p:pic>
        <p:nvPicPr>
          <p:cNvPr id="7" name="Picture 6">
            <a:extLst>
              <a:ext uri="{FF2B5EF4-FFF2-40B4-BE49-F238E27FC236}">
                <a16:creationId xmlns:a16="http://schemas.microsoft.com/office/drawing/2014/main" id="{12775034-FA03-42F4-9183-F61D274EC85A}"/>
              </a:ext>
            </a:extLst>
          </p:cNvPr>
          <p:cNvPicPr>
            <a:picLocks noChangeAspect="1"/>
          </p:cNvPicPr>
          <p:nvPr/>
        </p:nvPicPr>
        <p:blipFill>
          <a:blip r:embed="rId3"/>
          <a:stretch>
            <a:fillRect/>
          </a:stretch>
        </p:blipFill>
        <p:spPr>
          <a:xfrm>
            <a:off x="740359" y="1378682"/>
            <a:ext cx="3810000" cy="3810000"/>
          </a:xfrm>
          <a:prstGeom prst="rect">
            <a:avLst/>
          </a:prstGeom>
        </p:spPr>
      </p:pic>
      <p:sp>
        <p:nvSpPr>
          <p:cNvPr id="8" name="Text Placeholder 7">
            <a:extLst>
              <a:ext uri="{FF2B5EF4-FFF2-40B4-BE49-F238E27FC236}">
                <a16:creationId xmlns:a16="http://schemas.microsoft.com/office/drawing/2014/main" id="{F401ABBC-B73F-481F-4C7D-DFEB3220AB5A}"/>
              </a:ext>
            </a:extLst>
          </p:cNvPr>
          <p:cNvSpPr>
            <a:spLocks noGrp="1"/>
          </p:cNvSpPr>
          <p:nvPr>
            <p:ph type="body" sz="quarter" idx="14"/>
          </p:nvPr>
        </p:nvSpPr>
        <p:spPr/>
        <p:txBody>
          <a:bodyPr/>
          <a:lstStyle/>
          <a:p>
            <a:endParaRPr lang="en-US"/>
          </a:p>
        </p:txBody>
      </p:sp>
      <p:sp>
        <p:nvSpPr>
          <p:cNvPr id="2" name="Subtitle 2">
            <a:extLst>
              <a:ext uri="{FF2B5EF4-FFF2-40B4-BE49-F238E27FC236}">
                <a16:creationId xmlns:a16="http://schemas.microsoft.com/office/drawing/2014/main" id="{83F4FB10-2579-740A-C39B-76DF7B396176}"/>
              </a:ext>
            </a:extLst>
          </p:cNvPr>
          <p:cNvSpPr>
            <a:spLocks noGrp="1"/>
          </p:cNvSpPr>
          <p:nvPr>
            <p:ph type="subTitle" idx="10"/>
          </p:nvPr>
        </p:nvSpPr>
        <p:spPr>
          <a:xfrm>
            <a:off x="5576974" y="3159460"/>
            <a:ext cx="6408402" cy="700882"/>
          </a:xfrm>
        </p:spPr>
        <p:txBody>
          <a:bodyPr vert="horz" lIns="0" tIns="0" rIns="0" bIns="0" rtlCol="0" anchor="t">
            <a:noAutofit/>
          </a:bodyPr>
          <a:lstStyle/>
          <a:p>
            <a:endParaRPr lang="en-US" b="0" i="0">
              <a:solidFill>
                <a:srgbClr val="172B4D"/>
              </a:solidFill>
              <a:effectLst/>
              <a:latin typeface="-apple-system"/>
            </a:endParaRPr>
          </a:p>
        </p:txBody>
      </p:sp>
    </p:spTree>
    <p:extLst>
      <p:ext uri="{BB962C8B-B14F-4D97-AF65-F5344CB8AC3E}">
        <p14:creationId xmlns:p14="http://schemas.microsoft.com/office/powerpoint/2010/main" val="90229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E29F-8CDF-DEDA-CC92-2C08FEE9DC93}"/>
              </a:ext>
            </a:extLst>
          </p:cNvPr>
          <p:cNvSpPr>
            <a:spLocks noGrp="1"/>
          </p:cNvSpPr>
          <p:nvPr>
            <p:ph type="title"/>
          </p:nvPr>
        </p:nvSpPr>
        <p:spPr>
          <a:xfrm>
            <a:off x="581245" y="413536"/>
            <a:ext cx="10998139" cy="380901"/>
          </a:xfrm>
        </p:spPr>
        <p:txBody>
          <a:bodyPr wrap="none" anchor="b">
            <a:normAutofit/>
          </a:bodyPr>
          <a:lstStyle/>
          <a:p>
            <a:r>
              <a:rPr lang="en-US" sz="2599"/>
              <a:t>Account information</a:t>
            </a:r>
          </a:p>
        </p:txBody>
      </p:sp>
      <p:sp>
        <p:nvSpPr>
          <p:cNvPr id="3" name="Subtitle 2">
            <a:extLst>
              <a:ext uri="{FF2B5EF4-FFF2-40B4-BE49-F238E27FC236}">
                <a16:creationId xmlns:a16="http://schemas.microsoft.com/office/drawing/2014/main" id="{B160FF57-CD06-DB0D-18F9-BB9B00E1F39D}"/>
              </a:ext>
            </a:extLst>
          </p:cNvPr>
          <p:cNvSpPr>
            <a:spLocks noGrp="1"/>
          </p:cNvSpPr>
          <p:nvPr>
            <p:ph type="subTitle" idx="10"/>
          </p:nvPr>
        </p:nvSpPr>
        <p:spPr>
          <a:xfrm>
            <a:off x="594300" y="846756"/>
            <a:ext cx="10985086" cy="247678"/>
          </a:xfrm>
        </p:spPr>
        <p:txBody>
          <a:bodyPr>
            <a:normAutofit/>
          </a:bodyPr>
          <a:lstStyle/>
          <a:p>
            <a:pPr>
              <a:lnSpc>
                <a:spcPct val="90000"/>
              </a:lnSpc>
              <a:spcAft>
                <a:spcPts val="600"/>
              </a:spcAft>
            </a:pPr>
            <a:r>
              <a:rPr lang="en-US" sz="1600" dirty="0"/>
              <a:t>HOL-2201-01-CMP </a:t>
            </a:r>
            <a:r>
              <a:rPr lang="en-US" sz="1699" dirty="0"/>
              <a:t>student check-in – LET’S GO!!! </a:t>
            </a:r>
          </a:p>
        </p:txBody>
      </p:sp>
      <p:grpSp>
        <p:nvGrpSpPr>
          <p:cNvPr id="21" name="Group 20">
            <a:extLst>
              <a:ext uri="{FF2B5EF4-FFF2-40B4-BE49-F238E27FC236}">
                <a16:creationId xmlns:a16="http://schemas.microsoft.com/office/drawing/2014/main" id="{F3FB93D8-DC0F-BA28-9C7A-EB13160765D2}"/>
              </a:ext>
            </a:extLst>
          </p:cNvPr>
          <p:cNvGrpSpPr/>
          <p:nvPr/>
        </p:nvGrpSpPr>
        <p:grpSpPr>
          <a:xfrm>
            <a:off x="2129418" y="1677192"/>
            <a:ext cx="7929991" cy="3503620"/>
            <a:chOff x="2380983" y="1559046"/>
            <a:chExt cx="7932057" cy="3504533"/>
          </a:xfrm>
        </p:grpSpPr>
        <p:sp>
          <p:nvSpPr>
            <p:cNvPr id="7" name="Oval 6">
              <a:extLst>
                <a:ext uri="{FF2B5EF4-FFF2-40B4-BE49-F238E27FC236}">
                  <a16:creationId xmlns:a16="http://schemas.microsoft.com/office/drawing/2014/main" id="{40084772-D48F-8021-10DC-72F2956B427A}"/>
                </a:ext>
              </a:extLst>
            </p:cNvPr>
            <p:cNvSpPr/>
            <p:nvPr/>
          </p:nvSpPr>
          <p:spPr>
            <a:xfrm>
              <a:off x="2949439" y="1567992"/>
              <a:ext cx="2196000" cy="217810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descr="Employee Badge">
              <a:extLst>
                <a:ext uri="{FF2B5EF4-FFF2-40B4-BE49-F238E27FC236}">
                  <a16:creationId xmlns:a16="http://schemas.microsoft.com/office/drawing/2014/main" id="{38945B95-335A-4BC4-4318-585E879005A9}"/>
                </a:ext>
              </a:extLst>
            </p:cNvPr>
            <p:cNvSpPr/>
            <p:nvPr/>
          </p:nvSpPr>
          <p:spPr>
            <a:xfrm>
              <a:off x="3417439" y="2032179"/>
              <a:ext cx="1260000" cy="124973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AEEDD2C1-4815-678F-1326-C11688698E44}"/>
                </a:ext>
              </a:extLst>
            </p:cNvPr>
            <p:cNvSpPr/>
            <p:nvPr/>
          </p:nvSpPr>
          <p:spPr>
            <a:xfrm>
              <a:off x="7344918" y="1559046"/>
              <a:ext cx="2196000" cy="2196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1" name="Rectangle 10" descr="Lock">
              <a:extLst>
                <a:ext uri="{FF2B5EF4-FFF2-40B4-BE49-F238E27FC236}">
                  <a16:creationId xmlns:a16="http://schemas.microsoft.com/office/drawing/2014/main" id="{6F6E1005-D439-578E-633B-0CA023B2B376}"/>
                </a:ext>
              </a:extLst>
            </p:cNvPr>
            <p:cNvSpPr/>
            <p:nvPr/>
          </p:nvSpPr>
          <p:spPr>
            <a:xfrm>
              <a:off x="7812918" y="2027046"/>
              <a:ext cx="1260000" cy="126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1BBC4D57-D183-4226-7EA8-515CD9CB35DE}"/>
                </a:ext>
              </a:extLst>
            </p:cNvPr>
            <p:cNvSpPr txBox="1"/>
            <p:nvPr/>
          </p:nvSpPr>
          <p:spPr>
            <a:xfrm>
              <a:off x="2380983" y="4210287"/>
              <a:ext cx="3332913" cy="853292"/>
            </a:xfrm>
            <a:prstGeom prst="rect">
              <a:avLst/>
            </a:prstGeom>
            <a:noFill/>
          </p:spPr>
          <p:txBody>
            <a:bodyPr wrap="square" tIns="71981" bIns="71981">
              <a:spAutoFit/>
            </a:bodyPr>
            <a:lstStyle/>
            <a:p>
              <a:r>
                <a:rPr lang="nb-NO" sz="2799" b="1" dirty="0" err="1">
                  <a:solidFill>
                    <a:schemeClr val="tx2"/>
                  </a:solidFill>
                </a:rPr>
                <a:t>Name</a:t>
              </a:r>
              <a:r>
                <a:rPr lang="nb-NO" sz="2799" b="1" dirty="0">
                  <a:solidFill>
                    <a:schemeClr val="tx2"/>
                  </a:solidFill>
                </a:rPr>
                <a:t>: </a:t>
              </a:r>
              <a:r>
                <a:rPr lang="nb-NO" sz="2799" b="1" dirty="0" err="1">
                  <a:solidFill>
                    <a:schemeClr val="tx2"/>
                  </a:solidFill>
                </a:rPr>
                <a:t>holadmin</a:t>
              </a:r>
              <a:endParaRPr lang="nb-NO" sz="2799" b="1" dirty="0">
                <a:solidFill>
                  <a:schemeClr val="tx2"/>
                </a:solidFill>
              </a:endParaRPr>
            </a:p>
            <a:p>
              <a:r>
                <a:rPr lang="nb-NO" sz="1600" dirty="0">
                  <a:solidFill>
                    <a:schemeClr val="tx2"/>
                  </a:solidFill>
                  <a:highlight>
                    <a:srgbClr val="FFFF00"/>
                  </a:highlight>
                </a:rPr>
                <a:t>(VMware </a:t>
              </a:r>
              <a:r>
                <a:rPr lang="nb-NO" sz="1600" dirty="0" err="1">
                  <a:solidFill>
                    <a:schemeClr val="tx2"/>
                  </a:solidFill>
                  <a:highlight>
                    <a:srgbClr val="FFFF00"/>
                  </a:highlight>
                </a:rPr>
                <a:t>identity</a:t>
              </a:r>
              <a:r>
                <a:rPr lang="nb-NO" sz="1600" dirty="0">
                  <a:solidFill>
                    <a:schemeClr val="tx2"/>
                  </a:solidFill>
                  <a:highlight>
                    <a:srgbClr val="FFFF00"/>
                  </a:highlight>
                </a:rPr>
                <a:t> manager)</a:t>
              </a:r>
            </a:p>
          </p:txBody>
        </p:sp>
        <p:sp>
          <p:nvSpPr>
            <p:cNvPr id="20" name="TextBox 19">
              <a:extLst>
                <a:ext uri="{FF2B5EF4-FFF2-40B4-BE49-F238E27FC236}">
                  <a16:creationId xmlns:a16="http://schemas.microsoft.com/office/drawing/2014/main" id="{F6A15B11-360A-1904-7606-B8682AE7D2F9}"/>
                </a:ext>
              </a:extLst>
            </p:cNvPr>
            <p:cNvSpPr txBox="1"/>
            <p:nvPr/>
          </p:nvSpPr>
          <p:spPr>
            <a:xfrm>
              <a:off x="6572797" y="4210287"/>
              <a:ext cx="3740243" cy="523220"/>
            </a:xfrm>
            <a:prstGeom prst="rect">
              <a:avLst/>
            </a:prstGeom>
            <a:noFill/>
          </p:spPr>
          <p:txBody>
            <a:bodyPr wrap="square">
              <a:spAutoFit/>
            </a:bodyPr>
            <a:lstStyle/>
            <a:p>
              <a:r>
                <a:rPr lang="nb-NO" sz="2799" b="1" dirty="0" err="1">
                  <a:solidFill>
                    <a:schemeClr val="tx2"/>
                  </a:solidFill>
                </a:rPr>
                <a:t>Password</a:t>
              </a:r>
              <a:r>
                <a:rPr lang="nb-NO" sz="2799" b="1" dirty="0">
                  <a:solidFill>
                    <a:schemeClr val="tx2"/>
                  </a:solidFill>
                </a:rPr>
                <a:t>: VMware1!</a:t>
              </a:r>
            </a:p>
          </p:txBody>
        </p:sp>
      </p:grpSp>
    </p:spTree>
    <p:extLst>
      <p:ext uri="{BB962C8B-B14F-4D97-AF65-F5344CB8AC3E}">
        <p14:creationId xmlns:p14="http://schemas.microsoft.com/office/powerpoint/2010/main" val="16770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275B056-255A-6C4B-A84A-D3AFAD5E8577}"/>
              </a:ext>
            </a:extLst>
          </p:cNvPr>
          <p:cNvGraphicFramePr>
            <a:graphicFrameLocks noGrp="1"/>
          </p:cNvGraphicFramePr>
          <p:nvPr/>
        </p:nvGraphicFramePr>
        <p:xfrm>
          <a:off x="256490" y="1072396"/>
          <a:ext cx="5359076" cy="5051135"/>
        </p:xfrm>
        <a:graphic>
          <a:graphicData uri="http://schemas.openxmlformats.org/drawingml/2006/table">
            <a:tbl>
              <a:tblPr firstRow="1" bandRow="1">
                <a:tableStyleId>{5C22544A-7EE6-4342-B048-85BDC9FD1C3A}</a:tableStyleId>
              </a:tblPr>
              <a:tblGrid>
                <a:gridCol w="2575487">
                  <a:extLst>
                    <a:ext uri="{9D8B030D-6E8A-4147-A177-3AD203B41FA5}">
                      <a16:colId xmlns:a16="http://schemas.microsoft.com/office/drawing/2014/main" val="713887974"/>
                    </a:ext>
                  </a:extLst>
                </a:gridCol>
                <a:gridCol w="2783589">
                  <a:extLst>
                    <a:ext uri="{9D8B030D-6E8A-4147-A177-3AD203B41FA5}">
                      <a16:colId xmlns:a16="http://schemas.microsoft.com/office/drawing/2014/main" val="3831573210"/>
                    </a:ext>
                  </a:extLst>
                </a:gridCol>
              </a:tblGrid>
              <a:tr h="254109">
                <a:tc>
                  <a:txBody>
                    <a:bodyPr/>
                    <a:lstStyle/>
                    <a:p>
                      <a:r>
                        <a:rPr lang="en-US" sz="1000"/>
                        <a:t>Old Name</a:t>
                      </a:r>
                    </a:p>
                  </a:txBody>
                  <a:tcPr marL="91392" marR="91392" marT="45696" marB="45696"/>
                </a:tc>
                <a:tc>
                  <a:txBody>
                    <a:bodyPr/>
                    <a:lstStyle/>
                    <a:p>
                      <a:pPr marL="0" marR="0" lvl="0" indent="0" algn="l" rtl="0" eaLnBrk="1" fontAlgn="auto" latinLnBrk="0" hangingPunct="1">
                        <a:lnSpc>
                          <a:spcPct val="100000"/>
                        </a:lnSpc>
                        <a:spcBef>
                          <a:spcPts val="0"/>
                        </a:spcBef>
                        <a:spcAft>
                          <a:spcPts val="0"/>
                        </a:spcAft>
                        <a:buClrTx/>
                        <a:buSzTx/>
                        <a:buFontTx/>
                        <a:buNone/>
                      </a:pPr>
                      <a:r>
                        <a:rPr lang="en-US" sz="1000"/>
                        <a:t> New Name</a:t>
                      </a:r>
                    </a:p>
                  </a:txBody>
                  <a:tcPr marL="91392" marR="91392" marT="45696" marB="45696"/>
                </a:tc>
                <a:extLst>
                  <a:ext uri="{0D108BD9-81ED-4DB2-BD59-A6C34878D82A}">
                    <a16:rowId xmlns:a16="http://schemas.microsoft.com/office/drawing/2014/main" val="2177041691"/>
                  </a:ext>
                </a:extLst>
              </a:tr>
              <a:tr h="254109">
                <a:tc>
                  <a:txBody>
                    <a:bodyPr/>
                    <a:lstStyle/>
                    <a:p>
                      <a:r>
                        <a:rPr lang="en-US" sz="1000" b="1" dirty="0">
                          <a:solidFill>
                            <a:schemeClr val="tx1"/>
                          </a:solidFill>
                        </a:rPr>
                        <a:t>Automation</a:t>
                      </a:r>
                    </a:p>
                  </a:txBody>
                  <a:tcPr marL="91392" marR="91392" marT="45696" marB="45696">
                    <a:noFill/>
                  </a:tcPr>
                </a:tc>
                <a:tc>
                  <a:txBody>
                    <a:bodyPr/>
                    <a:lstStyle/>
                    <a:p>
                      <a:endParaRPr lang="en-US" sz="1000" b="1">
                        <a:solidFill>
                          <a:srgbClr val="000000"/>
                        </a:solidFill>
                      </a:endParaRPr>
                    </a:p>
                  </a:txBody>
                  <a:tcPr marL="91392" marR="91392" marT="45696" marB="45696">
                    <a:noFill/>
                  </a:tcPr>
                </a:tc>
                <a:extLst>
                  <a:ext uri="{0D108BD9-81ED-4DB2-BD59-A6C34878D82A}">
                    <a16:rowId xmlns:a16="http://schemas.microsoft.com/office/drawing/2014/main" val="1340995905"/>
                  </a:ext>
                </a:extLst>
              </a:tr>
              <a:tr h="254109">
                <a:tc>
                  <a:txBody>
                    <a:bodyPr/>
                    <a:lstStyle/>
                    <a:p>
                      <a:r>
                        <a:rPr lang="en-US" sz="900" b="0" dirty="0">
                          <a:solidFill>
                            <a:schemeClr val="bg1"/>
                          </a:solidFill>
                        </a:rPr>
                        <a:t>vRealize Automation / Cloud</a:t>
                      </a:r>
                    </a:p>
                  </a:txBody>
                  <a:tcPr marL="91392" marR="91392" marT="45696" marB="45696">
                    <a:solidFill>
                      <a:schemeClr val="tx1">
                        <a:lumMod val="20000"/>
                        <a:lumOff val="80000"/>
                      </a:schemeClr>
                    </a:solidFill>
                  </a:tcPr>
                </a:tc>
                <a:tc>
                  <a:txBody>
                    <a:bodyPr/>
                    <a:lstStyle/>
                    <a:p>
                      <a:r>
                        <a:rPr lang="en-US" sz="1000" b="1" kern="1200">
                          <a:solidFill>
                            <a:srgbClr val="000000"/>
                          </a:solidFill>
                          <a:latin typeface="+mn-lt"/>
                          <a:ea typeface="+mn-ea"/>
                          <a:cs typeface="+mn-cs"/>
                        </a:rPr>
                        <a:t>VMware Aria </a:t>
                      </a:r>
                      <a:r>
                        <a:rPr lang="en-US" sz="1000" b="1">
                          <a:solidFill>
                            <a:srgbClr val="000000"/>
                          </a:solidFill>
                        </a:rPr>
                        <a:t>Automation</a:t>
                      </a:r>
                    </a:p>
                  </a:txBody>
                  <a:tcPr marL="91392" marR="91392" marT="45696" marB="45696">
                    <a:solidFill>
                      <a:schemeClr val="tx1">
                        <a:lumMod val="20000"/>
                        <a:lumOff val="80000"/>
                      </a:schemeClr>
                    </a:solidFill>
                  </a:tcPr>
                </a:tc>
                <a:extLst>
                  <a:ext uri="{0D108BD9-81ED-4DB2-BD59-A6C34878D82A}">
                    <a16:rowId xmlns:a16="http://schemas.microsoft.com/office/drawing/2014/main" val="4015870157"/>
                  </a:ext>
                </a:extLst>
              </a:tr>
              <a:tr h="254109">
                <a:tc>
                  <a:txBody>
                    <a:bodyPr/>
                    <a:lstStyle/>
                    <a:p>
                      <a:r>
                        <a:rPr lang="en-US" sz="900" b="0" dirty="0">
                          <a:solidFill>
                            <a:schemeClr val="bg1"/>
                          </a:solidFill>
                        </a:rPr>
                        <a:t>VMware Cloud Assembly</a:t>
                      </a:r>
                    </a:p>
                  </a:txBody>
                  <a:tcPr marL="91392" marR="91392" marT="45696" marB="45696">
                    <a:solidFill>
                      <a:srgbClr val="CBDCF1"/>
                    </a:solidFill>
                  </a:tcPr>
                </a:tc>
                <a:tc>
                  <a:txBody>
                    <a:bodyPr/>
                    <a:lstStyle/>
                    <a:p>
                      <a:r>
                        <a:rPr lang="en-US" sz="1000" b="1" kern="1200" dirty="0">
                          <a:solidFill>
                            <a:srgbClr val="000000"/>
                          </a:solidFill>
                          <a:latin typeface="+mn-lt"/>
                          <a:ea typeface="+mn-ea"/>
                          <a:cs typeface="+mn-cs"/>
                        </a:rPr>
                        <a:t>VMware </a:t>
                      </a:r>
                      <a:r>
                        <a:rPr lang="en-US" sz="1000" b="1" dirty="0">
                          <a:solidFill>
                            <a:srgbClr val="000000"/>
                          </a:solidFill>
                        </a:rPr>
                        <a:t>Aria Automation Assembler </a:t>
                      </a:r>
                    </a:p>
                  </a:txBody>
                  <a:tcPr marL="91392" marR="91392" marT="45696" marB="45696"/>
                </a:tc>
                <a:extLst>
                  <a:ext uri="{0D108BD9-81ED-4DB2-BD59-A6C34878D82A}">
                    <a16:rowId xmlns:a16="http://schemas.microsoft.com/office/drawing/2014/main" val="3891354185"/>
                  </a:ext>
                </a:extLst>
              </a:tr>
              <a:tr h="25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rPr>
                        <a:t>VMware Service Broker</a:t>
                      </a:r>
                    </a:p>
                  </a:txBody>
                  <a:tcPr marL="91392" marR="91392" marT="45696" marB="45696">
                    <a:solidFill>
                      <a:schemeClr val="tx1">
                        <a:lumMod val="20000"/>
                        <a:lumOff val="80000"/>
                      </a:schemeClr>
                    </a:solidFill>
                  </a:tcPr>
                </a:tc>
                <a:tc>
                  <a:txBody>
                    <a:bodyPr/>
                    <a:lstStyle/>
                    <a:p>
                      <a:r>
                        <a:rPr lang="en-US" sz="1000" b="1" kern="1200" dirty="0">
                          <a:solidFill>
                            <a:srgbClr val="000000"/>
                          </a:solidFill>
                          <a:latin typeface="+mn-lt"/>
                          <a:ea typeface="+mn-ea"/>
                          <a:cs typeface="+mn-cs"/>
                        </a:rPr>
                        <a:t>VMware </a:t>
                      </a:r>
                      <a:r>
                        <a:rPr lang="en-US" sz="1000" b="1" dirty="0">
                          <a:solidFill>
                            <a:srgbClr val="000000"/>
                          </a:solidFill>
                        </a:rPr>
                        <a:t>Aria Automation Consumption</a:t>
                      </a:r>
                    </a:p>
                  </a:txBody>
                  <a:tcPr marL="91392" marR="91392" marT="45696" marB="45696">
                    <a:solidFill>
                      <a:schemeClr val="tx1">
                        <a:lumMod val="20000"/>
                        <a:lumOff val="80000"/>
                      </a:schemeClr>
                    </a:solidFill>
                  </a:tcPr>
                </a:tc>
                <a:extLst>
                  <a:ext uri="{0D108BD9-81ED-4DB2-BD59-A6C34878D82A}">
                    <a16:rowId xmlns:a16="http://schemas.microsoft.com/office/drawing/2014/main" val="1872458378"/>
                  </a:ext>
                </a:extLst>
              </a:tr>
              <a:tr h="254109">
                <a:tc>
                  <a:txBody>
                    <a:bodyPr/>
                    <a:lstStyle/>
                    <a:p>
                      <a:r>
                        <a:rPr lang="en-US" sz="900" b="0">
                          <a:solidFill>
                            <a:schemeClr val="bg1"/>
                          </a:solidFill>
                        </a:rPr>
                        <a:t>VMware Code Stream</a:t>
                      </a:r>
                    </a:p>
                  </a:txBody>
                  <a:tcPr marL="91392" marR="91392" marT="45696" marB="45696">
                    <a:solidFill>
                      <a:srgbClr val="CBDCF1"/>
                    </a:solidFill>
                  </a:tcPr>
                </a:tc>
                <a:tc>
                  <a:txBody>
                    <a:bodyPr/>
                    <a:lstStyle/>
                    <a:p>
                      <a:r>
                        <a:rPr lang="en-US" sz="1000" b="1" kern="1200" dirty="0">
                          <a:solidFill>
                            <a:srgbClr val="000000"/>
                          </a:solidFill>
                          <a:latin typeface="+mn-lt"/>
                          <a:ea typeface="+mn-ea"/>
                          <a:cs typeface="+mn-cs"/>
                        </a:rPr>
                        <a:t>VMware Aria Automation Pipelines</a:t>
                      </a:r>
                    </a:p>
                  </a:txBody>
                  <a:tcPr marL="91392" marR="91392" marT="45696" marB="45696">
                    <a:solidFill>
                      <a:srgbClr val="CBDCF1"/>
                    </a:solidFill>
                  </a:tcPr>
                </a:tc>
                <a:extLst>
                  <a:ext uri="{0D108BD9-81ED-4DB2-BD59-A6C34878D82A}">
                    <a16:rowId xmlns:a16="http://schemas.microsoft.com/office/drawing/2014/main" val="1469711400"/>
                  </a:ext>
                </a:extLst>
              </a:tr>
              <a:tr h="254109">
                <a:tc>
                  <a:txBody>
                    <a:bodyPr/>
                    <a:lstStyle/>
                    <a:p>
                      <a:pPr marL="0" algn="l" defTabSz="914400" rtl="0" eaLnBrk="1" latinLnBrk="0" hangingPunct="1"/>
                      <a:r>
                        <a:rPr lang="en-US" sz="900" b="0" kern="1200">
                          <a:solidFill>
                            <a:schemeClr val="bg1"/>
                          </a:solidFill>
                          <a:latin typeface="+mn-lt"/>
                          <a:ea typeface="+mn-ea"/>
                          <a:cs typeface="+mn-cs"/>
                        </a:rPr>
                        <a:t>VMware Cloud Templates</a:t>
                      </a:r>
                    </a:p>
                  </a:txBody>
                  <a:tcPr marL="91392" marR="91392" marT="45696" marB="45696">
                    <a:solidFill>
                      <a:schemeClr val="tx1">
                        <a:lumMod val="20000"/>
                        <a:lumOff val="80000"/>
                      </a:schemeClr>
                    </a:solidFill>
                  </a:tcPr>
                </a:tc>
                <a:tc>
                  <a:txBody>
                    <a:bodyPr/>
                    <a:lstStyle/>
                    <a:p>
                      <a:pPr marL="0" algn="l" defTabSz="914400" rtl="0" eaLnBrk="1" latinLnBrk="0" hangingPunct="1"/>
                      <a:r>
                        <a:rPr lang="en-US" sz="1000" b="1" kern="1200" dirty="0">
                          <a:solidFill>
                            <a:srgbClr val="000000"/>
                          </a:solidFill>
                          <a:latin typeface="+mn-lt"/>
                          <a:ea typeface="+mn-ea"/>
                          <a:cs typeface="+mn-cs"/>
                        </a:rPr>
                        <a:t>VMware Aria Automation Templates</a:t>
                      </a:r>
                    </a:p>
                  </a:txBody>
                  <a:tcPr marL="91392" marR="91392" marT="45696" marB="45696">
                    <a:solidFill>
                      <a:schemeClr val="tx1">
                        <a:lumMod val="20000"/>
                        <a:lumOff val="80000"/>
                      </a:schemeClr>
                    </a:solidFill>
                  </a:tcPr>
                </a:tc>
                <a:extLst>
                  <a:ext uri="{0D108BD9-81ED-4DB2-BD59-A6C34878D82A}">
                    <a16:rowId xmlns:a16="http://schemas.microsoft.com/office/drawing/2014/main" val="3423995363"/>
                  </a:ext>
                </a:extLst>
              </a:tr>
              <a:tr h="254109">
                <a:tc>
                  <a:txBody>
                    <a:bodyPr/>
                    <a:lstStyle/>
                    <a:p>
                      <a:r>
                        <a:rPr lang="en-US" sz="900" b="0">
                          <a:solidFill>
                            <a:schemeClr val="bg1"/>
                          </a:solidFill>
                        </a:rPr>
                        <a:t>vRealize Orchestrator</a:t>
                      </a:r>
                    </a:p>
                  </a:txBody>
                  <a:tcPr marL="91392" marR="91392" marT="45696" marB="45696">
                    <a:solidFill>
                      <a:srgbClr val="CBDCF1"/>
                    </a:solidFill>
                  </a:tcPr>
                </a:tc>
                <a:tc>
                  <a:txBody>
                    <a:bodyPr/>
                    <a:lstStyle/>
                    <a:p>
                      <a:r>
                        <a:rPr lang="en-US" sz="1000" b="1" kern="1200">
                          <a:solidFill>
                            <a:srgbClr val="000000"/>
                          </a:solidFill>
                          <a:latin typeface="+mn-lt"/>
                          <a:ea typeface="+mn-ea"/>
                          <a:cs typeface="+mn-cs"/>
                        </a:rPr>
                        <a:t>VMware Aria Automation Orchestrator</a:t>
                      </a:r>
                    </a:p>
                  </a:txBody>
                  <a:tcPr marL="91392" marR="91392" marT="45696" marB="45696">
                    <a:solidFill>
                      <a:srgbClr val="CBDCF1"/>
                    </a:solidFill>
                  </a:tcPr>
                </a:tc>
                <a:extLst>
                  <a:ext uri="{0D108BD9-81ED-4DB2-BD59-A6C34878D82A}">
                    <a16:rowId xmlns:a16="http://schemas.microsoft.com/office/drawing/2014/main" val="452764065"/>
                  </a:ext>
                </a:extLst>
              </a:tr>
              <a:tr h="254109">
                <a:tc>
                  <a:txBody>
                    <a:bodyPr/>
                    <a:lstStyle/>
                    <a:p>
                      <a:r>
                        <a:rPr lang="en-US" sz="900" b="0">
                          <a:solidFill>
                            <a:schemeClr val="bg1"/>
                          </a:solidFill>
                        </a:rPr>
                        <a:t>vRealize Automation SaltStack Config</a:t>
                      </a:r>
                    </a:p>
                  </a:txBody>
                  <a:tcPr marL="91392" marR="91392" marT="45696" marB="45696">
                    <a:solidFill>
                      <a:schemeClr val="tx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000" b="1" kern="1200" dirty="0">
                          <a:solidFill>
                            <a:srgbClr val="000000"/>
                          </a:solidFill>
                          <a:latin typeface="+mn-lt"/>
                          <a:ea typeface="+mn-ea"/>
                          <a:cs typeface="+mn-cs"/>
                        </a:rPr>
                        <a:t>VMware Aria Automation Config </a:t>
                      </a:r>
                    </a:p>
                  </a:txBody>
                  <a:tcPr marL="91392" marR="91392" marT="45696" marB="45696">
                    <a:solidFill>
                      <a:schemeClr val="tx1">
                        <a:lumMod val="20000"/>
                        <a:lumOff val="80000"/>
                      </a:schemeClr>
                    </a:solidFill>
                  </a:tcPr>
                </a:tc>
                <a:extLst>
                  <a:ext uri="{0D108BD9-81ED-4DB2-BD59-A6C34878D82A}">
                    <a16:rowId xmlns:a16="http://schemas.microsoft.com/office/drawing/2014/main" val="1876351359"/>
                  </a:ext>
                </a:extLst>
              </a:tr>
              <a:tr h="25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bg1"/>
                          </a:solidFill>
                          <a:latin typeface="+mn-lt"/>
                          <a:ea typeface="+mn-ea"/>
                          <a:cs typeface="+mn-cs"/>
                        </a:rPr>
                        <a:t>vRealize Automation SaltStack SecOps</a:t>
                      </a:r>
                      <a:endParaRPr lang="en-US" sz="900">
                        <a:solidFill>
                          <a:schemeClr val="bg1"/>
                        </a:solidFill>
                      </a:endParaRPr>
                    </a:p>
                  </a:txBody>
                  <a:tcPr marL="91392" marR="91392" marT="45696" marB="45696">
                    <a:solidFill>
                      <a:srgbClr val="CBDC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rgbClr val="000000"/>
                          </a:solidFill>
                          <a:latin typeface="+mn-lt"/>
                          <a:ea typeface="+mn-ea"/>
                          <a:cs typeface="+mn-cs"/>
                        </a:rPr>
                        <a:t>VMware Aria Automation for Secure Hosts</a:t>
                      </a:r>
                    </a:p>
                  </a:txBody>
                  <a:tcPr marL="91392" marR="91392" marT="45696" marB="45696">
                    <a:solidFill>
                      <a:srgbClr val="CBDCF1"/>
                    </a:solidFill>
                  </a:tcPr>
                </a:tc>
                <a:extLst>
                  <a:ext uri="{0D108BD9-81ED-4DB2-BD59-A6C34878D82A}">
                    <a16:rowId xmlns:a16="http://schemas.microsoft.com/office/drawing/2014/main" val="411734215"/>
                  </a:ext>
                </a:extLst>
              </a:tr>
              <a:tr h="365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bg1"/>
                          </a:solidFill>
                          <a:latin typeface="+mn-lt"/>
                          <a:ea typeface="+mn-ea"/>
                          <a:cs typeface="+mn-cs"/>
                        </a:rPr>
                        <a:t>CloudHealth</a:t>
                      </a:r>
                      <a:r>
                        <a:rPr lang="en-US" sz="900" b="0">
                          <a:solidFill>
                            <a:schemeClr val="bg1"/>
                          </a:solidFill>
                        </a:rPr>
                        <a:t> Secure State</a:t>
                      </a:r>
                      <a:endParaRPr lang="en-US" sz="900">
                        <a:solidFill>
                          <a:schemeClr val="bg1"/>
                        </a:solidFill>
                      </a:endParaRPr>
                    </a:p>
                  </a:txBody>
                  <a:tcPr marL="91392" marR="91392" marT="45696" marB="45696">
                    <a:solidFill>
                      <a:schemeClr val="tx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rgbClr val="000000"/>
                          </a:solidFill>
                          <a:latin typeface="+mn-lt"/>
                          <a:ea typeface="+mn-ea"/>
                          <a:cs typeface="+mn-cs"/>
                        </a:rPr>
                        <a:t>VMware Aria Automation for Secure Clouds</a:t>
                      </a:r>
                    </a:p>
                  </a:txBody>
                  <a:tcPr marL="91392" marR="91392" marT="45696" marB="45696">
                    <a:solidFill>
                      <a:schemeClr val="tx1">
                        <a:lumMod val="20000"/>
                        <a:lumOff val="80000"/>
                      </a:schemeClr>
                    </a:solidFill>
                  </a:tcPr>
                </a:tc>
                <a:extLst>
                  <a:ext uri="{0D108BD9-81ED-4DB2-BD59-A6C34878D82A}">
                    <a16:rowId xmlns:a16="http://schemas.microsoft.com/office/drawing/2014/main" val="2661844620"/>
                  </a:ext>
                </a:extLst>
              </a:tr>
              <a:tr h="254109">
                <a:tc>
                  <a:txBody>
                    <a:bodyPr/>
                    <a:lstStyle/>
                    <a:p>
                      <a:r>
                        <a:rPr lang="en-US" sz="1000" b="1" dirty="0">
                          <a:solidFill>
                            <a:schemeClr val="tx1"/>
                          </a:solidFill>
                        </a:rPr>
                        <a:t>Operations</a:t>
                      </a:r>
                    </a:p>
                  </a:txBody>
                  <a:tcPr marL="91392" marR="91392" marT="45696" marB="45696">
                    <a:noFill/>
                  </a:tcPr>
                </a:tc>
                <a:tc>
                  <a:txBody>
                    <a:bodyPr/>
                    <a:lstStyle/>
                    <a:p>
                      <a:pPr lvl="0">
                        <a:buNone/>
                      </a:pPr>
                      <a:endParaRPr lang="en-US" sz="1000" b="1" kern="1200" dirty="0">
                        <a:solidFill>
                          <a:srgbClr val="000000"/>
                        </a:solidFill>
                        <a:latin typeface="+mn-lt"/>
                        <a:ea typeface="+mn-ea"/>
                        <a:cs typeface="+mn-cs"/>
                      </a:endParaRPr>
                    </a:p>
                  </a:txBody>
                  <a:tcPr marL="91392" marR="91392" marT="45696" marB="45696">
                    <a:noFill/>
                  </a:tcPr>
                </a:tc>
                <a:extLst>
                  <a:ext uri="{0D108BD9-81ED-4DB2-BD59-A6C34878D82A}">
                    <a16:rowId xmlns:a16="http://schemas.microsoft.com/office/drawing/2014/main" val="2405030986"/>
                  </a:ext>
                </a:extLst>
              </a:tr>
              <a:tr h="254109">
                <a:tc>
                  <a:txBody>
                    <a:bodyPr/>
                    <a:lstStyle/>
                    <a:p>
                      <a:r>
                        <a:rPr lang="en-US" sz="900" b="0">
                          <a:solidFill>
                            <a:schemeClr val="bg1"/>
                          </a:solidFill>
                        </a:rPr>
                        <a:t>vRealize Operations / Cloud</a:t>
                      </a:r>
                    </a:p>
                  </a:txBody>
                  <a:tcPr marL="91392" marR="91392" marT="45696" marB="45696">
                    <a:solidFill>
                      <a:srgbClr val="CBDCF1"/>
                    </a:solidFill>
                  </a:tcPr>
                </a:tc>
                <a:tc>
                  <a:txBody>
                    <a:bodyPr/>
                    <a:lstStyle/>
                    <a:p>
                      <a:pPr lvl="0">
                        <a:buNone/>
                      </a:pPr>
                      <a:r>
                        <a:rPr lang="en-US" sz="1000" b="1" kern="1200" dirty="0">
                          <a:solidFill>
                            <a:srgbClr val="000000"/>
                          </a:solidFill>
                          <a:latin typeface="+mn-lt"/>
                          <a:ea typeface="+mn-ea"/>
                          <a:cs typeface="+mn-cs"/>
                        </a:rPr>
                        <a:t>VMware Aria Operations</a:t>
                      </a:r>
                    </a:p>
                  </a:txBody>
                  <a:tcPr marL="91392" marR="91392" marT="45696" marB="45696">
                    <a:solidFill>
                      <a:srgbClr val="CBDCF1"/>
                    </a:solidFill>
                  </a:tcPr>
                </a:tc>
                <a:extLst>
                  <a:ext uri="{0D108BD9-81ED-4DB2-BD59-A6C34878D82A}">
                    <a16:rowId xmlns:a16="http://schemas.microsoft.com/office/drawing/2014/main" val="1367925592"/>
                  </a:ext>
                </a:extLst>
              </a:tr>
              <a:tr h="254109">
                <a:tc>
                  <a:txBody>
                    <a:bodyPr/>
                    <a:lstStyle/>
                    <a:p>
                      <a:r>
                        <a:rPr lang="en-US" sz="900" b="0">
                          <a:solidFill>
                            <a:schemeClr val="bg1"/>
                          </a:solidFill>
                        </a:rPr>
                        <a:t>vRealize Log Insight / Cloud</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Aria Operations for Logs</a:t>
                      </a:r>
                    </a:p>
                  </a:txBody>
                  <a:tcPr marL="91392" marR="91392" marT="45696" marB="45696">
                    <a:solidFill>
                      <a:schemeClr val="tx1">
                        <a:lumMod val="20000"/>
                        <a:lumOff val="80000"/>
                      </a:schemeClr>
                    </a:solidFill>
                  </a:tcPr>
                </a:tc>
                <a:extLst>
                  <a:ext uri="{0D108BD9-81ED-4DB2-BD59-A6C34878D82A}">
                    <a16:rowId xmlns:a16="http://schemas.microsoft.com/office/drawing/2014/main" val="2554325883"/>
                  </a:ext>
                </a:extLst>
              </a:tr>
              <a:tr h="254109">
                <a:tc>
                  <a:txBody>
                    <a:bodyPr/>
                    <a:lstStyle/>
                    <a:p>
                      <a:r>
                        <a:rPr lang="en-US" sz="900" b="0">
                          <a:solidFill>
                            <a:schemeClr val="bg1"/>
                          </a:solidFill>
                        </a:rPr>
                        <a:t>vRealize Network Insight / Cloud</a:t>
                      </a:r>
                    </a:p>
                  </a:txBody>
                  <a:tcPr marL="91392" marR="91392" marT="45696" marB="45696">
                    <a:solidFill>
                      <a:srgbClr val="CBDCF1"/>
                    </a:solidFill>
                  </a:tcPr>
                </a:tc>
                <a:tc>
                  <a:txBody>
                    <a:bodyPr/>
                    <a:lstStyle/>
                    <a:p>
                      <a:pPr lvl="0">
                        <a:buNone/>
                      </a:pPr>
                      <a:r>
                        <a:rPr lang="en-US" sz="1000" b="1" kern="1200" dirty="0">
                          <a:solidFill>
                            <a:srgbClr val="000000"/>
                          </a:solidFill>
                          <a:latin typeface="+mn-lt"/>
                          <a:ea typeface="+mn-ea"/>
                          <a:cs typeface="+mn-cs"/>
                        </a:rPr>
                        <a:t>VMware Aria Operations for Networks</a:t>
                      </a:r>
                    </a:p>
                  </a:txBody>
                  <a:tcPr marL="91392" marR="91392" marT="45696" marB="45696">
                    <a:solidFill>
                      <a:srgbClr val="CBDCF1"/>
                    </a:solidFill>
                  </a:tcPr>
                </a:tc>
                <a:extLst>
                  <a:ext uri="{0D108BD9-81ED-4DB2-BD59-A6C34878D82A}">
                    <a16:rowId xmlns:a16="http://schemas.microsoft.com/office/drawing/2014/main" val="3833942878"/>
                  </a:ext>
                </a:extLst>
              </a:tr>
              <a:tr h="254109">
                <a:tc>
                  <a:txBody>
                    <a:bodyPr/>
                    <a:lstStyle/>
                    <a:p>
                      <a:pPr lvl="0">
                        <a:buNone/>
                      </a:pPr>
                      <a:r>
                        <a:rPr lang="en-US" sz="900" b="0">
                          <a:solidFill>
                            <a:schemeClr val="bg1"/>
                          </a:solidFill>
                        </a:rPr>
                        <a:t>Tanzu Observability by Wavefront</a:t>
                      </a:r>
                      <a:endParaRPr lang="en-US" sz="1800">
                        <a:solidFill>
                          <a:schemeClr val="bg1"/>
                        </a:solidFill>
                      </a:endParaRP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Aria Operations for Applications</a:t>
                      </a:r>
                    </a:p>
                  </a:txBody>
                  <a:tcPr marL="91392" marR="91392" marT="45696" marB="45696">
                    <a:solidFill>
                      <a:schemeClr val="tx1">
                        <a:lumMod val="20000"/>
                        <a:lumOff val="80000"/>
                      </a:schemeClr>
                    </a:solidFill>
                  </a:tcPr>
                </a:tc>
                <a:extLst>
                  <a:ext uri="{0D108BD9-81ED-4DB2-BD59-A6C34878D82A}">
                    <a16:rowId xmlns:a16="http://schemas.microsoft.com/office/drawing/2014/main" val="2102392012"/>
                  </a:ext>
                </a:extLst>
              </a:tr>
              <a:tr h="254109">
                <a:tc>
                  <a:txBody>
                    <a:bodyPr/>
                    <a:lstStyle/>
                    <a:p>
                      <a:r>
                        <a:rPr lang="en-US" sz="900" b="0">
                          <a:solidFill>
                            <a:schemeClr val="bg1"/>
                          </a:solidFill>
                        </a:rPr>
                        <a:t>vRealize True Visibility Suite</a:t>
                      </a:r>
                    </a:p>
                  </a:txBody>
                  <a:tcPr marL="91392" marR="91392" marT="45696" marB="45696">
                    <a:solidFill>
                      <a:srgbClr val="CBDC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rgbClr val="000000"/>
                          </a:solidFill>
                          <a:latin typeface="+mn-lt"/>
                          <a:ea typeface="+mn-ea"/>
                          <a:cs typeface="+mn-cs"/>
                        </a:rPr>
                        <a:t>VMware Aria Operations for Integrations</a:t>
                      </a:r>
                    </a:p>
                  </a:txBody>
                  <a:tcPr marL="91392" marR="91392" marT="45696" marB="45696">
                    <a:solidFill>
                      <a:srgbClr val="CBDCF1"/>
                    </a:solidFill>
                  </a:tcPr>
                </a:tc>
                <a:extLst>
                  <a:ext uri="{0D108BD9-81ED-4DB2-BD59-A6C34878D82A}">
                    <a16:rowId xmlns:a16="http://schemas.microsoft.com/office/drawing/2014/main" val="401123451"/>
                  </a:ext>
                </a:extLst>
              </a:tr>
              <a:tr h="254109">
                <a:tc>
                  <a:txBody>
                    <a:bodyPr/>
                    <a:lstStyle/>
                    <a:p>
                      <a:pPr marL="0" lvl="0" algn="l" defTabSz="914400" rtl="0" eaLnBrk="1" latinLnBrk="0" hangingPunct="1">
                        <a:buNone/>
                      </a:pPr>
                      <a:r>
                        <a:rPr lang="en-US" sz="1000" b="1" kern="1200" dirty="0">
                          <a:solidFill>
                            <a:schemeClr val="tx1"/>
                          </a:solidFill>
                          <a:latin typeface="+mn-lt"/>
                          <a:ea typeface="+mn-ea"/>
                          <a:cs typeface="+mn-cs"/>
                        </a:rPr>
                        <a:t>Cost</a:t>
                      </a:r>
                    </a:p>
                  </a:txBody>
                  <a:tcPr marL="91392" marR="91392" marT="45696" marB="45696">
                    <a:solidFill>
                      <a:schemeClr val="bg1"/>
                    </a:solidFill>
                  </a:tcPr>
                </a:tc>
                <a:tc>
                  <a:txBody>
                    <a:bodyPr/>
                    <a:lstStyle/>
                    <a:p>
                      <a:pPr lvl="0">
                        <a:buNone/>
                      </a:pPr>
                      <a:endParaRPr lang="en-US" sz="1000" b="1" kern="1200" dirty="0">
                        <a:solidFill>
                          <a:srgbClr val="000000"/>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449470777"/>
                  </a:ext>
                </a:extLst>
              </a:tr>
              <a:tr h="365641">
                <a:tc>
                  <a:txBody>
                    <a:bodyPr/>
                    <a:lstStyle/>
                    <a:p>
                      <a:pPr lvl="0">
                        <a:buNone/>
                      </a:pPr>
                      <a:r>
                        <a:rPr lang="en-US" sz="900" b="0">
                          <a:solidFill>
                            <a:schemeClr val="bg1"/>
                          </a:solidFill>
                        </a:rPr>
                        <a:t>CloudHealth</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Aria Cost powered by </a:t>
                      </a:r>
                      <a:r>
                        <a:rPr lang="en-US" sz="1000" b="1" kern="1200" dirty="0" err="1">
                          <a:solidFill>
                            <a:srgbClr val="000000"/>
                          </a:solidFill>
                          <a:latin typeface="+mn-lt"/>
                          <a:ea typeface="+mn-ea"/>
                          <a:cs typeface="+mn-cs"/>
                        </a:rPr>
                        <a:t>CloudHealth</a:t>
                      </a:r>
                      <a:endParaRPr lang="en-US" sz="2000" b="1" dirty="0">
                        <a:solidFill>
                          <a:srgbClr val="000000"/>
                        </a:solidFill>
                      </a:endParaRPr>
                    </a:p>
                  </a:txBody>
                  <a:tcPr marL="91392" marR="91392" marT="45696" marB="45696">
                    <a:solidFill>
                      <a:schemeClr val="tx1">
                        <a:lumMod val="20000"/>
                        <a:lumOff val="80000"/>
                      </a:schemeClr>
                    </a:solidFill>
                  </a:tcPr>
                </a:tc>
                <a:extLst>
                  <a:ext uri="{0D108BD9-81ED-4DB2-BD59-A6C34878D82A}">
                    <a16:rowId xmlns:a16="http://schemas.microsoft.com/office/drawing/2014/main" val="959646001"/>
                  </a:ext>
                </a:extLst>
              </a:tr>
            </a:tbl>
          </a:graphicData>
        </a:graphic>
      </p:graphicFrame>
      <p:sp>
        <p:nvSpPr>
          <p:cNvPr id="3" name="Title 2">
            <a:extLst>
              <a:ext uri="{FF2B5EF4-FFF2-40B4-BE49-F238E27FC236}">
                <a16:creationId xmlns:a16="http://schemas.microsoft.com/office/drawing/2014/main" id="{C238A561-4B88-2AD2-4783-3013A303E3B2}"/>
              </a:ext>
            </a:extLst>
          </p:cNvPr>
          <p:cNvSpPr>
            <a:spLocks noGrp="1"/>
          </p:cNvSpPr>
          <p:nvPr>
            <p:ph type="title"/>
          </p:nvPr>
        </p:nvSpPr>
        <p:spPr>
          <a:xfrm>
            <a:off x="337351" y="241415"/>
            <a:ext cx="11242033" cy="380802"/>
          </a:xfrm>
        </p:spPr>
        <p:txBody>
          <a:bodyPr/>
          <a:lstStyle/>
          <a:p>
            <a:r>
              <a:rPr lang="en-US" dirty="0"/>
              <a:t>Cloud Management New Family Brand: VMware </a:t>
            </a:r>
            <a:r>
              <a:rPr lang="en-US" sz="3200" b="1" dirty="0">
                <a:solidFill>
                  <a:schemeClr val="bg1"/>
                </a:solidFill>
                <a:highlight>
                  <a:srgbClr val="FFFF00"/>
                </a:highlight>
              </a:rPr>
              <a:t>Aria</a:t>
            </a:r>
            <a:endParaRPr lang="en-US" b="1" dirty="0">
              <a:solidFill>
                <a:schemeClr val="bg1"/>
              </a:solidFill>
              <a:highlight>
                <a:srgbClr val="FFFF00"/>
              </a:highlight>
            </a:endParaRPr>
          </a:p>
        </p:txBody>
      </p:sp>
      <p:graphicFrame>
        <p:nvGraphicFramePr>
          <p:cNvPr id="11" name="Table 4">
            <a:extLst>
              <a:ext uri="{FF2B5EF4-FFF2-40B4-BE49-F238E27FC236}">
                <a16:creationId xmlns:a16="http://schemas.microsoft.com/office/drawing/2014/main" id="{92C46C23-6332-9796-9EC9-B56FF7087368}"/>
              </a:ext>
            </a:extLst>
          </p:cNvPr>
          <p:cNvGraphicFramePr>
            <a:graphicFrameLocks noGrp="1"/>
          </p:cNvGraphicFramePr>
          <p:nvPr/>
        </p:nvGraphicFramePr>
        <p:xfrm>
          <a:off x="6027969" y="1072394"/>
          <a:ext cx="5759907" cy="4670786"/>
        </p:xfrm>
        <a:graphic>
          <a:graphicData uri="http://schemas.openxmlformats.org/drawingml/2006/table">
            <a:tbl>
              <a:tblPr firstRow="1" bandRow="1">
                <a:tableStyleId>{5C22544A-7EE6-4342-B048-85BDC9FD1C3A}</a:tableStyleId>
              </a:tblPr>
              <a:tblGrid>
                <a:gridCol w="2304607">
                  <a:extLst>
                    <a:ext uri="{9D8B030D-6E8A-4147-A177-3AD203B41FA5}">
                      <a16:colId xmlns:a16="http://schemas.microsoft.com/office/drawing/2014/main" val="713887974"/>
                    </a:ext>
                  </a:extLst>
                </a:gridCol>
                <a:gridCol w="3455300">
                  <a:extLst>
                    <a:ext uri="{9D8B030D-6E8A-4147-A177-3AD203B41FA5}">
                      <a16:colId xmlns:a16="http://schemas.microsoft.com/office/drawing/2014/main" val="3831573210"/>
                    </a:ext>
                  </a:extLst>
                </a:gridCol>
              </a:tblGrid>
              <a:tr h="253839">
                <a:tc>
                  <a:txBody>
                    <a:bodyPr/>
                    <a:lstStyle/>
                    <a:p>
                      <a:pPr lvl="0">
                        <a:buNone/>
                      </a:pPr>
                      <a:r>
                        <a:rPr lang="en-US" sz="1000"/>
                        <a:t>Old Name</a:t>
                      </a:r>
                      <a:endParaRPr lang="en-US" sz="1000" b="1" kern="1200">
                        <a:solidFill>
                          <a:schemeClr val="lt1"/>
                        </a:solidFill>
                        <a:latin typeface="+mn-lt"/>
                        <a:ea typeface="+mn-ea"/>
                        <a:cs typeface="+mn-cs"/>
                      </a:endParaRPr>
                    </a:p>
                  </a:txBody>
                  <a:tcPr marL="91392" marR="91392" marT="45696" marB="45696">
                    <a:solidFill>
                      <a:schemeClr val="accent1"/>
                    </a:solidFill>
                  </a:tcPr>
                </a:tc>
                <a:tc>
                  <a:txBody>
                    <a:bodyPr/>
                    <a:lstStyle/>
                    <a:p>
                      <a:pPr marL="0" marR="0" lvl="0" indent="0" algn="l" rtl="0">
                        <a:lnSpc>
                          <a:spcPct val="100000"/>
                        </a:lnSpc>
                        <a:spcBef>
                          <a:spcPts val="0"/>
                        </a:spcBef>
                        <a:spcAft>
                          <a:spcPts val="0"/>
                        </a:spcAft>
                        <a:buClrTx/>
                        <a:buSzTx/>
                        <a:buFontTx/>
                        <a:buNone/>
                      </a:pPr>
                      <a:r>
                        <a:rPr lang="en-US" sz="1000"/>
                        <a:t>New Name</a:t>
                      </a:r>
                    </a:p>
                  </a:txBody>
                  <a:tcPr marL="91392" marR="91392" marT="45696" marB="45696">
                    <a:solidFill>
                      <a:schemeClr val="accent1"/>
                    </a:solidFill>
                  </a:tcPr>
                </a:tc>
                <a:extLst>
                  <a:ext uri="{0D108BD9-81ED-4DB2-BD59-A6C34878D82A}">
                    <a16:rowId xmlns:a16="http://schemas.microsoft.com/office/drawing/2014/main" val="1758308099"/>
                  </a:ext>
                </a:extLst>
              </a:tr>
              <a:tr h="253839">
                <a:tc>
                  <a:txBody>
                    <a:bodyPr/>
                    <a:lstStyle/>
                    <a:p>
                      <a:r>
                        <a:rPr lang="en-US" sz="1000" b="1">
                          <a:solidFill>
                            <a:schemeClr val="tx2"/>
                          </a:solidFill>
                        </a:rPr>
                        <a:t>Suites</a:t>
                      </a:r>
                    </a:p>
                  </a:txBody>
                  <a:tcPr marL="91392" marR="91392" marT="45696" marB="45696">
                    <a:solidFill>
                      <a:schemeClr val="bg1"/>
                    </a:solidFill>
                  </a:tcPr>
                </a:tc>
                <a:tc>
                  <a:txBody>
                    <a:bodyPr/>
                    <a:lstStyle/>
                    <a:p>
                      <a:endParaRPr lang="en-US" sz="1000" b="1" kern="1200" dirty="0">
                        <a:solidFill>
                          <a:srgbClr val="000000"/>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3198894506"/>
                  </a:ext>
                </a:extLst>
              </a:tr>
              <a:tr h="253839">
                <a:tc>
                  <a:txBody>
                    <a:bodyPr/>
                    <a:lstStyle/>
                    <a:p>
                      <a:r>
                        <a:rPr lang="en-US" sz="900" b="0" dirty="0">
                          <a:solidFill>
                            <a:schemeClr val="bg1"/>
                          </a:solidFill>
                        </a:rPr>
                        <a:t>vRealize Cloud Universal</a:t>
                      </a:r>
                    </a:p>
                  </a:txBody>
                  <a:tcPr marL="91392" marR="91392" marT="45696" marB="45696">
                    <a:solidFill>
                      <a:schemeClr val="tx1">
                        <a:lumMod val="20000"/>
                        <a:lumOff val="80000"/>
                      </a:schemeClr>
                    </a:solidFill>
                  </a:tcPr>
                </a:tc>
                <a:tc>
                  <a:txBody>
                    <a:bodyPr/>
                    <a:lstStyle/>
                    <a:p>
                      <a:r>
                        <a:rPr lang="en-US" sz="1000" b="1" kern="1200" dirty="0">
                          <a:solidFill>
                            <a:srgbClr val="000000"/>
                          </a:solidFill>
                          <a:latin typeface="+mn-lt"/>
                          <a:ea typeface="+mn-ea"/>
                          <a:cs typeface="+mn-cs"/>
                        </a:rPr>
                        <a:t>VMware Aria Universal Suite</a:t>
                      </a:r>
                    </a:p>
                  </a:txBody>
                  <a:tcPr marL="91392" marR="91392" marT="45696" marB="45696">
                    <a:solidFill>
                      <a:schemeClr val="tx1">
                        <a:lumMod val="20000"/>
                        <a:lumOff val="80000"/>
                      </a:schemeClr>
                    </a:solidFill>
                  </a:tcPr>
                </a:tc>
                <a:extLst>
                  <a:ext uri="{0D108BD9-81ED-4DB2-BD59-A6C34878D82A}">
                    <a16:rowId xmlns:a16="http://schemas.microsoft.com/office/drawing/2014/main" val="2689321516"/>
                  </a:ext>
                </a:extLst>
              </a:tr>
              <a:tr h="253839">
                <a:tc>
                  <a:txBody>
                    <a:bodyPr/>
                    <a:lstStyle/>
                    <a:p>
                      <a:pPr lvl="0">
                        <a:buNone/>
                      </a:pPr>
                      <a:r>
                        <a:rPr lang="en-US" sz="900" b="0" dirty="0">
                          <a:solidFill>
                            <a:schemeClr val="bg1"/>
                          </a:solidFill>
                        </a:rPr>
                        <a:t>vRealize Suite</a:t>
                      </a:r>
                      <a:endParaRPr lang="en-US" sz="1800" dirty="0">
                        <a:solidFill>
                          <a:schemeClr val="bg1"/>
                        </a:solidFill>
                      </a:endParaRPr>
                    </a:p>
                  </a:txBody>
                  <a:tcPr marL="91392" marR="91392" marT="45696" marB="45696"/>
                </a:tc>
                <a:tc>
                  <a:txBody>
                    <a:bodyPr/>
                    <a:lstStyle/>
                    <a:p>
                      <a:pPr marL="0" marR="0" lvl="0" indent="0" algn="l">
                        <a:lnSpc>
                          <a:spcPct val="100000"/>
                        </a:lnSpc>
                        <a:spcBef>
                          <a:spcPts val="0"/>
                        </a:spcBef>
                        <a:spcAft>
                          <a:spcPts val="0"/>
                        </a:spcAft>
                        <a:buNone/>
                      </a:pPr>
                      <a:r>
                        <a:rPr lang="en-US" sz="1000" b="1" kern="1200" dirty="0">
                          <a:solidFill>
                            <a:srgbClr val="000000"/>
                          </a:solidFill>
                          <a:latin typeface="+mn-lt"/>
                          <a:ea typeface="+mn-ea"/>
                          <a:cs typeface="+mn-cs"/>
                        </a:rPr>
                        <a:t>VMware Aria Suite</a:t>
                      </a:r>
                    </a:p>
                  </a:txBody>
                  <a:tcPr marL="91392" marR="91392" marT="45696" marB="45696"/>
                </a:tc>
                <a:extLst>
                  <a:ext uri="{0D108BD9-81ED-4DB2-BD59-A6C34878D82A}">
                    <a16:rowId xmlns:a16="http://schemas.microsoft.com/office/drawing/2014/main" val="2516364871"/>
                  </a:ext>
                </a:extLst>
              </a:tr>
              <a:tr h="253839">
                <a:tc>
                  <a:txBody>
                    <a:bodyPr/>
                    <a:lstStyle/>
                    <a:p>
                      <a:pPr lvl="0">
                        <a:buNone/>
                      </a:pPr>
                      <a:r>
                        <a:rPr lang="en-US" sz="900" b="0">
                          <a:solidFill>
                            <a:schemeClr val="bg1"/>
                          </a:solidFill>
                        </a:rPr>
                        <a:t>vCloud Suite</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t>
                      </a:r>
                      <a:r>
                        <a:rPr lang="en-US" sz="1000" b="1" kern="1200" dirty="0" err="1">
                          <a:solidFill>
                            <a:srgbClr val="000000"/>
                          </a:solidFill>
                          <a:latin typeface="+mn-lt"/>
                          <a:ea typeface="+mn-ea"/>
                          <a:cs typeface="+mn-cs"/>
                        </a:rPr>
                        <a:t>vCloud</a:t>
                      </a:r>
                      <a:r>
                        <a:rPr lang="en-US" sz="1000" b="1" kern="1200" dirty="0">
                          <a:solidFill>
                            <a:srgbClr val="000000"/>
                          </a:solidFill>
                          <a:latin typeface="+mn-lt"/>
                          <a:ea typeface="+mn-ea"/>
                          <a:cs typeface="+mn-cs"/>
                        </a:rPr>
                        <a:t> Suite</a:t>
                      </a:r>
                    </a:p>
                  </a:txBody>
                  <a:tcPr marL="91392" marR="91392" marT="45696" marB="45696">
                    <a:solidFill>
                      <a:schemeClr val="tx1">
                        <a:lumMod val="20000"/>
                        <a:lumOff val="80000"/>
                      </a:schemeClr>
                    </a:solidFill>
                  </a:tcPr>
                </a:tc>
                <a:extLst>
                  <a:ext uri="{0D108BD9-81ED-4DB2-BD59-A6C34878D82A}">
                    <a16:rowId xmlns:a16="http://schemas.microsoft.com/office/drawing/2014/main" val="2178811399"/>
                  </a:ext>
                </a:extLst>
              </a:tr>
              <a:tr h="253839">
                <a:tc>
                  <a:txBody>
                    <a:bodyPr/>
                    <a:lstStyle/>
                    <a:p>
                      <a:pPr lvl="0">
                        <a:buNone/>
                      </a:pPr>
                      <a:r>
                        <a:rPr lang="en-US" sz="900" b="0">
                          <a:solidFill>
                            <a:schemeClr val="bg1"/>
                          </a:solidFill>
                        </a:rPr>
                        <a:t>CloudHealth by VMware Suite</a:t>
                      </a:r>
                    </a:p>
                  </a:txBody>
                  <a:tcPr marL="91392" marR="91392" marT="45696" marB="45696"/>
                </a:tc>
                <a:tc>
                  <a:txBody>
                    <a:bodyPr/>
                    <a:lstStyle/>
                    <a:p>
                      <a:pPr lvl="0">
                        <a:buNone/>
                      </a:pPr>
                      <a:r>
                        <a:rPr lang="en-US" sz="1000" b="1" kern="1200" dirty="0">
                          <a:solidFill>
                            <a:srgbClr val="000000"/>
                          </a:solidFill>
                          <a:latin typeface="+mn-lt"/>
                          <a:ea typeface="+mn-ea"/>
                          <a:cs typeface="+mn-cs"/>
                        </a:rPr>
                        <a:t>Discontinued Name</a:t>
                      </a:r>
                    </a:p>
                  </a:txBody>
                  <a:tcPr marL="91392" marR="91392" marT="45696" marB="45696"/>
                </a:tc>
                <a:extLst>
                  <a:ext uri="{0D108BD9-81ED-4DB2-BD59-A6C34878D82A}">
                    <a16:rowId xmlns:a16="http://schemas.microsoft.com/office/drawing/2014/main" val="3385756771"/>
                  </a:ext>
                </a:extLst>
              </a:tr>
              <a:tr h="253839">
                <a:tc>
                  <a:txBody>
                    <a:bodyPr/>
                    <a:lstStyle/>
                    <a:p>
                      <a:r>
                        <a:rPr lang="en-US" sz="900" b="0">
                          <a:solidFill>
                            <a:schemeClr val="bg1"/>
                          </a:solidFill>
                        </a:rPr>
                        <a:t>CloudHealth Partner Platform</a:t>
                      </a:r>
                    </a:p>
                  </a:txBody>
                  <a:tcPr marL="91392" marR="91392" marT="45696" marB="45696">
                    <a:solidFill>
                      <a:schemeClr val="tx1">
                        <a:lumMod val="20000"/>
                        <a:lumOff val="80000"/>
                      </a:schemeClr>
                    </a:solidFill>
                  </a:tcPr>
                </a:tc>
                <a:tc>
                  <a:txBody>
                    <a:bodyPr/>
                    <a:lstStyle/>
                    <a:p>
                      <a:r>
                        <a:rPr lang="en-US" sz="1000" b="1" dirty="0">
                          <a:solidFill>
                            <a:srgbClr val="000000"/>
                          </a:solidFill>
                        </a:rPr>
                        <a:t>Discontinued - see Aria Cost powered by CH</a:t>
                      </a:r>
                    </a:p>
                  </a:txBody>
                  <a:tcPr marL="91392" marR="91392" marT="45696" marB="45696">
                    <a:solidFill>
                      <a:schemeClr val="tx1">
                        <a:lumMod val="20000"/>
                        <a:lumOff val="80000"/>
                      </a:schemeClr>
                    </a:solidFill>
                  </a:tcPr>
                </a:tc>
                <a:extLst>
                  <a:ext uri="{0D108BD9-81ED-4DB2-BD59-A6C34878D82A}">
                    <a16:rowId xmlns:a16="http://schemas.microsoft.com/office/drawing/2014/main" val="3537797453"/>
                  </a:ext>
                </a:extLst>
              </a:tr>
              <a:tr h="253839">
                <a:tc>
                  <a:txBody>
                    <a:bodyPr/>
                    <a:lstStyle/>
                    <a:p>
                      <a:r>
                        <a:rPr lang="en-US" sz="1000" b="1">
                          <a:solidFill>
                            <a:schemeClr val="tx2"/>
                          </a:solidFill>
                        </a:rPr>
                        <a:t>Platform &amp; Cross-Cloud Services</a:t>
                      </a:r>
                    </a:p>
                  </a:txBody>
                  <a:tcPr marL="91392" marR="91392" marT="45696" marB="45696">
                    <a:solidFill>
                      <a:schemeClr val="bg1"/>
                    </a:solidFill>
                  </a:tcPr>
                </a:tc>
                <a:tc>
                  <a:txBody>
                    <a:bodyPr/>
                    <a:lstStyle/>
                    <a:p>
                      <a:endParaRPr lang="en-US" sz="1000" b="1" dirty="0">
                        <a:solidFill>
                          <a:srgbClr val="000000"/>
                        </a:solidFill>
                      </a:endParaRPr>
                    </a:p>
                  </a:txBody>
                  <a:tcPr marL="91392" marR="91392" marT="45696" marB="45696">
                    <a:solidFill>
                      <a:schemeClr val="bg1"/>
                    </a:solidFill>
                  </a:tcPr>
                </a:tc>
                <a:extLst>
                  <a:ext uri="{0D108BD9-81ED-4DB2-BD59-A6C34878D82A}">
                    <a16:rowId xmlns:a16="http://schemas.microsoft.com/office/drawing/2014/main" val="1853376592"/>
                  </a:ext>
                </a:extLst>
              </a:tr>
              <a:tr h="253839">
                <a:tc>
                  <a:txBody>
                    <a:bodyPr/>
                    <a:lstStyle/>
                    <a:p>
                      <a:pPr lvl="0">
                        <a:buNone/>
                      </a:pPr>
                      <a:r>
                        <a:rPr lang="en-US" sz="900" b="0" dirty="0">
                          <a:solidFill>
                            <a:schemeClr val="bg1"/>
                          </a:solidFill>
                        </a:rPr>
                        <a:t>Project Ensemble</a:t>
                      </a:r>
                    </a:p>
                  </a:txBody>
                  <a:tcPr marL="91392" marR="91392" marT="45696" marB="45696">
                    <a:solidFill>
                      <a:schemeClr val="tx1">
                        <a:lumMod val="20000"/>
                        <a:lumOff val="80000"/>
                      </a:schemeClr>
                    </a:solidFill>
                  </a:tcPr>
                </a:tc>
                <a:tc>
                  <a:txBody>
                    <a:bodyPr/>
                    <a:lstStyle/>
                    <a:p>
                      <a:pPr marL="0" lvl="0" algn="l" defTabSz="914400" rtl="0" eaLnBrk="1" latinLnBrk="0" hangingPunct="1">
                        <a:buNone/>
                      </a:pPr>
                      <a:r>
                        <a:rPr lang="en-US" sz="1000" b="1" kern="1200" dirty="0">
                          <a:solidFill>
                            <a:srgbClr val="000000"/>
                          </a:solidFill>
                          <a:latin typeface="+mn-lt"/>
                          <a:ea typeface="+mn-ea"/>
                          <a:cs typeface="+mn-cs"/>
                        </a:rPr>
                        <a:t>VMware Aria Hub</a:t>
                      </a:r>
                    </a:p>
                  </a:txBody>
                  <a:tcPr marL="91392" marR="91392" marT="45696" marB="45696">
                    <a:solidFill>
                      <a:schemeClr val="tx1">
                        <a:lumMod val="20000"/>
                        <a:lumOff val="80000"/>
                      </a:schemeClr>
                    </a:solidFill>
                  </a:tcPr>
                </a:tc>
                <a:extLst>
                  <a:ext uri="{0D108BD9-81ED-4DB2-BD59-A6C34878D82A}">
                    <a16:rowId xmlns:a16="http://schemas.microsoft.com/office/drawing/2014/main" val="1471696105"/>
                  </a:ext>
                </a:extLst>
              </a:tr>
              <a:tr h="253839">
                <a:tc>
                  <a:txBody>
                    <a:bodyPr/>
                    <a:lstStyle/>
                    <a:p>
                      <a:pPr lvl="0">
                        <a:buNone/>
                      </a:pPr>
                      <a:r>
                        <a:rPr lang="en-US" sz="900" b="0" dirty="0">
                          <a:solidFill>
                            <a:schemeClr val="bg1"/>
                          </a:solidFill>
                        </a:rPr>
                        <a:t>New</a:t>
                      </a:r>
                    </a:p>
                  </a:txBody>
                  <a:tcPr marL="91392" marR="91392" marT="45696" marB="45696"/>
                </a:tc>
                <a:tc>
                  <a:txBody>
                    <a:bodyPr/>
                    <a:lstStyle/>
                    <a:p>
                      <a:pPr marL="0" lvl="0" algn="l" defTabSz="914400" rtl="0" eaLnBrk="1" latinLnBrk="0" hangingPunct="1">
                        <a:buNone/>
                      </a:pPr>
                      <a:r>
                        <a:rPr lang="en-US" sz="1000" b="1" kern="1200" dirty="0">
                          <a:solidFill>
                            <a:srgbClr val="000000"/>
                          </a:solidFill>
                          <a:latin typeface="+mn-lt"/>
                          <a:ea typeface="+mn-ea"/>
                          <a:cs typeface="+mn-cs"/>
                        </a:rPr>
                        <a:t>VMware Aria Graph</a:t>
                      </a:r>
                    </a:p>
                  </a:txBody>
                  <a:tcPr marL="91392" marR="91392" marT="45696" marB="45696"/>
                </a:tc>
                <a:extLst>
                  <a:ext uri="{0D108BD9-81ED-4DB2-BD59-A6C34878D82A}">
                    <a16:rowId xmlns:a16="http://schemas.microsoft.com/office/drawing/2014/main" val="34045527"/>
                  </a:ext>
                </a:extLst>
              </a:tr>
              <a:tr h="253839">
                <a:tc>
                  <a:txBody>
                    <a:bodyPr/>
                    <a:lstStyle/>
                    <a:p>
                      <a:pPr lvl="0">
                        <a:buNone/>
                      </a:pPr>
                      <a:r>
                        <a:rPr lang="en-US" sz="900" b="0">
                          <a:solidFill>
                            <a:schemeClr val="bg1"/>
                          </a:solidFill>
                        </a:rPr>
                        <a:t>vRealize Migration Manager</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Aria Migration</a:t>
                      </a:r>
                    </a:p>
                  </a:txBody>
                  <a:tcPr marL="91392" marR="91392" marT="45696" marB="45696">
                    <a:solidFill>
                      <a:schemeClr val="tx1">
                        <a:lumMod val="20000"/>
                        <a:lumOff val="80000"/>
                      </a:schemeClr>
                    </a:solidFill>
                  </a:tcPr>
                </a:tc>
                <a:extLst>
                  <a:ext uri="{0D108BD9-81ED-4DB2-BD59-A6C34878D82A}">
                    <a16:rowId xmlns:a16="http://schemas.microsoft.com/office/drawing/2014/main" val="3793603864"/>
                  </a:ext>
                </a:extLst>
              </a:tr>
              <a:tr h="253839">
                <a:tc>
                  <a:txBody>
                    <a:bodyPr/>
                    <a:lstStyle/>
                    <a:p>
                      <a:pPr lvl="0">
                        <a:buNone/>
                      </a:pPr>
                      <a:r>
                        <a:rPr lang="en-US" sz="900" b="0" dirty="0">
                          <a:solidFill>
                            <a:schemeClr val="bg1"/>
                          </a:solidFill>
                        </a:rPr>
                        <a:t>vRealize Automation Cloud Guardrails</a:t>
                      </a:r>
                    </a:p>
                  </a:txBody>
                  <a:tcPr marL="91392" marR="91392" marT="45696" marB="45696"/>
                </a:tc>
                <a:tc>
                  <a:txBody>
                    <a:bodyPr/>
                    <a:lstStyle/>
                    <a:p>
                      <a:r>
                        <a:rPr lang="en-US" sz="1000" b="1" kern="1200" dirty="0">
                          <a:solidFill>
                            <a:srgbClr val="000000"/>
                          </a:solidFill>
                          <a:latin typeface="+mn-lt"/>
                          <a:ea typeface="+mn-ea"/>
                          <a:cs typeface="+mn-cs"/>
                        </a:rPr>
                        <a:t>VMware Aria Guardrails</a:t>
                      </a:r>
                      <a:endParaRPr lang="en-US" sz="1000" b="1" dirty="0">
                        <a:solidFill>
                          <a:srgbClr val="000000"/>
                        </a:solidFill>
                      </a:endParaRPr>
                    </a:p>
                  </a:txBody>
                  <a:tcPr marL="91392" marR="91392" marT="45696" marB="45696"/>
                </a:tc>
                <a:extLst>
                  <a:ext uri="{0D108BD9-81ED-4DB2-BD59-A6C34878D82A}">
                    <a16:rowId xmlns:a16="http://schemas.microsoft.com/office/drawing/2014/main" val="165459553"/>
                  </a:ext>
                </a:extLst>
              </a:tr>
              <a:tr h="253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rPr>
                        <a:t>Project Ensemble Insights</a:t>
                      </a:r>
                      <a:endParaRPr lang="en-US" sz="900" b="0" kern="1200">
                        <a:solidFill>
                          <a:schemeClr val="bg1"/>
                        </a:solidFill>
                        <a:latin typeface="+mn-lt"/>
                        <a:ea typeface="+mn-ea"/>
                        <a:cs typeface="+mn-cs"/>
                      </a:endParaRPr>
                    </a:p>
                  </a:txBody>
                  <a:tcPr marL="91392" marR="91392" marT="45696" marB="45696">
                    <a:solidFill>
                      <a:schemeClr val="tx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rgbClr val="000000"/>
                          </a:solidFill>
                          <a:latin typeface="+mn-lt"/>
                          <a:ea typeface="+mn-ea"/>
                          <a:cs typeface="+mn-cs"/>
                        </a:rPr>
                        <a:t>VMware Aria Business Insights</a:t>
                      </a:r>
                    </a:p>
                  </a:txBody>
                  <a:tcPr marL="91392" marR="91392" marT="45696" marB="45696">
                    <a:solidFill>
                      <a:schemeClr val="tx1">
                        <a:lumMod val="20000"/>
                        <a:lumOff val="80000"/>
                      </a:schemeClr>
                    </a:solidFill>
                  </a:tcPr>
                </a:tc>
                <a:extLst>
                  <a:ext uri="{0D108BD9-81ED-4DB2-BD59-A6C34878D82A}">
                    <a16:rowId xmlns:a16="http://schemas.microsoft.com/office/drawing/2014/main" val="1880162974"/>
                  </a:ext>
                </a:extLst>
              </a:tr>
              <a:tr h="253839">
                <a:tc>
                  <a:txBody>
                    <a:bodyPr/>
                    <a:lstStyle/>
                    <a:p>
                      <a:pPr lvl="0">
                        <a:buNone/>
                      </a:pPr>
                      <a:r>
                        <a:rPr lang="en-US" sz="1000" b="1" kern="1200">
                          <a:solidFill>
                            <a:schemeClr val="tx2"/>
                          </a:solidFill>
                          <a:latin typeface="+mn-lt"/>
                          <a:ea typeface="+mn-ea"/>
                          <a:cs typeface="+mn-cs"/>
                        </a:rPr>
                        <a:t>Other</a:t>
                      </a:r>
                    </a:p>
                  </a:txBody>
                  <a:tcPr marL="91392" marR="91392" marT="45696" marB="45696">
                    <a:solidFill>
                      <a:schemeClr val="bg1"/>
                    </a:solidFill>
                  </a:tcPr>
                </a:tc>
                <a:tc>
                  <a:txBody>
                    <a:bodyPr/>
                    <a:lstStyle/>
                    <a:p>
                      <a:pPr lvl="0">
                        <a:buNone/>
                      </a:pPr>
                      <a:endParaRPr lang="en-US" sz="1000" b="1" kern="1200" dirty="0">
                        <a:solidFill>
                          <a:srgbClr val="000000"/>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2288201301"/>
                  </a:ext>
                </a:extLst>
              </a:tr>
              <a:tr h="253839">
                <a:tc>
                  <a:txBody>
                    <a:bodyPr/>
                    <a:lstStyle/>
                    <a:p>
                      <a:pPr lvl="0">
                        <a:buNone/>
                      </a:pPr>
                      <a:r>
                        <a:rPr lang="en-US" sz="900" b="0">
                          <a:solidFill>
                            <a:schemeClr val="bg1"/>
                          </a:solidFill>
                        </a:rPr>
                        <a:t>Skyline</a:t>
                      </a:r>
                      <a:endParaRPr lang="en-US" sz="1800">
                        <a:solidFill>
                          <a:schemeClr val="bg1"/>
                        </a:solidFill>
                      </a:endParaRP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Skyline</a:t>
                      </a:r>
                    </a:p>
                  </a:txBody>
                  <a:tcPr marL="91392" marR="91392" marT="45696" marB="45696">
                    <a:solidFill>
                      <a:schemeClr val="tx1">
                        <a:lumMod val="20000"/>
                        <a:lumOff val="80000"/>
                      </a:schemeClr>
                    </a:solidFill>
                  </a:tcPr>
                </a:tc>
                <a:extLst>
                  <a:ext uri="{0D108BD9-81ED-4DB2-BD59-A6C34878D82A}">
                    <a16:rowId xmlns:a16="http://schemas.microsoft.com/office/drawing/2014/main" val="549194228"/>
                  </a:ext>
                </a:extLst>
              </a:tr>
              <a:tr h="253839">
                <a:tc>
                  <a:txBody>
                    <a:bodyPr/>
                    <a:lstStyle/>
                    <a:p>
                      <a:pPr lvl="0">
                        <a:buNone/>
                      </a:pPr>
                      <a:r>
                        <a:rPr lang="en-US" sz="900" b="0">
                          <a:solidFill>
                            <a:schemeClr val="bg1"/>
                          </a:solidFill>
                        </a:rPr>
                        <a:t>vRealize Suite Lifecycle Manager</a:t>
                      </a:r>
                      <a:endParaRPr lang="en-US" sz="1800">
                        <a:solidFill>
                          <a:schemeClr val="bg1"/>
                        </a:solidFill>
                      </a:endParaRPr>
                    </a:p>
                  </a:txBody>
                  <a:tcPr marL="91392" marR="91392" marT="45696" marB="45696"/>
                </a:tc>
                <a:tc>
                  <a:txBody>
                    <a:bodyPr/>
                    <a:lstStyle/>
                    <a:p>
                      <a:pPr lvl="0">
                        <a:buNone/>
                      </a:pPr>
                      <a:r>
                        <a:rPr lang="en-US" sz="1000" b="1" kern="1200" dirty="0">
                          <a:solidFill>
                            <a:srgbClr val="000000"/>
                          </a:solidFill>
                          <a:latin typeface="+mn-lt"/>
                          <a:ea typeface="+mn-ea"/>
                          <a:cs typeface="+mn-cs"/>
                        </a:rPr>
                        <a:t>VMware Aria Suite Lifecycle</a:t>
                      </a:r>
                    </a:p>
                  </a:txBody>
                  <a:tcPr marL="91392" marR="91392" marT="45696" marB="45696"/>
                </a:tc>
                <a:extLst>
                  <a:ext uri="{0D108BD9-81ED-4DB2-BD59-A6C34878D82A}">
                    <a16:rowId xmlns:a16="http://schemas.microsoft.com/office/drawing/2014/main" val="588189056"/>
                  </a:ext>
                </a:extLst>
              </a:tr>
              <a:tr h="0">
                <a:tc>
                  <a:txBody>
                    <a:bodyPr/>
                    <a:lstStyle/>
                    <a:p>
                      <a:pPr lvl="0">
                        <a:buNone/>
                      </a:pPr>
                      <a:r>
                        <a:rPr lang="en-US" sz="900" b="0">
                          <a:solidFill>
                            <a:schemeClr val="bg1"/>
                          </a:solidFill>
                        </a:rPr>
                        <a:t>vRealize Cloud Subscription Manager</a:t>
                      </a:r>
                    </a:p>
                  </a:txBody>
                  <a:tcPr marL="91392" marR="91392" marT="45696" marB="45696">
                    <a:solidFill>
                      <a:schemeClr val="tx1">
                        <a:lumMod val="20000"/>
                        <a:lumOff val="80000"/>
                      </a:schemeClr>
                    </a:solidFill>
                  </a:tcPr>
                </a:tc>
                <a:tc>
                  <a:txBody>
                    <a:bodyPr/>
                    <a:lstStyle/>
                    <a:p>
                      <a:pPr marL="0" marR="0" lvl="0" indent="0" algn="l" rtl="0">
                        <a:lnSpc>
                          <a:spcPct val="100000"/>
                        </a:lnSpc>
                        <a:spcBef>
                          <a:spcPts val="0"/>
                        </a:spcBef>
                        <a:spcAft>
                          <a:spcPts val="0"/>
                        </a:spcAft>
                        <a:buClrTx/>
                        <a:buSzTx/>
                        <a:buFontTx/>
                        <a:buNone/>
                      </a:pPr>
                      <a:r>
                        <a:rPr lang="en-US" sz="1000" b="1" kern="1200">
                          <a:solidFill>
                            <a:srgbClr val="000000"/>
                          </a:solidFill>
                          <a:latin typeface="+mn-lt"/>
                          <a:ea typeface="+mn-ea"/>
                          <a:cs typeface="+mn-cs"/>
                        </a:rPr>
                        <a:t>VMware Aria </a:t>
                      </a:r>
                      <a:r>
                        <a:rPr lang="en-US" sz="1000" b="1">
                          <a:solidFill>
                            <a:srgbClr val="000000"/>
                          </a:solidFill>
                        </a:rPr>
                        <a:t> Hub Subscription</a:t>
                      </a:r>
                    </a:p>
                  </a:txBody>
                  <a:tcPr marL="91392" marR="91392" marT="45696" marB="45696">
                    <a:solidFill>
                      <a:schemeClr val="tx1">
                        <a:lumMod val="20000"/>
                        <a:lumOff val="80000"/>
                      </a:schemeClr>
                    </a:solidFill>
                  </a:tcPr>
                </a:tc>
                <a:extLst>
                  <a:ext uri="{0D108BD9-81ED-4DB2-BD59-A6C34878D82A}">
                    <a16:rowId xmlns:a16="http://schemas.microsoft.com/office/drawing/2014/main" val="769409970"/>
                  </a:ext>
                </a:extLst>
              </a:tr>
              <a:tr h="365570">
                <a:tc>
                  <a:txBody>
                    <a:bodyPr/>
                    <a:lstStyle/>
                    <a:p>
                      <a:pPr lvl="0">
                        <a:buNone/>
                      </a:pPr>
                      <a:r>
                        <a:rPr lang="en-US" sz="900" b="0">
                          <a:solidFill>
                            <a:schemeClr val="bg1"/>
                          </a:solidFill>
                        </a:rPr>
                        <a:t>vRealize AI Cloud</a:t>
                      </a:r>
                    </a:p>
                  </a:txBody>
                  <a:tcPr marL="91392" marR="91392" marT="45696" marB="45696"/>
                </a:tc>
                <a:tc>
                  <a:txBody>
                    <a:bodyPr/>
                    <a:lstStyle/>
                    <a:p>
                      <a:pPr lvl="0">
                        <a:buNone/>
                      </a:pPr>
                      <a:r>
                        <a:rPr lang="en-US" sz="1000" b="1" kern="1200" dirty="0">
                          <a:solidFill>
                            <a:srgbClr val="000000"/>
                          </a:solidFill>
                          <a:latin typeface="+mn-lt"/>
                          <a:ea typeface="+mn-ea"/>
                          <a:cs typeface="+mn-cs"/>
                        </a:rPr>
                        <a:t>Functionality part of Aria Hub; name discontinued</a:t>
                      </a:r>
                    </a:p>
                  </a:txBody>
                  <a:tcPr marL="91392" marR="91392" marT="45696" marB="45696"/>
                </a:tc>
                <a:extLst>
                  <a:ext uri="{0D108BD9-81ED-4DB2-BD59-A6C34878D82A}">
                    <a16:rowId xmlns:a16="http://schemas.microsoft.com/office/drawing/2014/main" val="2489592184"/>
                  </a:ext>
                </a:extLst>
              </a:tr>
            </a:tbl>
          </a:graphicData>
        </a:graphic>
      </p:graphicFrame>
      <p:sp>
        <p:nvSpPr>
          <p:cNvPr id="2" name="Rectangle 1">
            <a:extLst>
              <a:ext uri="{FF2B5EF4-FFF2-40B4-BE49-F238E27FC236}">
                <a16:creationId xmlns:a16="http://schemas.microsoft.com/office/drawing/2014/main" id="{B9CC614B-A8C9-F68E-2576-43E3585D398E}"/>
              </a:ext>
            </a:extLst>
          </p:cNvPr>
          <p:cNvSpPr/>
          <p:nvPr/>
        </p:nvSpPr>
        <p:spPr>
          <a:xfrm>
            <a:off x="2750574" y="4114800"/>
            <a:ext cx="1939413" cy="479323"/>
          </a:xfrm>
          <a:prstGeom prst="rect">
            <a:avLst/>
          </a:prstGeom>
          <a:noFill/>
          <a:ln w="762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nb-NO" sz="1200" b="0" i="0" u="none" strike="noStrike" kern="1200" cap="none" spc="0" normalizeH="0" baseline="0" noProof="0" dirty="0">
              <a:ln>
                <a:noFill/>
              </a:ln>
              <a:solidFill>
                <a:srgbClr val="041032"/>
              </a:solidFill>
              <a:effectLst/>
              <a:uLnTx/>
              <a:uFillTx/>
              <a:latin typeface="Metropolis"/>
              <a:ea typeface="+mn-ea"/>
              <a:cs typeface="+mn-cs"/>
            </a:endParaRPr>
          </a:p>
        </p:txBody>
      </p:sp>
    </p:spTree>
    <p:extLst>
      <p:ext uri="{BB962C8B-B14F-4D97-AF65-F5344CB8AC3E}">
        <p14:creationId xmlns:p14="http://schemas.microsoft.com/office/powerpoint/2010/main" val="22612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8EC618-D308-521B-F469-A8559B99E0C8}"/>
              </a:ext>
            </a:extLst>
          </p:cNvPr>
          <p:cNvGrpSpPr/>
          <p:nvPr/>
        </p:nvGrpSpPr>
        <p:grpSpPr>
          <a:xfrm>
            <a:off x="1712247" y="3772695"/>
            <a:ext cx="8799853" cy="2253180"/>
            <a:chOff x="1712247" y="3772695"/>
            <a:chExt cx="8799853" cy="2253180"/>
          </a:xfrm>
        </p:grpSpPr>
        <p:sp>
          <p:nvSpPr>
            <p:cNvPr id="17" name="!! silo 7">
              <a:extLst>
                <a:ext uri="{FF2B5EF4-FFF2-40B4-BE49-F238E27FC236}">
                  <a16:creationId xmlns:a16="http://schemas.microsoft.com/office/drawing/2014/main" id="{D623FDBA-38EF-A1D6-6AA3-5876CAA1E5D0}"/>
                </a:ext>
              </a:extLst>
            </p:cNvPr>
            <p:cNvSpPr/>
            <p:nvPr/>
          </p:nvSpPr>
          <p:spPr>
            <a:xfrm>
              <a:off x="1712247" y="3772695"/>
              <a:ext cx="8799853" cy="2253180"/>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21" name="Freeform: Shape 853">
              <a:extLst>
                <a:ext uri="{FF2B5EF4-FFF2-40B4-BE49-F238E27FC236}">
                  <a16:creationId xmlns:a16="http://schemas.microsoft.com/office/drawing/2014/main" id="{8231DC9B-322C-D808-7D73-2757065D928B}"/>
                </a:ext>
              </a:extLst>
            </p:cNvPr>
            <p:cNvSpPr/>
            <p:nvPr/>
          </p:nvSpPr>
          <p:spPr>
            <a:xfrm>
              <a:off x="3038611" y="5001166"/>
              <a:ext cx="204992" cy="204993"/>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9981D">
                    <a:alpha val="10000"/>
                  </a:srgbClr>
                </a:gs>
                <a:gs pos="77000">
                  <a:srgbClr val="F9981D">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23" name="Freeform: Shape 854">
              <a:extLst>
                <a:ext uri="{FF2B5EF4-FFF2-40B4-BE49-F238E27FC236}">
                  <a16:creationId xmlns:a16="http://schemas.microsoft.com/office/drawing/2014/main" id="{DF756989-D348-FD7D-4CE3-DC606775B4A4}"/>
                </a:ext>
              </a:extLst>
            </p:cNvPr>
            <p:cNvSpPr/>
            <p:nvPr/>
          </p:nvSpPr>
          <p:spPr>
            <a:xfrm>
              <a:off x="3411962" y="4535078"/>
              <a:ext cx="297708" cy="297709"/>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9981D">
                    <a:alpha val="10000"/>
                  </a:srgbClr>
                </a:gs>
                <a:gs pos="77000">
                  <a:srgbClr val="F9981D">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25" name="Freeform: Shape 855">
              <a:extLst>
                <a:ext uri="{FF2B5EF4-FFF2-40B4-BE49-F238E27FC236}">
                  <a16:creationId xmlns:a16="http://schemas.microsoft.com/office/drawing/2014/main" id="{C4EE56D5-43D8-392A-C0C7-89CC962AC7F6}"/>
                </a:ext>
              </a:extLst>
            </p:cNvPr>
            <p:cNvSpPr/>
            <p:nvPr/>
          </p:nvSpPr>
          <p:spPr>
            <a:xfrm>
              <a:off x="3188274" y="4105623"/>
              <a:ext cx="308331" cy="308332"/>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9981D">
                    <a:alpha val="10000"/>
                  </a:srgbClr>
                </a:gs>
                <a:gs pos="77000">
                  <a:srgbClr val="F9981D">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27" name="Freeform: Shape 872">
              <a:extLst>
                <a:ext uri="{FF2B5EF4-FFF2-40B4-BE49-F238E27FC236}">
                  <a16:creationId xmlns:a16="http://schemas.microsoft.com/office/drawing/2014/main" id="{56638DBB-1EC9-DFC5-B686-A444548BBFCD}"/>
                </a:ext>
              </a:extLst>
            </p:cNvPr>
            <p:cNvSpPr/>
            <p:nvPr/>
          </p:nvSpPr>
          <p:spPr>
            <a:xfrm>
              <a:off x="3450128" y="4026837"/>
              <a:ext cx="133554" cy="44032"/>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9981D"/>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29" name="Rectangle: Rounded Corners 873">
              <a:extLst>
                <a:ext uri="{FF2B5EF4-FFF2-40B4-BE49-F238E27FC236}">
                  <a16:creationId xmlns:a16="http://schemas.microsoft.com/office/drawing/2014/main" id="{E5FA4F73-A6CF-A6DD-348F-203B7AB86E9D}"/>
                </a:ext>
              </a:extLst>
            </p:cNvPr>
            <p:cNvSpPr/>
            <p:nvPr/>
          </p:nvSpPr>
          <p:spPr>
            <a:xfrm>
              <a:off x="3411962" y="3943910"/>
              <a:ext cx="209886" cy="209885"/>
            </a:xfrm>
            <a:prstGeom prst="roundRect">
              <a:avLst>
                <a:gd name="adj" fmla="val 6521"/>
              </a:avLst>
            </a:prstGeom>
            <a:noFill/>
            <a:ln w="9525">
              <a:solidFill>
                <a:srgbClr val="F998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31" name="Freeform: Shape 870">
              <a:extLst>
                <a:ext uri="{FF2B5EF4-FFF2-40B4-BE49-F238E27FC236}">
                  <a16:creationId xmlns:a16="http://schemas.microsoft.com/office/drawing/2014/main" id="{C926F200-997D-D60B-4633-A63A1CFFD8EE}"/>
                </a:ext>
              </a:extLst>
            </p:cNvPr>
            <p:cNvSpPr/>
            <p:nvPr/>
          </p:nvSpPr>
          <p:spPr>
            <a:xfrm>
              <a:off x="3106791" y="4436232"/>
              <a:ext cx="150598" cy="49651"/>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9981D"/>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33" name="Rectangle: Rounded Corners 871">
              <a:extLst>
                <a:ext uri="{FF2B5EF4-FFF2-40B4-BE49-F238E27FC236}">
                  <a16:creationId xmlns:a16="http://schemas.microsoft.com/office/drawing/2014/main" id="{12E7D856-3498-3521-CF38-9D2511347448}"/>
                </a:ext>
              </a:extLst>
            </p:cNvPr>
            <p:cNvSpPr/>
            <p:nvPr/>
          </p:nvSpPr>
          <p:spPr>
            <a:xfrm>
              <a:off x="3063754" y="4342722"/>
              <a:ext cx="236671" cy="236672"/>
            </a:xfrm>
            <a:prstGeom prst="roundRect">
              <a:avLst>
                <a:gd name="adj" fmla="val 6521"/>
              </a:avLst>
            </a:prstGeom>
            <a:noFill/>
            <a:ln w="9525">
              <a:solidFill>
                <a:srgbClr val="F998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35" name="Freeform: Shape 868">
              <a:extLst>
                <a:ext uri="{FF2B5EF4-FFF2-40B4-BE49-F238E27FC236}">
                  <a16:creationId xmlns:a16="http://schemas.microsoft.com/office/drawing/2014/main" id="{3009BB47-9FF4-30FA-528B-4A9A984C8DDF}"/>
                </a:ext>
              </a:extLst>
            </p:cNvPr>
            <p:cNvSpPr/>
            <p:nvPr/>
          </p:nvSpPr>
          <p:spPr>
            <a:xfrm>
              <a:off x="3280142" y="4759624"/>
              <a:ext cx="184141" cy="61294"/>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9981D"/>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37" name="Rectangle: Rounded Corners 869">
              <a:extLst>
                <a:ext uri="{FF2B5EF4-FFF2-40B4-BE49-F238E27FC236}">
                  <a16:creationId xmlns:a16="http://schemas.microsoft.com/office/drawing/2014/main" id="{97DF0256-F106-9ACA-9096-B0BD67BCEF58}"/>
                </a:ext>
              </a:extLst>
            </p:cNvPr>
            <p:cNvSpPr/>
            <p:nvPr/>
          </p:nvSpPr>
          <p:spPr>
            <a:xfrm>
              <a:off x="3227520" y="4644186"/>
              <a:ext cx="289385" cy="292170"/>
            </a:xfrm>
            <a:prstGeom prst="roundRect">
              <a:avLst>
                <a:gd name="adj" fmla="val 6521"/>
              </a:avLst>
            </a:prstGeom>
            <a:noFill/>
            <a:ln w="9525">
              <a:solidFill>
                <a:srgbClr val="F998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39" name="Freeform: Shape 866">
              <a:extLst>
                <a:ext uri="{FF2B5EF4-FFF2-40B4-BE49-F238E27FC236}">
                  <a16:creationId xmlns:a16="http://schemas.microsoft.com/office/drawing/2014/main" id="{9BA1A22E-F64F-A7F4-C2D6-C00591E1ECCC}"/>
                </a:ext>
              </a:extLst>
            </p:cNvPr>
            <p:cNvSpPr/>
            <p:nvPr/>
          </p:nvSpPr>
          <p:spPr>
            <a:xfrm>
              <a:off x="3210454" y="5207300"/>
              <a:ext cx="133554" cy="44032"/>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9981D"/>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0" name="Rectangle: Rounded Corners 867">
              <a:extLst>
                <a:ext uri="{FF2B5EF4-FFF2-40B4-BE49-F238E27FC236}">
                  <a16:creationId xmlns:a16="http://schemas.microsoft.com/office/drawing/2014/main" id="{15BD3A88-9FD1-9202-DB43-E644D4456185}"/>
                </a:ext>
              </a:extLst>
            </p:cNvPr>
            <p:cNvSpPr/>
            <p:nvPr/>
          </p:nvSpPr>
          <p:spPr>
            <a:xfrm>
              <a:off x="3172288" y="5124373"/>
              <a:ext cx="209886" cy="209885"/>
            </a:xfrm>
            <a:prstGeom prst="roundRect">
              <a:avLst>
                <a:gd name="adj" fmla="val 6521"/>
              </a:avLst>
            </a:prstGeom>
            <a:noFill/>
            <a:ln w="9525">
              <a:solidFill>
                <a:srgbClr val="F998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1" name="!!Freeform: Shape 34">
              <a:extLst>
                <a:ext uri="{FF2B5EF4-FFF2-40B4-BE49-F238E27FC236}">
                  <a16:creationId xmlns:a16="http://schemas.microsoft.com/office/drawing/2014/main" id="{A9B4A3F6-4D71-80BC-F817-45FB65992850}"/>
                </a:ext>
              </a:extLst>
            </p:cNvPr>
            <p:cNvSpPr/>
            <p:nvPr/>
          </p:nvSpPr>
          <p:spPr>
            <a:xfrm>
              <a:off x="3075151" y="3987707"/>
              <a:ext cx="243753" cy="243754"/>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9981D">
                    <a:alpha val="10000"/>
                  </a:srgbClr>
                </a:gs>
                <a:gs pos="77000">
                  <a:srgbClr val="F9981D">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2" name="!!Freeform: Shape 34">
              <a:extLst>
                <a:ext uri="{FF2B5EF4-FFF2-40B4-BE49-F238E27FC236}">
                  <a16:creationId xmlns:a16="http://schemas.microsoft.com/office/drawing/2014/main" id="{9B90AA1F-BA48-AEF3-34BE-74DAFAE985B3}"/>
                </a:ext>
              </a:extLst>
            </p:cNvPr>
            <p:cNvSpPr/>
            <p:nvPr/>
          </p:nvSpPr>
          <p:spPr>
            <a:xfrm>
              <a:off x="3433690" y="5022920"/>
              <a:ext cx="243753" cy="243754"/>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9981D">
                    <a:alpha val="10000"/>
                  </a:srgbClr>
                </a:gs>
                <a:gs pos="77000">
                  <a:srgbClr val="F9981D">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3" name="Freeform: Shape 814">
              <a:extLst>
                <a:ext uri="{FF2B5EF4-FFF2-40B4-BE49-F238E27FC236}">
                  <a16:creationId xmlns:a16="http://schemas.microsoft.com/office/drawing/2014/main" id="{1B0DEC6A-146B-977C-44E7-723B3619708E}"/>
                </a:ext>
              </a:extLst>
            </p:cNvPr>
            <p:cNvSpPr/>
            <p:nvPr/>
          </p:nvSpPr>
          <p:spPr>
            <a:xfrm>
              <a:off x="4108436" y="4909832"/>
              <a:ext cx="187929" cy="61959"/>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0060EA"/>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4" name="Rectangle: Rounded Corners 815">
              <a:extLst>
                <a:ext uri="{FF2B5EF4-FFF2-40B4-BE49-F238E27FC236}">
                  <a16:creationId xmlns:a16="http://schemas.microsoft.com/office/drawing/2014/main" id="{5671AAD8-79B6-AAB3-1E05-B2641ACC24FF}"/>
                </a:ext>
              </a:extLst>
            </p:cNvPr>
            <p:cNvSpPr/>
            <p:nvPr/>
          </p:nvSpPr>
          <p:spPr>
            <a:xfrm>
              <a:off x="4054731" y="4793142"/>
              <a:ext cx="295339" cy="295339"/>
            </a:xfrm>
            <a:prstGeom prst="roundRect">
              <a:avLst>
                <a:gd name="adj" fmla="val 6521"/>
              </a:avLst>
            </a:prstGeom>
            <a:noFill/>
            <a:ln w="9525">
              <a:solidFill>
                <a:srgbClr val="0060E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6" name="Freeform: Shape 812">
              <a:extLst>
                <a:ext uri="{FF2B5EF4-FFF2-40B4-BE49-F238E27FC236}">
                  <a16:creationId xmlns:a16="http://schemas.microsoft.com/office/drawing/2014/main" id="{FCD8FD1A-1A36-172B-F92E-2A885F6DD643}"/>
                </a:ext>
              </a:extLst>
            </p:cNvPr>
            <p:cNvSpPr/>
            <p:nvPr/>
          </p:nvSpPr>
          <p:spPr>
            <a:xfrm>
              <a:off x="4425254" y="4566964"/>
              <a:ext cx="143692" cy="47374"/>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0060EA"/>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37" name="Rectangle: Rounded Corners 813">
              <a:extLst>
                <a:ext uri="{FF2B5EF4-FFF2-40B4-BE49-F238E27FC236}">
                  <a16:creationId xmlns:a16="http://schemas.microsoft.com/office/drawing/2014/main" id="{C5E22663-AC95-5B6E-1D10-ADCF9C898063}"/>
                </a:ext>
              </a:extLst>
            </p:cNvPr>
            <p:cNvSpPr/>
            <p:nvPr/>
          </p:nvSpPr>
          <p:spPr>
            <a:xfrm>
              <a:off x="4384191" y="4477743"/>
              <a:ext cx="225818" cy="225816"/>
            </a:xfrm>
            <a:prstGeom prst="roundRect">
              <a:avLst>
                <a:gd name="adj" fmla="val 6521"/>
              </a:avLst>
            </a:prstGeom>
            <a:noFill/>
            <a:ln w="9525">
              <a:solidFill>
                <a:srgbClr val="0060E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38" name="Freeform: Shape 810">
              <a:extLst>
                <a:ext uri="{FF2B5EF4-FFF2-40B4-BE49-F238E27FC236}">
                  <a16:creationId xmlns:a16="http://schemas.microsoft.com/office/drawing/2014/main" id="{4A1EA7A6-BF5E-FC5E-B410-A97594A0D07E}"/>
                </a:ext>
              </a:extLst>
            </p:cNvPr>
            <p:cNvSpPr/>
            <p:nvPr/>
          </p:nvSpPr>
          <p:spPr>
            <a:xfrm>
              <a:off x="4153128" y="4346918"/>
              <a:ext cx="105300" cy="34717"/>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0060EA"/>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39" name="Rectangle: Rounded Corners 811">
              <a:extLst>
                <a:ext uri="{FF2B5EF4-FFF2-40B4-BE49-F238E27FC236}">
                  <a16:creationId xmlns:a16="http://schemas.microsoft.com/office/drawing/2014/main" id="{71C4C470-1931-5550-EB05-CBAC618E5AA3}"/>
                </a:ext>
              </a:extLst>
            </p:cNvPr>
            <p:cNvSpPr/>
            <p:nvPr/>
          </p:nvSpPr>
          <p:spPr>
            <a:xfrm>
              <a:off x="4123036" y="4281534"/>
              <a:ext cx="165484" cy="165485"/>
            </a:xfrm>
            <a:prstGeom prst="roundRect">
              <a:avLst>
                <a:gd name="adj" fmla="val 6521"/>
              </a:avLst>
            </a:prstGeom>
            <a:noFill/>
            <a:ln w="9525">
              <a:solidFill>
                <a:srgbClr val="0060E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0" name="Freeform: Shape 795">
              <a:extLst>
                <a:ext uri="{FF2B5EF4-FFF2-40B4-BE49-F238E27FC236}">
                  <a16:creationId xmlns:a16="http://schemas.microsoft.com/office/drawing/2014/main" id="{1EB65A3A-DCDB-39F4-7FF6-AD85D912F672}"/>
                </a:ext>
              </a:extLst>
            </p:cNvPr>
            <p:cNvSpPr/>
            <p:nvPr/>
          </p:nvSpPr>
          <p:spPr>
            <a:xfrm>
              <a:off x="4304708" y="4957077"/>
              <a:ext cx="293159" cy="293157"/>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0060EA">
                    <a:alpha val="10000"/>
                  </a:srgbClr>
                </a:gs>
                <a:gs pos="77000">
                  <a:srgbClr val="0060EA">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1" name="Freeform: Shape 796">
              <a:extLst>
                <a:ext uri="{FF2B5EF4-FFF2-40B4-BE49-F238E27FC236}">
                  <a16:creationId xmlns:a16="http://schemas.microsoft.com/office/drawing/2014/main" id="{BBB40194-F458-C539-919F-9547DF597EFA}"/>
                </a:ext>
              </a:extLst>
            </p:cNvPr>
            <p:cNvSpPr/>
            <p:nvPr/>
          </p:nvSpPr>
          <p:spPr>
            <a:xfrm>
              <a:off x="4004718" y="4398224"/>
              <a:ext cx="165486" cy="165486"/>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0060EA">
                    <a:alpha val="10000"/>
                  </a:srgbClr>
                </a:gs>
                <a:gs pos="77000">
                  <a:srgbClr val="0060EA">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2" name="Freeform: Shape 807">
              <a:extLst>
                <a:ext uri="{FF2B5EF4-FFF2-40B4-BE49-F238E27FC236}">
                  <a16:creationId xmlns:a16="http://schemas.microsoft.com/office/drawing/2014/main" id="{8CA11C8A-E42F-044F-E8FC-71A822884561}"/>
                </a:ext>
              </a:extLst>
            </p:cNvPr>
            <p:cNvSpPr/>
            <p:nvPr/>
          </p:nvSpPr>
          <p:spPr>
            <a:xfrm>
              <a:off x="4486690" y="4327612"/>
              <a:ext cx="217220" cy="217219"/>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0060EA">
                    <a:alpha val="10000"/>
                  </a:srgbClr>
                </a:gs>
                <a:gs pos="77000">
                  <a:srgbClr val="0060EA">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3" name="Freeform: Shape 671">
              <a:extLst>
                <a:ext uri="{FF2B5EF4-FFF2-40B4-BE49-F238E27FC236}">
                  <a16:creationId xmlns:a16="http://schemas.microsoft.com/office/drawing/2014/main" id="{29DF069C-59ED-6E6F-BB4D-7FF8A0A382C5}"/>
                </a:ext>
              </a:extLst>
            </p:cNvPr>
            <p:cNvSpPr/>
            <p:nvPr/>
          </p:nvSpPr>
          <p:spPr>
            <a:xfrm>
              <a:off x="5183345" y="4518261"/>
              <a:ext cx="205739" cy="67830"/>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AD4F"/>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44" name="Rectangle: Rounded Corners 672">
              <a:extLst>
                <a:ext uri="{FF2B5EF4-FFF2-40B4-BE49-F238E27FC236}">
                  <a16:creationId xmlns:a16="http://schemas.microsoft.com/office/drawing/2014/main" id="{FA687147-BCCD-D406-3A29-38A66D601C3E}"/>
                </a:ext>
              </a:extLst>
            </p:cNvPr>
            <p:cNvSpPr/>
            <p:nvPr/>
          </p:nvSpPr>
          <p:spPr>
            <a:xfrm>
              <a:off x="5124551" y="4390513"/>
              <a:ext cx="323327" cy="323327"/>
            </a:xfrm>
            <a:prstGeom prst="roundRect">
              <a:avLst>
                <a:gd name="adj" fmla="val 6521"/>
              </a:avLst>
            </a:prstGeom>
            <a:noFill/>
            <a:ln w="9525">
              <a:solidFill>
                <a:srgbClr val="34AD4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5" name="Freeform: Shape 669">
              <a:extLst>
                <a:ext uri="{FF2B5EF4-FFF2-40B4-BE49-F238E27FC236}">
                  <a16:creationId xmlns:a16="http://schemas.microsoft.com/office/drawing/2014/main" id="{3FB9D679-7FAB-9E8E-0E85-24116BD3B157}"/>
                </a:ext>
              </a:extLst>
            </p:cNvPr>
            <p:cNvSpPr/>
            <p:nvPr/>
          </p:nvSpPr>
          <p:spPr>
            <a:xfrm>
              <a:off x="5460863" y="4223963"/>
              <a:ext cx="125797" cy="41474"/>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AD4F"/>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46" name="Rectangle: Rounded Corners 670">
              <a:extLst>
                <a:ext uri="{FF2B5EF4-FFF2-40B4-BE49-F238E27FC236}">
                  <a16:creationId xmlns:a16="http://schemas.microsoft.com/office/drawing/2014/main" id="{D0B61E10-1278-2844-E956-817848DB9230}"/>
                </a:ext>
              </a:extLst>
            </p:cNvPr>
            <p:cNvSpPr/>
            <p:nvPr/>
          </p:nvSpPr>
          <p:spPr>
            <a:xfrm>
              <a:off x="5424914" y="4145853"/>
              <a:ext cx="197696" cy="197694"/>
            </a:xfrm>
            <a:prstGeom prst="roundRect">
              <a:avLst>
                <a:gd name="adj" fmla="val 6521"/>
              </a:avLst>
            </a:prstGeom>
            <a:noFill/>
            <a:ln w="9525">
              <a:solidFill>
                <a:srgbClr val="34AD4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7" name="Freeform: Shape 667">
              <a:extLst>
                <a:ext uri="{FF2B5EF4-FFF2-40B4-BE49-F238E27FC236}">
                  <a16:creationId xmlns:a16="http://schemas.microsoft.com/office/drawing/2014/main" id="{5DAD34BC-44EF-A378-587E-40D09505400C}"/>
                </a:ext>
              </a:extLst>
            </p:cNvPr>
            <p:cNvSpPr/>
            <p:nvPr/>
          </p:nvSpPr>
          <p:spPr>
            <a:xfrm>
              <a:off x="5045844" y="5017567"/>
              <a:ext cx="125797" cy="41474"/>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AD4F"/>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48" name="Rectangle: Rounded Corners 668">
              <a:extLst>
                <a:ext uri="{FF2B5EF4-FFF2-40B4-BE49-F238E27FC236}">
                  <a16:creationId xmlns:a16="http://schemas.microsoft.com/office/drawing/2014/main" id="{5DF646C6-BC77-120A-B5F2-0B9DCD69328F}"/>
                </a:ext>
              </a:extLst>
            </p:cNvPr>
            <p:cNvSpPr/>
            <p:nvPr/>
          </p:nvSpPr>
          <p:spPr>
            <a:xfrm>
              <a:off x="5009895" y="4939457"/>
              <a:ext cx="197696" cy="197694"/>
            </a:xfrm>
            <a:prstGeom prst="roundRect">
              <a:avLst>
                <a:gd name="adj" fmla="val 6521"/>
              </a:avLst>
            </a:prstGeom>
            <a:noFill/>
            <a:ln w="9525">
              <a:solidFill>
                <a:srgbClr val="34AD4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49" name="Freeform: Shape 662">
              <a:extLst>
                <a:ext uri="{FF2B5EF4-FFF2-40B4-BE49-F238E27FC236}">
                  <a16:creationId xmlns:a16="http://schemas.microsoft.com/office/drawing/2014/main" id="{BD6C55AD-15E7-50BF-6FD5-ED5893749911}"/>
                </a:ext>
              </a:extLst>
            </p:cNvPr>
            <p:cNvSpPr/>
            <p:nvPr/>
          </p:nvSpPr>
          <p:spPr>
            <a:xfrm>
              <a:off x="5344669" y="4774780"/>
              <a:ext cx="327998" cy="327997"/>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AD4F">
                    <a:alpha val="10000"/>
                  </a:srgbClr>
                </a:gs>
                <a:gs pos="77000">
                  <a:srgbClr val="34AD4F">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0" name="Freeform: Shape 663">
              <a:extLst>
                <a:ext uri="{FF2B5EF4-FFF2-40B4-BE49-F238E27FC236}">
                  <a16:creationId xmlns:a16="http://schemas.microsoft.com/office/drawing/2014/main" id="{B03CA33E-8A99-EC12-34CE-72ACD459B0D7}"/>
                </a:ext>
              </a:extLst>
            </p:cNvPr>
            <p:cNvSpPr/>
            <p:nvPr/>
          </p:nvSpPr>
          <p:spPr>
            <a:xfrm>
              <a:off x="5035660" y="4797435"/>
              <a:ext cx="197698" cy="197697"/>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AD4F">
                    <a:alpha val="10000"/>
                  </a:srgbClr>
                </a:gs>
                <a:gs pos="77000">
                  <a:srgbClr val="34AD4F">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1" name="Freeform: Shape 664">
              <a:extLst>
                <a:ext uri="{FF2B5EF4-FFF2-40B4-BE49-F238E27FC236}">
                  <a16:creationId xmlns:a16="http://schemas.microsoft.com/office/drawing/2014/main" id="{576391FD-1A74-2248-D787-16A400DB8A5E}"/>
                </a:ext>
              </a:extLst>
            </p:cNvPr>
            <p:cNvSpPr/>
            <p:nvPr/>
          </p:nvSpPr>
          <p:spPr>
            <a:xfrm>
              <a:off x="5297927" y="4291083"/>
              <a:ext cx="197698" cy="197697"/>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AD4F">
                    <a:alpha val="10000"/>
                  </a:srgbClr>
                </a:gs>
                <a:gs pos="77000">
                  <a:srgbClr val="34AD4F">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2" name="!!Freeform: Shape 34">
              <a:extLst>
                <a:ext uri="{FF2B5EF4-FFF2-40B4-BE49-F238E27FC236}">
                  <a16:creationId xmlns:a16="http://schemas.microsoft.com/office/drawing/2014/main" id="{D7298362-034B-5613-79E0-3084E902193D}"/>
                </a:ext>
              </a:extLst>
            </p:cNvPr>
            <p:cNvSpPr/>
            <p:nvPr/>
          </p:nvSpPr>
          <p:spPr>
            <a:xfrm>
              <a:off x="5009901" y="4294890"/>
              <a:ext cx="204993" cy="204993"/>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AD4F">
                    <a:alpha val="10000"/>
                  </a:srgbClr>
                </a:gs>
                <a:gs pos="77000">
                  <a:srgbClr val="34AD4F">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3" name="!!Freeform: Shape 34">
              <a:extLst>
                <a:ext uri="{FF2B5EF4-FFF2-40B4-BE49-F238E27FC236}">
                  <a16:creationId xmlns:a16="http://schemas.microsoft.com/office/drawing/2014/main" id="{FD3B2E91-9D2C-BBF0-EACA-7EAE19E46DB0}"/>
                </a:ext>
              </a:extLst>
            </p:cNvPr>
            <p:cNvSpPr/>
            <p:nvPr/>
          </p:nvSpPr>
          <p:spPr>
            <a:xfrm>
              <a:off x="5158057" y="5251597"/>
              <a:ext cx="204993" cy="204993"/>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AD4F">
                    <a:alpha val="10000"/>
                  </a:srgbClr>
                </a:gs>
                <a:gs pos="77000">
                  <a:srgbClr val="34AD4F">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4" name="Freeform: Shape 200">
              <a:extLst>
                <a:ext uri="{FF2B5EF4-FFF2-40B4-BE49-F238E27FC236}">
                  <a16:creationId xmlns:a16="http://schemas.microsoft.com/office/drawing/2014/main" id="{4DD4BA48-27BF-CFFB-31F3-B7C76F832DD9}"/>
                </a:ext>
              </a:extLst>
            </p:cNvPr>
            <p:cNvSpPr/>
            <p:nvPr/>
          </p:nvSpPr>
          <p:spPr>
            <a:xfrm>
              <a:off x="6491811" y="4274634"/>
              <a:ext cx="181337" cy="5978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7DE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55" name="Rectangle: Rounded Corners 201">
              <a:extLst>
                <a:ext uri="{FF2B5EF4-FFF2-40B4-BE49-F238E27FC236}">
                  <a16:creationId xmlns:a16="http://schemas.microsoft.com/office/drawing/2014/main" id="{ECD4BBCC-1E40-CBA5-1F08-A8826D5A2D58}"/>
                </a:ext>
              </a:extLst>
            </p:cNvPr>
            <p:cNvSpPr/>
            <p:nvPr/>
          </p:nvSpPr>
          <p:spPr>
            <a:xfrm>
              <a:off x="6439990" y="4162037"/>
              <a:ext cx="284979" cy="284979"/>
            </a:xfrm>
            <a:prstGeom prst="roundRect">
              <a:avLst>
                <a:gd name="adj" fmla="val 6521"/>
              </a:avLst>
            </a:prstGeom>
            <a:noFill/>
            <a:ln w="9525">
              <a:solidFill>
                <a:srgbClr val="347DE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6" name="Freeform: Shape 198">
              <a:extLst>
                <a:ext uri="{FF2B5EF4-FFF2-40B4-BE49-F238E27FC236}">
                  <a16:creationId xmlns:a16="http://schemas.microsoft.com/office/drawing/2014/main" id="{7E6864B4-CE74-3E09-2CA7-E8648FB014C9}"/>
                </a:ext>
              </a:extLst>
            </p:cNvPr>
            <p:cNvSpPr/>
            <p:nvPr/>
          </p:nvSpPr>
          <p:spPr>
            <a:xfrm>
              <a:off x="6296218" y="4930250"/>
              <a:ext cx="192434" cy="6344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7DE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57" name="Rectangle: Rounded Corners 199">
              <a:extLst>
                <a:ext uri="{FF2B5EF4-FFF2-40B4-BE49-F238E27FC236}">
                  <a16:creationId xmlns:a16="http://schemas.microsoft.com/office/drawing/2014/main" id="{BD29F656-AA7F-50A3-D705-7DCAC9BF938D}"/>
                </a:ext>
              </a:extLst>
            </p:cNvPr>
            <p:cNvSpPr/>
            <p:nvPr/>
          </p:nvSpPr>
          <p:spPr>
            <a:xfrm>
              <a:off x="6241226" y="4810762"/>
              <a:ext cx="302418" cy="302421"/>
            </a:xfrm>
            <a:prstGeom prst="roundRect">
              <a:avLst>
                <a:gd name="adj" fmla="val 6521"/>
              </a:avLst>
            </a:prstGeom>
            <a:noFill/>
            <a:ln w="9525">
              <a:solidFill>
                <a:srgbClr val="347DE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958" name="Freeform: Shape 196">
              <a:extLst>
                <a:ext uri="{FF2B5EF4-FFF2-40B4-BE49-F238E27FC236}">
                  <a16:creationId xmlns:a16="http://schemas.microsoft.com/office/drawing/2014/main" id="{EFA8B7BA-E2F4-BA1A-4F66-36BC611B57CB}"/>
                </a:ext>
              </a:extLst>
            </p:cNvPr>
            <p:cNvSpPr/>
            <p:nvPr/>
          </p:nvSpPr>
          <p:spPr>
            <a:xfrm>
              <a:off x="6085937" y="4645363"/>
              <a:ext cx="122828" cy="40496"/>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347DE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59" name="Rectangle: Rounded Corners 197">
              <a:extLst>
                <a:ext uri="{FF2B5EF4-FFF2-40B4-BE49-F238E27FC236}">
                  <a16:creationId xmlns:a16="http://schemas.microsoft.com/office/drawing/2014/main" id="{3A38D210-6BFD-A0E3-C33E-B9C4233EFB8F}"/>
                </a:ext>
              </a:extLst>
            </p:cNvPr>
            <p:cNvSpPr/>
            <p:nvPr/>
          </p:nvSpPr>
          <p:spPr>
            <a:xfrm>
              <a:off x="6050836" y="4569096"/>
              <a:ext cx="193030" cy="193030"/>
            </a:xfrm>
            <a:prstGeom prst="roundRect">
              <a:avLst>
                <a:gd name="adj" fmla="val 6521"/>
              </a:avLst>
            </a:prstGeom>
            <a:noFill/>
            <a:ln w="9525">
              <a:solidFill>
                <a:srgbClr val="347DE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49" name="Freeform: Shape 191">
              <a:extLst>
                <a:ext uri="{FF2B5EF4-FFF2-40B4-BE49-F238E27FC236}">
                  <a16:creationId xmlns:a16="http://schemas.microsoft.com/office/drawing/2014/main" id="{7B1E598F-2E7D-EA9D-4D63-B78E8DE550C4}"/>
                </a:ext>
              </a:extLst>
            </p:cNvPr>
            <p:cNvSpPr/>
            <p:nvPr/>
          </p:nvSpPr>
          <p:spPr>
            <a:xfrm>
              <a:off x="6435908" y="4692562"/>
              <a:ext cx="293157" cy="293158"/>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7DE8">
                    <a:alpha val="10000"/>
                  </a:srgbClr>
                </a:gs>
                <a:gs pos="77000">
                  <a:srgbClr val="347DE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50" name="Freeform: Shape 192">
              <a:extLst>
                <a:ext uri="{FF2B5EF4-FFF2-40B4-BE49-F238E27FC236}">
                  <a16:creationId xmlns:a16="http://schemas.microsoft.com/office/drawing/2014/main" id="{7572DBA2-4DAE-2620-0B95-F111862E49BE}"/>
                </a:ext>
              </a:extLst>
            </p:cNvPr>
            <p:cNvSpPr/>
            <p:nvPr/>
          </p:nvSpPr>
          <p:spPr>
            <a:xfrm>
              <a:off x="6203755" y="4070323"/>
              <a:ext cx="293157" cy="293158"/>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7DE8">
                    <a:alpha val="10000"/>
                  </a:srgbClr>
                </a:gs>
                <a:gs pos="77000">
                  <a:srgbClr val="347DE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58" name="Freeform: Shape 193">
              <a:extLst>
                <a:ext uri="{FF2B5EF4-FFF2-40B4-BE49-F238E27FC236}">
                  <a16:creationId xmlns:a16="http://schemas.microsoft.com/office/drawing/2014/main" id="{A9E3A07A-8824-6C37-2826-5367F89163C2}"/>
                </a:ext>
              </a:extLst>
            </p:cNvPr>
            <p:cNvSpPr/>
            <p:nvPr/>
          </p:nvSpPr>
          <p:spPr>
            <a:xfrm>
              <a:off x="5921132" y="4487336"/>
              <a:ext cx="207766" cy="207767"/>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7DE8">
                    <a:alpha val="10000"/>
                  </a:srgbClr>
                </a:gs>
                <a:gs pos="77000">
                  <a:srgbClr val="347DE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59" name="!!Freeform: Shape 34">
              <a:extLst>
                <a:ext uri="{FF2B5EF4-FFF2-40B4-BE49-F238E27FC236}">
                  <a16:creationId xmlns:a16="http://schemas.microsoft.com/office/drawing/2014/main" id="{55981008-A77D-486E-AB8A-DFC0D298B5C6}"/>
                </a:ext>
              </a:extLst>
            </p:cNvPr>
            <p:cNvSpPr/>
            <p:nvPr/>
          </p:nvSpPr>
          <p:spPr>
            <a:xfrm>
              <a:off x="6064670" y="4253121"/>
              <a:ext cx="277398" cy="277399"/>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7DE8">
                    <a:alpha val="10000"/>
                  </a:srgbClr>
                </a:gs>
                <a:gs pos="77000">
                  <a:srgbClr val="347DE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61" name="Freeform: Shape 754">
              <a:extLst>
                <a:ext uri="{FF2B5EF4-FFF2-40B4-BE49-F238E27FC236}">
                  <a16:creationId xmlns:a16="http://schemas.microsoft.com/office/drawing/2014/main" id="{4AE1B743-41E7-4F4E-58B7-7D002EB512AD}"/>
                </a:ext>
              </a:extLst>
            </p:cNvPr>
            <p:cNvSpPr/>
            <p:nvPr/>
          </p:nvSpPr>
          <p:spPr>
            <a:xfrm>
              <a:off x="7259888" y="4274606"/>
              <a:ext cx="181338" cy="5978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E84F4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62" name="Rectangle: Rounded Corners 755">
              <a:extLst>
                <a:ext uri="{FF2B5EF4-FFF2-40B4-BE49-F238E27FC236}">
                  <a16:creationId xmlns:a16="http://schemas.microsoft.com/office/drawing/2014/main" id="{FEDB74A6-019E-F425-35C7-C3343F41AD01}"/>
                </a:ext>
              </a:extLst>
            </p:cNvPr>
            <p:cNvSpPr/>
            <p:nvPr/>
          </p:nvSpPr>
          <p:spPr>
            <a:xfrm>
              <a:off x="7208067" y="4162010"/>
              <a:ext cx="284980" cy="284977"/>
            </a:xfrm>
            <a:prstGeom prst="roundRect">
              <a:avLst>
                <a:gd name="adj" fmla="val 6521"/>
              </a:avLst>
            </a:prstGeom>
            <a:noFill/>
            <a:ln w="9525">
              <a:solidFill>
                <a:srgbClr val="E84F4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65" name="Freeform: Shape 740">
              <a:extLst>
                <a:ext uri="{FF2B5EF4-FFF2-40B4-BE49-F238E27FC236}">
                  <a16:creationId xmlns:a16="http://schemas.microsoft.com/office/drawing/2014/main" id="{3C1FC9B5-00D7-A14B-A594-67DF1159B428}"/>
                </a:ext>
              </a:extLst>
            </p:cNvPr>
            <p:cNvSpPr/>
            <p:nvPr/>
          </p:nvSpPr>
          <p:spPr>
            <a:xfrm>
              <a:off x="7112465" y="4616040"/>
              <a:ext cx="130439" cy="4300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E84F4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66" name="Rectangle: Rounded Corners 753">
              <a:extLst>
                <a:ext uri="{FF2B5EF4-FFF2-40B4-BE49-F238E27FC236}">
                  <a16:creationId xmlns:a16="http://schemas.microsoft.com/office/drawing/2014/main" id="{C982610A-E736-F462-416A-8D70FCC77FFC}"/>
                </a:ext>
              </a:extLst>
            </p:cNvPr>
            <p:cNvSpPr/>
            <p:nvPr/>
          </p:nvSpPr>
          <p:spPr>
            <a:xfrm>
              <a:off x="7075189" y="4535047"/>
              <a:ext cx="204991" cy="204990"/>
            </a:xfrm>
            <a:prstGeom prst="roundRect">
              <a:avLst>
                <a:gd name="adj" fmla="val 6521"/>
              </a:avLst>
            </a:prstGeom>
            <a:noFill/>
            <a:ln w="9525">
              <a:solidFill>
                <a:srgbClr val="E84F4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68" name="Freeform: Shape 685">
              <a:extLst>
                <a:ext uri="{FF2B5EF4-FFF2-40B4-BE49-F238E27FC236}">
                  <a16:creationId xmlns:a16="http://schemas.microsoft.com/office/drawing/2014/main" id="{9CBE986F-88C7-989F-9B86-B4D81293C7FC}"/>
                </a:ext>
              </a:extLst>
            </p:cNvPr>
            <p:cNvSpPr/>
            <p:nvPr/>
          </p:nvSpPr>
          <p:spPr>
            <a:xfrm>
              <a:off x="6947762" y="4885372"/>
              <a:ext cx="130439" cy="4300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E84F48"/>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75" name="Rectangle: Rounded Corners 686">
              <a:extLst>
                <a:ext uri="{FF2B5EF4-FFF2-40B4-BE49-F238E27FC236}">
                  <a16:creationId xmlns:a16="http://schemas.microsoft.com/office/drawing/2014/main" id="{4A6E3B12-2B9C-34EB-D55C-7918E198E8EE}"/>
                </a:ext>
              </a:extLst>
            </p:cNvPr>
            <p:cNvSpPr/>
            <p:nvPr/>
          </p:nvSpPr>
          <p:spPr>
            <a:xfrm>
              <a:off x="6910486" y="4804379"/>
              <a:ext cx="204990" cy="204990"/>
            </a:xfrm>
            <a:prstGeom prst="roundRect">
              <a:avLst>
                <a:gd name="adj" fmla="val 6521"/>
              </a:avLst>
            </a:prstGeom>
            <a:noFill/>
            <a:ln w="9525">
              <a:solidFill>
                <a:srgbClr val="E84F4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76" name="Freeform: Shape 680">
              <a:extLst>
                <a:ext uri="{FF2B5EF4-FFF2-40B4-BE49-F238E27FC236}">
                  <a16:creationId xmlns:a16="http://schemas.microsoft.com/office/drawing/2014/main" id="{E81F49F9-37C1-02A9-196D-1463F217D1B2}"/>
                </a:ext>
              </a:extLst>
            </p:cNvPr>
            <p:cNvSpPr/>
            <p:nvPr/>
          </p:nvSpPr>
          <p:spPr>
            <a:xfrm>
              <a:off x="7410203" y="4055773"/>
              <a:ext cx="293157" cy="293156"/>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E84F48">
                    <a:alpha val="10000"/>
                  </a:srgbClr>
                </a:gs>
                <a:gs pos="77000">
                  <a:srgbClr val="E84F4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78" name="Freeform: Shape 681">
              <a:extLst>
                <a:ext uri="{FF2B5EF4-FFF2-40B4-BE49-F238E27FC236}">
                  <a16:creationId xmlns:a16="http://schemas.microsoft.com/office/drawing/2014/main" id="{D9DF600B-A142-35DB-202C-1BC06FD315A5}"/>
                </a:ext>
              </a:extLst>
            </p:cNvPr>
            <p:cNvSpPr/>
            <p:nvPr/>
          </p:nvSpPr>
          <p:spPr>
            <a:xfrm>
              <a:off x="6925891" y="4401639"/>
              <a:ext cx="209939" cy="209938"/>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E84F48">
                    <a:alpha val="10000"/>
                  </a:srgbClr>
                </a:gs>
                <a:gs pos="77000">
                  <a:srgbClr val="E84F4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79" name="Freeform: Shape 682">
              <a:extLst>
                <a:ext uri="{FF2B5EF4-FFF2-40B4-BE49-F238E27FC236}">
                  <a16:creationId xmlns:a16="http://schemas.microsoft.com/office/drawing/2014/main" id="{93BCE29F-C3EF-6627-121A-66D500875A45}"/>
                </a:ext>
              </a:extLst>
            </p:cNvPr>
            <p:cNvSpPr/>
            <p:nvPr/>
          </p:nvSpPr>
          <p:spPr>
            <a:xfrm>
              <a:off x="7069381" y="4938591"/>
              <a:ext cx="209939" cy="209938"/>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E84F48">
                    <a:alpha val="10000"/>
                  </a:srgbClr>
                </a:gs>
                <a:gs pos="77000">
                  <a:srgbClr val="E84F4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81" name="!!Freeform: Shape 34">
              <a:extLst>
                <a:ext uri="{FF2B5EF4-FFF2-40B4-BE49-F238E27FC236}">
                  <a16:creationId xmlns:a16="http://schemas.microsoft.com/office/drawing/2014/main" id="{C366C6DD-1693-EE2F-AC1A-04B9B955962F}"/>
                </a:ext>
              </a:extLst>
            </p:cNvPr>
            <p:cNvSpPr/>
            <p:nvPr/>
          </p:nvSpPr>
          <p:spPr>
            <a:xfrm>
              <a:off x="6899913" y="5201726"/>
              <a:ext cx="277772" cy="277771"/>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E84F48">
                    <a:alpha val="10000"/>
                  </a:srgbClr>
                </a:gs>
                <a:gs pos="77000">
                  <a:srgbClr val="E84F4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82" name="!!Freeform: Shape 34">
              <a:extLst>
                <a:ext uri="{FF2B5EF4-FFF2-40B4-BE49-F238E27FC236}">
                  <a16:creationId xmlns:a16="http://schemas.microsoft.com/office/drawing/2014/main" id="{444D5D18-A435-0D77-2B9E-016698A1F7A9}"/>
                </a:ext>
              </a:extLst>
            </p:cNvPr>
            <p:cNvSpPr/>
            <p:nvPr/>
          </p:nvSpPr>
          <p:spPr>
            <a:xfrm>
              <a:off x="6963717" y="4081960"/>
              <a:ext cx="277772" cy="277771"/>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E84F48">
                    <a:alpha val="10000"/>
                  </a:srgbClr>
                </a:gs>
                <a:gs pos="77000">
                  <a:srgbClr val="E84F4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84" name="Freeform: Shape 768">
              <a:extLst>
                <a:ext uri="{FF2B5EF4-FFF2-40B4-BE49-F238E27FC236}">
                  <a16:creationId xmlns:a16="http://schemas.microsoft.com/office/drawing/2014/main" id="{71FC3052-CC10-E447-82D7-4302213AB508}"/>
                </a:ext>
              </a:extLst>
            </p:cNvPr>
            <p:cNvSpPr/>
            <p:nvPr/>
          </p:nvSpPr>
          <p:spPr>
            <a:xfrm>
              <a:off x="8179538" y="4429556"/>
              <a:ext cx="181337" cy="59785"/>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B7A26"/>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85" name="Rectangle: Rounded Corners 769">
              <a:extLst>
                <a:ext uri="{FF2B5EF4-FFF2-40B4-BE49-F238E27FC236}">
                  <a16:creationId xmlns:a16="http://schemas.microsoft.com/office/drawing/2014/main" id="{AF0E344B-A69B-8345-91B0-B12AA445F039}"/>
                </a:ext>
              </a:extLst>
            </p:cNvPr>
            <p:cNvSpPr/>
            <p:nvPr/>
          </p:nvSpPr>
          <p:spPr>
            <a:xfrm>
              <a:off x="8127717" y="4316959"/>
              <a:ext cx="284979" cy="284979"/>
            </a:xfrm>
            <a:prstGeom prst="roundRect">
              <a:avLst>
                <a:gd name="adj" fmla="val 6521"/>
              </a:avLst>
            </a:prstGeom>
            <a:noFill/>
            <a:ln w="9525">
              <a:solidFill>
                <a:srgbClr val="FB7A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87" name="Freeform: Shape 766">
              <a:extLst>
                <a:ext uri="{FF2B5EF4-FFF2-40B4-BE49-F238E27FC236}">
                  <a16:creationId xmlns:a16="http://schemas.microsoft.com/office/drawing/2014/main" id="{BCAFCA2B-876B-9CCC-33CA-C339EE0AE506}"/>
                </a:ext>
              </a:extLst>
            </p:cNvPr>
            <p:cNvSpPr/>
            <p:nvPr/>
          </p:nvSpPr>
          <p:spPr>
            <a:xfrm>
              <a:off x="8025194" y="4959984"/>
              <a:ext cx="126069" cy="41564"/>
            </a:xfrm>
            <a:custGeom>
              <a:avLst/>
              <a:gdLst>
                <a:gd name="connsiteX0" fmla="*/ 63499 w 382323"/>
                <a:gd name="connsiteY0" fmla="*/ 17646 h 126049"/>
                <a:gd name="connsiteX1" fmla="*/ 34153 w 382323"/>
                <a:gd name="connsiteY1" fmla="*/ 83864 h 126049"/>
                <a:gd name="connsiteX2" fmla="*/ 92466 w 382323"/>
                <a:gd name="connsiteY2" fmla="*/ 83864 h 126049"/>
                <a:gd name="connsiteX3" fmla="*/ 299028 w 382323"/>
                <a:gd name="connsiteY3" fmla="*/ 13345 h 126049"/>
                <a:gd name="connsiteX4" fmla="*/ 299028 w 382323"/>
                <a:gd name="connsiteY4" fmla="*/ 66914 h 126049"/>
                <a:gd name="connsiteX5" fmla="*/ 333307 w 382323"/>
                <a:gd name="connsiteY5" fmla="*/ 66914 h 126049"/>
                <a:gd name="connsiteX6" fmla="*/ 367839 w 382323"/>
                <a:gd name="connsiteY6" fmla="*/ 40161 h 126049"/>
                <a:gd name="connsiteX7" fmla="*/ 333307 w 382323"/>
                <a:gd name="connsiteY7" fmla="*/ 13345 h 126049"/>
                <a:gd name="connsiteX8" fmla="*/ 170702 w 382323"/>
                <a:gd name="connsiteY8" fmla="*/ 13345 h 126049"/>
                <a:gd name="connsiteX9" fmla="*/ 170702 w 382323"/>
                <a:gd name="connsiteY9" fmla="*/ 66914 h 126049"/>
                <a:gd name="connsiteX10" fmla="*/ 205044 w 382323"/>
                <a:gd name="connsiteY10" fmla="*/ 66914 h 126049"/>
                <a:gd name="connsiteX11" fmla="*/ 239513 w 382323"/>
                <a:gd name="connsiteY11" fmla="*/ 40161 h 126049"/>
                <a:gd name="connsiteX12" fmla="*/ 205044 w 382323"/>
                <a:gd name="connsiteY12" fmla="*/ 13345 h 126049"/>
                <a:gd name="connsiteX13" fmla="*/ 284734 w 382323"/>
                <a:gd name="connsiteY13" fmla="*/ 0 h 126049"/>
                <a:gd name="connsiteX14" fmla="*/ 335900 w 382323"/>
                <a:gd name="connsiteY14" fmla="*/ 0 h 126049"/>
                <a:gd name="connsiteX15" fmla="*/ 382323 w 382323"/>
                <a:gd name="connsiteY15" fmla="*/ 40414 h 126049"/>
                <a:gd name="connsiteX16" fmla="*/ 335900 w 382323"/>
                <a:gd name="connsiteY16" fmla="*/ 80765 h 126049"/>
                <a:gd name="connsiteX17" fmla="*/ 299028 w 382323"/>
                <a:gd name="connsiteY17" fmla="*/ 80765 h 126049"/>
                <a:gd name="connsiteX18" fmla="*/ 299028 w 382323"/>
                <a:gd name="connsiteY18" fmla="*/ 126049 h 126049"/>
                <a:gd name="connsiteX19" fmla="*/ 284734 w 382323"/>
                <a:gd name="connsiteY19" fmla="*/ 126049 h 126049"/>
                <a:gd name="connsiteX20" fmla="*/ 156408 w 382323"/>
                <a:gd name="connsiteY20" fmla="*/ 0 h 126049"/>
                <a:gd name="connsiteX21" fmla="*/ 207574 w 382323"/>
                <a:gd name="connsiteY21" fmla="*/ 0 h 126049"/>
                <a:gd name="connsiteX22" fmla="*/ 253997 w 382323"/>
                <a:gd name="connsiteY22" fmla="*/ 40414 h 126049"/>
                <a:gd name="connsiteX23" fmla="*/ 207574 w 382323"/>
                <a:gd name="connsiteY23" fmla="*/ 80765 h 126049"/>
                <a:gd name="connsiteX24" fmla="*/ 170702 w 382323"/>
                <a:gd name="connsiteY24" fmla="*/ 80765 h 126049"/>
                <a:gd name="connsiteX25" fmla="*/ 170702 w 382323"/>
                <a:gd name="connsiteY25" fmla="*/ 126049 h 126049"/>
                <a:gd name="connsiteX26" fmla="*/ 156408 w 382323"/>
                <a:gd name="connsiteY26" fmla="*/ 126049 h 126049"/>
                <a:gd name="connsiteX27" fmla="*/ 55593 w 382323"/>
                <a:gd name="connsiteY27" fmla="*/ 0 h 126049"/>
                <a:gd name="connsiteX28" fmla="*/ 71215 w 382323"/>
                <a:gd name="connsiteY28" fmla="*/ 0 h 126049"/>
                <a:gd name="connsiteX29" fmla="*/ 126808 w 382323"/>
                <a:gd name="connsiteY29" fmla="*/ 126049 h 126049"/>
                <a:gd name="connsiteX30" fmla="*/ 110997 w 382323"/>
                <a:gd name="connsiteY30" fmla="*/ 126049 h 126049"/>
                <a:gd name="connsiteX31" fmla="*/ 98348 w 382323"/>
                <a:gd name="connsiteY31" fmla="*/ 97462 h 126049"/>
                <a:gd name="connsiteX32" fmla="*/ 28271 w 382323"/>
                <a:gd name="connsiteY32" fmla="*/ 97462 h 126049"/>
                <a:gd name="connsiteX33" fmla="*/ 15622 w 382323"/>
                <a:gd name="connsiteY33" fmla="*/ 126049 h 126049"/>
                <a:gd name="connsiteX34" fmla="*/ 0 w 382323"/>
                <a:gd name="connsiteY34" fmla="*/ 126049 h 1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2323" h="126049">
                  <a:moveTo>
                    <a:pt x="63499" y="17646"/>
                  </a:moveTo>
                  <a:lnTo>
                    <a:pt x="34153" y="83864"/>
                  </a:lnTo>
                  <a:lnTo>
                    <a:pt x="92466" y="83864"/>
                  </a:lnTo>
                  <a:close/>
                  <a:moveTo>
                    <a:pt x="299028" y="13345"/>
                  </a:moveTo>
                  <a:lnTo>
                    <a:pt x="299028" y="66914"/>
                  </a:lnTo>
                  <a:lnTo>
                    <a:pt x="333307" y="66914"/>
                  </a:lnTo>
                  <a:cubicBezTo>
                    <a:pt x="353862" y="66914"/>
                    <a:pt x="367839" y="56985"/>
                    <a:pt x="367839" y="40161"/>
                  </a:cubicBezTo>
                  <a:cubicBezTo>
                    <a:pt x="367839" y="23338"/>
                    <a:pt x="353862" y="13345"/>
                    <a:pt x="333307" y="13345"/>
                  </a:cubicBezTo>
                  <a:close/>
                  <a:moveTo>
                    <a:pt x="170702" y="13345"/>
                  </a:moveTo>
                  <a:lnTo>
                    <a:pt x="170702" y="66914"/>
                  </a:lnTo>
                  <a:lnTo>
                    <a:pt x="205044" y="66914"/>
                  </a:lnTo>
                  <a:cubicBezTo>
                    <a:pt x="225536" y="66914"/>
                    <a:pt x="239513" y="56985"/>
                    <a:pt x="239513" y="40161"/>
                  </a:cubicBezTo>
                  <a:cubicBezTo>
                    <a:pt x="239513" y="23338"/>
                    <a:pt x="225536" y="13345"/>
                    <a:pt x="205044" y="13345"/>
                  </a:cubicBezTo>
                  <a:close/>
                  <a:moveTo>
                    <a:pt x="284734" y="0"/>
                  </a:moveTo>
                  <a:lnTo>
                    <a:pt x="335900" y="0"/>
                  </a:lnTo>
                  <a:cubicBezTo>
                    <a:pt x="361957" y="0"/>
                    <a:pt x="382323" y="16697"/>
                    <a:pt x="382323" y="40414"/>
                  </a:cubicBezTo>
                  <a:cubicBezTo>
                    <a:pt x="382323" y="64131"/>
                    <a:pt x="361957" y="80765"/>
                    <a:pt x="335900" y="80765"/>
                  </a:cubicBezTo>
                  <a:lnTo>
                    <a:pt x="299028" y="80765"/>
                  </a:lnTo>
                  <a:lnTo>
                    <a:pt x="299028" y="126049"/>
                  </a:lnTo>
                  <a:lnTo>
                    <a:pt x="284734" y="126049"/>
                  </a:lnTo>
                  <a:close/>
                  <a:moveTo>
                    <a:pt x="156408" y="0"/>
                  </a:moveTo>
                  <a:lnTo>
                    <a:pt x="207574" y="0"/>
                  </a:lnTo>
                  <a:cubicBezTo>
                    <a:pt x="233631" y="0"/>
                    <a:pt x="253997" y="16697"/>
                    <a:pt x="253997" y="40414"/>
                  </a:cubicBezTo>
                  <a:cubicBezTo>
                    <a:pt x="253997" y="64131"/>
                    <a:pt x="233631" y="80765"/>
                    <a:pt x="207574" y="80765"/>
                  </a:cubicBezTo>
                  <a:lnTo>
                    <a:pt x="170702" y="80765"/>
                  </a:lnTo>
                  <a:lnTo>
                    <a:pt x="170702" y="126049"/>
                  </a:lnTo>
                  <a:lnTo>
                    <a:pt x="156408" y="126049"/>
                  </a:lnTo>
                  <a:close/>
                  <a:moveTo>
                    <a:pt x="55593" y="0"/>
                  </a:moveTo>
                  <a:lnTo>
                    <a:pt x="71215" y="0"/>
                  </a:lnTo>
                  <a:lnTo>
                    <a:pt x="126808" y="126049"/>
                  </a:lnTo>
                  <a:lnTo>
                    <a:pt x="110997" y="126049"/>
                  </a:lnTo>
                  <a:lnTo>
                    <a:pt x="98348" y="97462"/>
                  </a:lnTo>
                  <a:lnTo>
                    <a:pt x="28271" y="97462"/>
                  </a:lnTo>
                  <a:lnTo>
                    <a:pt x="15622" y="126049"/>
                  </a:lnTo>
                  <a:lnTo>
                    <a:pt x="0" y="126049"/>
                  </a:lnTo>
                  <a:close/>
                </a:path>
              </a:pathLst>
            </a:custGeom>
            <a:solidFill>
              <a:srgbClr val="FB7A26"/>
            </a:solidFill>
            <a:ln w="6271" cap="flat">
              <a:noFill/>
              <a:prstDash val="solid"/>
              <a:miter/>
            </a:ln>
          </p:spPr>
          <p:txBody>
            <a:bodyPr wrap="square" rtlCol="0" anchor="ctr">
              <a:noAutofit/>
            </a:bodyP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488" name="Rectangle: Rounded Corners 767">
              <a:extLst>
                <a:ext uri="{FF2B5EF4-FFF2-40B4-BE49-F238E27FC236}">
                  <a16:creationId xmlns:a16="http://schemas.microsoft.com/office/drawing/2014/main" id="{D943E5DE-58E2-9108-F48A-E7EDFFF4CCD9}"/>
                </a:ext>
              </a:extLst>
            </p:cNvPr>
            <p:cNvSpPr/>
            <p:nvPr/>
          </p:nvSpPr>
          <p:spPr>
            <a:xfrm>
              <a:off x="7989167" y="4881704"/>
              <a:ext cx="198123" cy="198124"/>
            </a:xfrm>
            <a:prstGeom prst="roundRect">
              <a:avLst>
                <a:gd name="adj" fmla="val 6521"/>
              </a:avLst>
            </a:prstGeom>
            <a:noFill/>
            <a:ln w="9525">
              <a:solidFill>
                <a:srgbClr val="FB7A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93" name="Freeform: Shape 761">
              <a:extLst>
                <a:ext uri="{FF2B5EF4-FFF2-40B4-BE49-F238E27FC236}">
                  <a16:creationId xmlns:a16="http://schemas.microsoft.com/office/drawing/2014/main" id="{04716DCE-8D1B-AF05-DA19-922DF658202B}"/>
                </a:ext>
              </a:extLst>
            </p:cNvPr>
            <p:cNvSpPr/>
            <p:nvPr/>
          </p:nvSpPr>
          <p:spPr>
            <a:xfrm>
              <a:off x="7904061" y="4479611"/>
              <a:ext cx="308331" cy="308332"/>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B7A26">
                    <a:alpha val="10000"/>
                  </a:srgbClr>
                </a:gs>
                <a:gs pos="77000">
                  <a:srgbClr val="FB7A26">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94" name="Freeform: Shape 762">
              <a:extLst>
                <a:ext uri="{FF2B5EF4-FFF2-40B4-BE49-F238E27FC236}">
                  <a16:creationId xmlns:a16="http://schemas.microsoft.com/office/drawing/2014/main" id="{10F3B582-E7D5-9EA5-3398-9A298661E6CF}"/>
                </a:ext>
              </a:extLst>
            </p:cNvPr>
            <p:cNvSpPr/>
            <p:nvPr/>
          </p:nvSpPr>
          <p:spPr>
            <a:xfrm>
              <a:off x="8151264" y="5023655"/>
              <a:ext cx="200671" cy="200672"/>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B7A26">
                    <a:alpha val="10000"/>
                  </a:srgbClr>
                </a:gs>
                <a:gs pos="77000">
                  <a:srgbClr val="FB7A26">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96" name="Freeform: Shape 763">
              <a:extLst>
                <a:ext uri="{FF2B5EF4-FFF2-40B4-BE49-F238E27FC236}">
                  <a16:creationId xmlns:a16="http://schemas.microsoft.com/office/drawing/2014/main" id="{A9A5044A-484F-47BC-6AA4-97DEAADC4497}"/>
                </a:ext>
              </a:extLst>
            </p:cNvPr>
            <p:cNvSpPr/>
            <p:nvPr/>
          </p:nvSpPr>
          <p:spPr>
            <a:xfrm>
              <a:off x="8417868" y="4713396"/>
              <a:ext cx="200671" cy="200672"/>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B7A26">
                    <a:alpha val="10000"/>
                  </a:srgbClr>
                </a:gs>
                <a:gs pos="77000">
                  <a:srgbClr val="FB7A26">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97" name="!!Freeform: Shape 34">
              <a:extLst>
                <a:ext uri="{FF2B5EF4-FFF2-40B4-BE49-F238E27FC236}">
                  <a16:creationId xmlns:a16="http://schemas.microsoft.com/office/drawing/2014/main" id="{BA829F01-2B97-4FE8-390E-97FEBB79B632}"/>
                </a:ext>
              </a:extLst>
            </p:cNvPr>
            <p:cNvSpPr/>
            <p:nvPr/>
          </p:nvSpPr>
          <p:spPr>
            <a:xfrm>
              <a:off x="8337561" y="4159858"/>
              <a:ext cx="204992" cy="204993"/>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B7A26">
                    <a:alpha val="10000"/>
                  </a:srgbClr>
                </a:gs>
                <a:gs pos="77000">
                  <a:srgbClr val="FB7A26">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sp>
          <p:nvSpPr>
            <p:cNvPr id="499" name="!!Freeform: Shape 34">
              <a:extLst>
                <a:ext uri="{FF2B5EF4-FFF2-40B4-BE49-F238E27FC236}">
                  <a16:creationId xmlns:a16="http://schemas.microsoft.com/office/drawing/2014/main" id="{C67C3CF1-1F27-0C7C-259A-14ED99A906AB}"/>
                </a:ext>
              </a:extLst>
            </p:cNvPr>
            <p:cNvSpPr/>
            <p:nvPr/>
          </p:nvSpPr>
          <p:spPr>
            <a:xfrm>
              <a:off x="8274320" y="4852369"/>
              <a:ext cx="568236" cy="568238"/>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FB7A26">
                    <a:alpha val="10000"/>
                  </a:srgbClr>
                </a:gs>
                <a:gs pos="77000">
                  <a:srgbClr val="FB7A26">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grpSp>
      <p:grpSp>
        <p:nvGrpSpPr>
          <p:cNvPr id="500" name="Group 499">
            <a:extLst>
              <a:ext uri="{FF2B5EF4-FFF2-40B4-BE49-F238E27FC236}">
                <a16:creationId xmlns:a16="http://schemas.microsoft.com/office/drawing/2014/main" id="{F8A27843-A8D5-CA2D-ECB9-9170DEEB3D72}"/>
              </a:ext>
            </a:extLst>
          </p:cNvPr>
          <p:cNvGrpSpPr/>
          <p:nvPr/>
        </p:nvGrpSpPr>
        <p:grpSpPr>
          <a:xfrm>
            <a:off x="1865370" y="5216615"/>
            <a:ext cx="8591492" cy="815779"/>
            <a:chOff x="1865370" y="5161819"/>
            <a:chExt cx="8591492" cy="815779"/>
          </a:xfrm>
        </p:grpSpPr>
        <p:grpSp>
          <p:nvGrpSpPr>
            <p:cNvPr id="502" name="Group 501">
              <a:extLst>
                <a:ext uri="{FF2B5EF4-FFF2-40B4-BE49-F238E27FC236}">
                  <a16:creationId xmlns:a16="http://schemas.microsoft.com/office/drawing/2014/main" id="{E291B8C9-21A7-9CD5-14D5-23CE69CF0AA7}"/>
                </a:ext>
              </a:extLst>
            </p:cNvPr>
            <p:cNvGrpSpPr/>
            <p:nvPr/>
          </p:nvGrpSpPr>
          <p:grpSpPr>
            <a:xfrm>
              <a:off x="1865370" y="5262607"/>
              <a:ext cx="1303435" cy="711887"/>
              <a:chOff x="1862090" y="5689173"/>
              <a:chExt cx="765024" cy="417826"/>
            </a:xfrm>
          </p:grpSpPr>
          <p:sp>
            <p:nvSpPr>
              <p:cNvPr id="538" name="!! Private Cloud">
                <a:extLst>
                  <a:ext uri="{FF2B5EF4-FFF2-40B4-BE49-F238E27FC236}">
                    <a16:creationId xmlns:a16="http://schemas.microsoft.com/office/drawing/2014/main" id="{9C42BAD7-1AF3-7A80-1712-34AE2B53A51F}"/>
                  </a:ext>
                </a:extLst>
              </p:cNvPr>
              <p:cNvSpPr/>
              <p:nvPr/>
            </p:nvSpPr>
            <p:spPr>
              <a:xfrm>
                <a:off x="1862090" y="5689173"/>
                <a:ext cx="765024" cy="417826"/>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F9981D"/>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40" name="!!aws">
                <a:extLst>
                  <a:ext uri="{FF2B5EF4-FFF2-40B4-BE49-F238E27FC236}">
                    <a16:creationId xmlns:a16="http://schemas.microsoft.com/office/drawing/2014/main" id="{0FAB08DA-AA51-7065-C1B2-FD7E26F9711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124585" y="5893901"/>
                <a:ext cx="242080" cy="145344"/>
              </a:xfrm>
              <a:prstGeom prst="rect">
                <a:avLst/>
              </a:prstGeom>
            </p:spPr>
          </p:pic>
        </p:grpSp>
        <p:grpSp>
          <p:nvGrpSpPr>
            <p:cNvPr id="503" name="Group 502">
              <a:extLst>
                <a:ext uri="{FF2B5EF4-FFF2-40B4-BE49-F238E27FC236}">
                  <a16:creationId xmlns:a16="http://schemas.microsoft.com/office/drawing/2014/main" id="{5EA9F269-96C2-5134-7572-1998B1AB1E1B}"/>
                </a:ext>
              </a:extLst>
            </p:cNvPr>
            <p:cNvGrpSpPr/>
            <p:nvPr/>
          </p:nvGrpSpPr>
          <p:grpSpPr>
            <a:xfrm>
              <a:off x="3322977" y="5262599"/>
              <a:ext cx="1303441" cy="711887"/>
              <a:chOff x="2778801" y="5689173"/>
              <a:chExt cx="765024" cy="417826"/>
            </a:xfrm>
          </p:grpSpPr>
          <p:sp>
            <p:nvSpPr>
              <p:cNvPr id="535" name="!! Private Cloud">
                <a:extLst>
                  <a:ext uri="{FF2B5EF4-FFF2-40B4-BE49-F238E27FC236}">
                    <a16:creationId xmlns:a16="http://schemas.microsoft.com/office/drawing/2014/main" id="{6AC90029-2708-093A-5DA4-28222780E22A}"/>
                  </a:ext>
                </a:extLst>
              </p:cNvPr>
              <p:cNvSpPr/>
              <p:nvPr/>
            </p:nvSpPr>
            <p:spPr>
              <a:xfrm>
                <a:off x="2778801" y="5689173"/>
                <a:ext cx="765024" cy="417826"/>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0060EA"/>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36" name="!!azure">
                <a:extLst>
                  <a:ext uri="{FF2B5EF4-FFF2-40B4-BE49-F238E27FC236}">
                    <a16:creationId xmlns:a16="http://schemas.microsoft.com/office/drawing/2014/main" id="{5CEEA05B-08E0-8CD5-4AC0-4B839DA7ED7B}"/>
                  </a:ext>
                </a:extLst>
              </p:cNvPr>
              <p:cNvPicPr>
                <a:picLocks noChangeAspect="1"/>
              </p:cNvPicPr>
              <p:nvPr/>
            </p:nvPicPr>
            <p:blipFill>
              <a:blip r:embed="rId5"/>
              <a:srcRect/>
              <a:stretch/>
            </p:blipFill>
            <p:spPr>
              <a:xfrm>
                <a:off x="3002925" y="5917488"/>
                <a:ext cx="402792" cy="116034"/>
              </a:xfrm>
              <a:prstGeom prst="rect">
                <a:avLst/>
              </a:prstGeom>
            </p:spPr>
          </p:pic>
        </p:grpSp>
        <p:grpSp>
          <p:nvGrpSpPr>
            <p:cNvPr id="508" name="Group 507">
              <a:extLst>
                <a:ext uri="{FF2B5EF4-FFF2-40B4-BE49-F238E27FC236}">
                  <a16:creationId xmlns:a16="http://schemas.microsoft.com/office/drawing/2014/main" id="{5937F5F5-DD37-AC17-9A0A-1C30FE6496F9}"/>
                </a:ext>
              </a:extLst>
            </p:cNvPr>
            <p:cNvGrpSpPr/>
            <p:nvPr/>
          </p:nvGrpSpPr>
          <p:grpSpPr>
            <a:xfrm>
              <a:off x="4780590" y="5265711"/>
              <a:ext cx="1303439" cy="711887"/>
              <a:chOff x="3756682" y="5689173"/>
              <a:chExt cx="765024" cy="417826"/>
            </a:xfrm>
          </p:grpSpPr>
          <p:sp>
            <p:nvSpPr>
              <p:cNvPr id="533" name="!! Private Cloud">
                <a:extLst>
                  <a:ext uri="{FF2B5EF4-FFF2-40B4-BE49-F238E27FC236}">
                    <a16:creationId xmlns:a16="http://schemas.microsoft.com/office/drawing/2014/main" id="{924877AC-51B9-C263-93E1-3D166A88EC62}"/>
                  </a:ext>
                </a:extLst>
              </p:cNvPr>
              <p:cNvSpPr/>
              <p:nvPr/>
            </p:nvSpPr>
            <p:spPr>
              <a:xfrm>
                <a:off x="3756682" y="5689173"/>
                <a:ext cx="765024" cy="417826"/>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34AD4F"/>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34" name="Picture 142">
                <a:extLst>
                  <a:ext uri="{FF2B5EF4-FFF2-40B4-BE49-F238E27FC236}">
                    <a16:creationId xmlns:a16="http://schemas.microsoft.com/office/drawing/2014/main" id="{7320ADF0-5AA1-FD2B-1BEF-D1503880E07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07241" y="5942839"/>
                <a:ext cx="510242" cy="104032"/>
              </a:xfrm>
              <a:prstGeom prst="rect">
                <a:avLst/>
              </a:prstGeom>
            </p:spPr>
          </p:pic>
        </p:grpSp>
        <p:sp>
          <p:nvSpPr>
            <p:cNvPr id="509" name="!!Freeform: Shape 34">
              <a:extLst>
                <a:ext uri="{FF2B5EF4-FFF2-40B4-BE49-F238E27FC236}">
                  <a16:creationId xmlns:a16="http://schemas.microsoft.com/office/drawing/2014/main" id="{E0F58E34-73C3-76D0-30D2-693256C36906}"/>
                </a:ext>
              </a:extLst>
            </p:cNvPr>
            <p:cNvSpPr/>
            <p:nvPr/>
          </p:nvSpPr>
          <p:spPr>
            <a:xfrm>
              <a:off x="6085938" y="5161819"/>
              <a:ext cx="277398" cy="277399"/>
            </a:xfrm>
            <a:custGeom>
              <a:avLst/>
              <a:gdLst>
                <a:gd name="connsiteX0" fmla="*/ 263180 w 285635"/>
                <a:gd name="connsiteY0" fmla="*/ 81 h 285635"/>
                <a:gd name="connsiteX1" fmla="*/ 21170 w 285635"/>
                <a:gd name="connsiteY1" fmla="*/ 81 h 285635"/>
                <a:gd name="connsiteX2" fmla="*/ -629 w 285635"/>
                <a:gd name="connsiteY2" fmla="*/ 21907 h 285635"/>
                <a:gd name="connsiteX3" fmla="*/ -629 w 285635"/>
                <a:gd name="connsiteY3" fmla="*/ 263889 h 285635"/>
                <a:gd name="connsiteX4" fmla="*/ 21170 w 285635"/>
                <a:gd name="connsiteY4" fmla="*/ 285716 h 285635"/>
                <a:gd name="connsiteX5" fmla="*/ 263180 w 285635"/>
                <a:gd name="connsiteY5" fmla="*/ 285716 h 285635"/>
                <a:gd name="connsiteX6" fmla="*/ 285007 w 285635"/>
                <a:gd name="connsiteY6" fmla="*/ 263889 h 285635"/>
                <a:gd name="connsiteX7" fmla="*/ 285007 w 285635"/>
                <a:gd name="connsiteY7" fmla="*/ 21907 h 285635"/>
                <a:gd name="connsiteX8" fmla="*/ 263180 w 285635"/>
                <a:gd name="connsiteY8" fmla="*/ 10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35" h="285635">
                  <a:moveTo>
                    <a:pt x="263180" y="81"/>
                  </a:moveTo>
                  <a:lnTo>
                    <a:pt x="21170" y="81"/>
                  </a:lnTo>
                  <a:cubicBezTo>
                    <a:pt x="9127" y="96"/>
                    <a:pt x="-629" y="9864"/>
                    <a:pt x="-629" y="21907"/>
                  </a:cubicBezTo>
                  <a:lnTo>
                    <a:pt x="-629" y="263889"/>
                  </a:lnTo>
                  <a:cubicBezTo>
                    <a:pt x="-625" y="275931"/>
                    <a:pt x="9128" y="285697"/>
                    <a:pt x="21170" y="285716"/>
                  </a:cubicBezTo>
                  <a:lnTo>
                    <a:pt x="263180" y="285716"/>
                  </a:lnTo>
                  <a:cubicBezTo>
                    <a:pt x="275237" y="285716"/>
                    <a:pt x="285007" y="275944"/>
                    <a:pt x="285007" y="263889"/>
                  </a:cubicBezTo>
                  <a:lnTo>
                    <a:pt x="285007" y="21907"/>
                  </a:lnTo>
                  <a:cubicBezTo>
                    <a:pt x="284986" y="9865"/>
                    <a:pt x="275223" y="112"/>
                    <a:pt x="263180" y="108"/>
                  </a:cubicBezTo>
                  <a:close/>
                </a:path>
              </a:pathLst>
            </a:custGeom>
            <a:gradFill>
              <a:gsLst>
                <a:gs pos="17000">
                  <a:srgbClr val="347DE8">
                    <a:alpha val="10000"/>
                  </a:srgbClr>
                </a:gs>
                <a:gs pos="77000">
                  <a:srgbClr val="347DE8">
                    <a:alpha val="15000"/>
                  </a:srgbClr>
                </a:gs>
              </a:gsLst>
              <a:lin ang="18900000" scaled="1"/>
            </a:gra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227" tIns="39614" rIns="79227" bIns="39614" numCol="1" spcCol="0" rtlCol="0" fromWordArt="0" anchor="ctr" anchorCtr="0" forceAA="0" compatLnSpc="1">
              <a:prstTxWarp prst="textNoShape">
                <a:avLst/>
              </a:prstTxWarp>
              <a:noAutofit/>
            </a:bodyPr>
            <a:lstStyle/>
            <a:p>
              <a:pPr marL="0" marR="0" lvl="0" indent="0" algn="ctr" defTabSz="792313"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srgbClr val="002142"/>
                </a:solidFill>
                <a:effectLst/>
                <a:uLnTx/>
                <a:uFillTx/>
                <a:latin typeface="Metropolis"/>
                <a:ea typeface="+mn-ea"/>
                <a:cs typeface="+mn-cs"/>
              </a:endParaRPr>
            </a:p>
          </p:txBody>
        </p:sp>
        <p:grpSp>
          <p:nvGrpSpPr>
            <p:cNvPr id="514" name="Group 513">
              <a:extLst>
                <a:ext uri="{FF2B5EF4-FFF2-40B4-BE49-F238E27FC236}">
                  <a16:creationId xmlns:a16="http://schemas.microsoft.com/office/drawing/2014/main" id="{DCBB07F3-3B52-0825-055E-D62BDA2696C0}"/>
                </a:ext>
              </a:extLst>
            </p:cNvPr>
            <p:cNvGrpSpPr/>
            <p:nvPr/>
          </p:nvGrpSpPr>
          <p:grpSpPr>
            <a:xfrm>
              <a:off x="6238201" y="5262606"/>
              <a:ext cx="1303439" cy="711887"/>
              <a:chOff x="5830908" y="5524909"/>
              <a:chExt cx="662849" cy="362022"/>
            </a:xfrm>
          </p:grpSpPr>
          <p:sp>
            <p:nvSpPr>
              <p:cNvPr id="530" name="!! Private Cloud">
                <a:extLst>
                  <a:ext uri="{FF2B5EF4-FFF2-40B4-BE49-F238E27FC236}">
                    <a16:creationId xmlns:a16="http://schemas.microsoft.com/office/drawing/2014/main" id="{0B179854-2643-72A7-4096-2BF75BA4A0B6}"/>
                  </a:ext>
                </a:extLst>
              </p:cNvPr>
              <p:cNvSpPr/>
              <p:nvPr/>
            </p:nvSpPr>
            <p:spPr>
              <a:xfrm>
                <a:off x="5830908" y="5524909"/>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347DE8"/>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32" name="Picture 138">
                <a:extLst>
                  <a:ext uri="{FF2B5EF4-FFF2-40B4-BE49-F238E27FC236}">
                    <a16:creationId xmlns:a16="http://schemas.microsoft.com/office/drawing/2014/main" id="{C13217A2-9C88-C793-BADF-5163B942CBF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9444" t="16688" r="-2562" b="1688"/>
              <a:stretch/>
            </p:blipFill>
            <p:spPr>
              <a:xfrm>
                <a:off x="5979537" y="5736387"/>
                <a:ext cx="405446" cy="104824"/>
              </a:xfrm>
              <a:prstGeom prst="rect">
                <a:avLst/>
              </a:prstGeom>
            </p:spPr>
          </p:pic>
        </p:grpSp>
        <p:grpSp>
          <p:nvGrpSpPr>
            <p:cNvPr id="515" name="Group 514">
              <a:extLst>
                <a:ext uri="{FF2B5EF4-FFF2-40B4-BE49-F238E27FC236}">
                  <a16:creationId xmlns:a16="http://schemas.microsoft.com/office/drawing/2014/main" id="{3E77E3AD-3F1B-F063-CE38-39F8AA6A7ADE}"/>
                </a:ext>
              </a:extLst>
            </p:cNvPr>
            <p:cNvGrpSpPr/>
            <p:nvPr/>
          </p:nvGrpSpPr>
          <p:grpSpPr>
            <a:xfrm>
              <a:off x="7695812" y="5262606"/>
              <a:ext cx="1303439" cy="711887"/>
              <a:chOff x="6808445" y="5524909"/>
              <a:chExt cx="662849" cy="362022"/>
            </a:xfrm>
          </p:grpSpPr>
          <p:sp>
            <p:nvSpPr>
              <p:cNvPr id="527" name="!! Private Cloud">
                <a:extLst>
                  <a:ext uri="{FF2B5EF4-FFF2-40B4-BE49-F238E27FC236}">
                    <a16:creationId xmlns:a16="http://schemas.microsoft.com/office/drawing/2014/main" id="{A65D222F-5EB2-7BF3-1D5E-8E853A9AD273}"/>
                  </a:ext>
                </a:extLst>
              </p:cNvPr>
              <p:cNvSpPr/>
              <p:nvPr/>
            </p:nvSpPr>
            <p:spPr>
              <a:xfrm>
                <a:off x="6808445" y="5524909"/>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E84F48"/>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29" name="Picture 528">
                <a:extLst>
                  <a:ext uri="{FF2B5EF4-FFF2-40B4-BE49-F238E27FC236}">
                    <a16:creationId xmlns:a16="http://schemas.microsoft.com/office/drawing/2014/main" id="{423E65CA-A52C-DD51-8472-4CE4F2ECD89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rcRect/>
              <a:stretch/>
            </p:blipFill>
            <p:spPr>
              <a:xfrm>
                <a:off x="6987844" y="5719716"/>
                <a:ext cx="351425" cy="119848"/>
              </a:xfrm>
              <a:prstGeom prst="rect">
                <a:avLst/>
              </a:prstGeom>
            </p:spPr>
          </p:pic>
        </p:grpSp>
        <p:grpSp>
          <p:nvGrpSpPr>
            <p:cNvPr id="517" name="Group 516">
              <a:extLst>
                <a:ext uri="{FF2B5EF4-FFF2-40B4-BE49-F238E27FC236}">
                  <a16:creationId xmlns:a16="http://schemas.microsoft.com/office/drawing/2014/main" id="{7331C22C-FFE1-F6BC-0061-D4BFBD401C54}"/>
                </a:ext>
              </a:extLst>
            </p:cNvPr>
            <p:cNvGrpSpPr/>
            <p:nvPr/>
          </p:nvGrpSpPr>
          <p:grpSpPr>
            <a:xfrm>
              <a:off x="9153423" y="5262606"/>
              <a:ext cx="1303439" cy="711887"/>
              <a:chOff x="7785987" y="5524909"/>
              <a:chExt cx="662849" cy="362022"/>
            </a:xfrm>
          </p:grpSpPr>
          <p:sp>
            <p:nvSpPr>
              <p:cNvPr id="518" name="!! Private Cloud">
                <a:extLst>
                  <a:ext uri="{FF2B5EF4-FFF2-40B4-BE49-F238E27FC236}">
                    <a16:creationId xmlns:a16="http://schemas.microsoft.com/office/drawing/2014/main" id="{5CF02BD1-ED9A-27BA-9A68-8AA4074BD8E7}"/>
                  </a:ext>
                </a:extLst>
              </p:cNvPr>
              <p:cNvSpPr/>
              <p:nvPr/>
            </p:nvSpPr>
            <p:spPr>
              <a:xfrm>
                <a:off x="7785987" y="5524909"/>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FB7A26"/>
                </a:solidFill>
                <a:prstDash val="solid"/>
                <a:miter/>
              </a:ln>
            </p:spPr>
            <p:txBody>
              <a:bodyPr rtlCol="0" anchor="ctr"/>
              <a:lstStyle/>
              <a:p>
                <a:pPr marL="0" marR="0" lvl="0" indent="0" algn="l" defTabSz="792313"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526" name="Picture 525">
                <a:extLst>
                  <a:ext uri="{FF2B5EF4-FFF2-40B4-BE49-F238E27FC236}">
                    <a16:creationId xmlns:a16="http://schemas.microsoft.com/office/drawing/2014/main" id="{E115840B-7020-3528-02DD-C2F518EF7A3D}"/>
                  </a:ext>
                </a:extLst>
              </p:cNvPr>
              <p:cNvPicPr>
                <a:picLocks noChangeAspect="1"/>
              </p:cNvPicPr>
              <p:nvPr/>
            </p:nvPicPr>
            <p:blipFill>
              <a:blip r:embed="rId12"/>
              <a:srcRect/>
              <a:stretch/>
            </p:blipFill>
            <p:spPr>
              <a:xfrm>
                <a:off x="7951382" y="5663181"/>
                <a:ext cx="391628" cy="160441"/>
              </a:xfrm>
              <a:prstGeom prst="rect">
                <a:avLst/>
              </a:prstGeom>
            </p:spPr>
          </p:pic>
        </p:grpSp>
      </p:grpSp>
      <p:grpSp>
        <p:nvGrpSpPr>
          <p:cNvPr id="36" name="Group 35">
            <a:extLst>
              <a:ext uri="{FF2B5EF4-FFF2-40B4-BE49-F238E27FC236}">
                <a16:creationId xmlns:a16="http://schemas.microsoft.com/office/drawing/2014/main" id="{4036C9A3-CE15-1B2B-299A-7C617D2D7487}"/>
              </a:ext>
            </a:extLst>
          </p:cNvPr>
          <p:cNvGrpSpPr/>
          <p:nvPr/>
        </p:nvGrpSpPr>
        <p:grpSpPr>
          <a:xfrm>
            <a:off x="8008900" y="2002542"/>
            <a:ext cx="3564056" cy="1943181"/>
            <a:chOff x="718873" y="-1520878"/>
            <a:chExt cx="2666057" cy="2320689"/>
          </a:xfrm>
        </p:grpSpPr>
        <p:sp>
          <p:nvSpPr>
            <p:cNvPr id="30" name="Rectangle 29">
              <a:extLst>
                <a:ext uri="{FF2B5EF4-FFF2-40B4-BE49-F238E27FC236}">
                  <a16:creationId xmlns:a16="http://schemas.microsoft.com/office/drawing/2014/main" id="{F9A975FF-0E39-9D99-4F35-8C93933672A0}"/>
                </a:ext>
              </a:extLst>
            </p:cNvPr>
            <p:cNvSpPr/>
            <p:nvPr/>
          </p:nvSpPr>
          <p:spPr>
            <a:xfrm flipH="1">
              <a:off x="718873" y="-1385410"/>
              <a:ext cx="2666057" cy="2185221"/>
            </a:xfrm>
            <a:prstGeom prst="rect">
              <a:avLst/>
            </a:prstGeom>
            <a:noFill/>
            <a:ln w="15875">
              <a:gradFill>
                <a:gsLst>
                  <a:gs pos="0">
                    <a:srgbClr val="F8981D"/>
                  </a:gs>
                  <a:gs pos="89000">
                    <a:srgbClr val="F8981D">
                      <a:alpha val="0"/>
                    </a:srgb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52" tIns="24312" rIns="91152"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1203" rtl="0" eaLnBrk="1" fontAlgn="auto" latinLnBrk="0" hangingPunct="1">
                <a:lnSpc>
                  <a:spcPct val="100000"/>
                </a:lnSpc>
                <a:spcBef>
                  <a:spcPts val="0"/>
                </a:spcBef>
                <a:spcAft>
                  <a:spcPts val="216"/>
                </a:spcAft>
                <a:buClrTx/>
                <a:buSzTx/>
                <a:buFontTx/>
                <a:buNone/>
                <a:tabLst/>
                <a:defRPr/>
              </a:pPr>
              <a:endParaRPr kumimoji="0" lang="de-DE" sz="1200" b="0" i="0" u="none" strike="noStrike" kern="1200" cap="none" spc="0" normalizeH="0" baseline="0" noProof="0">
                <a:ln>
                  <a:noFill/>
                </a:ln>
                <a:solidFill>
                  <a:srgbClr val="BA5AFF"/>
                </a:solidFill>
                <a:effectLst/>
                <a:uLnTx/>
                <a:uFillTx/>
                <a:latin typeface="Metropolis"/>
                <a:ea typeface="+mn-ea"/>
                <a:cs typeface="+mn-cs"/>
                <a:sym typeface="Arial"/>
              </a:endParaRPr>
            </a:p>
          </p:txBody>
        </p:sp>
        <p:sp>
          <p:nvSpPr>
            <p:cNvPr id="34" name="TextBox 12">
              <a:extLst>
                <a:ext uri="{FF2B5EF4-FFF2-40B4-BE49-F238E27FC236}">
                  <a16:creationId xmlns:a16="http://schemas.microsoft.com/office/drawing/2014/main" id="{9547A0D4-56A5-480F-6486-E1534D40C68A}"/>
                </a:ext>
              </a:extLst>
            </p:cNvPr>
            <p:cNvSpPr txBox="1"/>
            <p:nvPr/>
          </p:nvSpPr>
          <p:spPr>
            <a:xfrm>
              <a:off x="1048951" y="-1520878"/>
              <a:ext cx="2005901" cy="294055"/>
            </a:xfrm>
            <a:prstGeom prst="rect">
              <a:avLst/>
            </a:prstGeom>
            <a:solidFill>
              <a:schemeClr val="bg1"/>
            </a:solid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115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7C22B"/>
                  </a:solidFill>
                  <a:effectLst/>
                  <a:uLnTx/>
                  <a:uFillTx/>
                  <a:latin typeface="Metropolis"/>
                  <a:ea typeface="+mn-ea"/>
                  <a:cs typeface="Microsoft Sans Serif" panose="020B0604020202020204" pitchFamily="34" charset="0"/>
                  <a:sym typeface="Arial"/>
                </a:rPr>
                <a:t>Automation</a:t>
              </a:r>
            </a:p>
          </p:txBody>
        </p:sp>
      </p:grpSp>
      <p:grpSp>
        <p:nvGrpSpPr>
          <p:cNvPr id="448" name="Group 447">
            <a:extLst>
              <a:ext uri="{FF2B5EF4-FFF2-40B4-BE49-F238E27FC236}">
                <a16:creationId xmlns:a16="http://schemas.microsoft.com/office/drawing/2014/main" id="{43910DB3-3059-1D78-FDBC-9AC6CDCE00BD}"/>
              </a:ext>
            </a:extLst>
          </p:cNvPr>
          <p:cNvGrpSpPr/>
          <p:nvPr/>
        </p:nvGrpSpPr>
        <p:grpSpPr>
          <a:xfrm>
            <a:off x="607075" y="2009246"/>
            <a:ext cx="3568085" cy="1948663"/>
            <a:chOff x="718873" y="-1527423"/>
            <a:chExt cx="2666057" cy="2327234"/>
          </a:xfrm>
        </p:grpSpPr>
        <p:sp>
          <p:nvSpPr>
            <p:cNvPr id="451" name="Rectangle 450">
              <a:extLst>
                <a:ext uri="{FF2B5EF4-FFF2-40B4-BE49-F238E27FC236}">
                  <a16:creationId xmlns:a16="http://schemas.microsoft.com/office/drawing/2014/main" id="{00773799-EC48-795C-526B-D2565E47A2B5}"/>
                </a:ext>
              </a:extLst>
            </p:cNvPr>
            <p:cNvSpPr/>
            <p:nvPr/>
          </p:nvSpPr>
          <p:spPr>
            <a:xfrm flipH="1">
              <a:off x="718873" y="-1385409"/>
              <a:ext cx="2666057" cy="2185220"/>
            </a:xfrm>
            <a:prstGeom prst="rect">
              <a:avLst/>
            </a:prstGeom>
            <a:noFill/>
            <a:ln w="15875">
              <a:gradFill>
                <a:gsLst>
                  <a:gs pos="0">
                    <a:schemeClr val="accent1"/>
                  </a:gs>
                  <a:gs pos="89000">
                    <a:schemeClr val="accent1">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52" tIns="24312" rIns="91152"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1203" rtl="0" eaLnBrk="1" fontAlgn="auto" latinLnBrk="0" hangingPunct="1">
                <a:lnSpc>
                  <a:spcPct val="100000"/>
                </a:lnSpc>
                <a:spcBef>
                  <a:spcPts val="0"/>
                </a:spcBef>
                <a:spcAft>
                  <a:spcPts val="216"/>
                </a:spcAft>
                <a:buClrTx/>
                <a:buSzTx/>
                <a:buFontTx/>
                <a:buNone/>
                <a:tabLst/>
                <a:defRPr/>
              </a:pPr>
              <a:endParaRPr kumimoji="0" lang="de-DE" sz="1200" b="0" i="0" u="none" strike="noStrike" kern="1200" cap="none" spc="0" normalizeH="0" baseline="0" noProof="0">
                <a:ln>
                  <a:noFill/>
                </a:ln>
                <a:solidFill>
                  <a:srgbClr val="041032">
                    <a:lumMod val="25000"/>
                    <a:lumOff val="75000"/>
                  </a:srgbClr>
                </a:solidFill>
                <a:effectLst/>
                <a:uLnTx/>
                <a:uFillTx/>
                <a:latin typeface="Metropolis"/>
                <a:ea typeface="+mn-ea"/>
                <a:cs typeface="+mn-cs"/>
                <a:sym typeface="Arial"/>
              </a:endParaRPr>
            </a:p>
          </p:txBody>
        </p:sp>
        <p:sp>
          <p:nvSpPr>
            <p:cNvPr id="452" name="TextBox 12">
              <a:extLst>
                <a:ext uri="{FF2B5EF4-FFF2-40B4-BE49-F238E27FC236}">
                  <a16:creationId xmlns:a16="http://schemas.microsoft.com/office/drawing/2014/main" id="{0000630C-1DC7-D0CE-2E15-A22D89F647DB}"/>
                </a:ext>
              </a:extLst>
            </p:cNvPr>
            <p:cNvSpPr txBox="1"/>
            <p:nvPr/>
          </p:nvSpPr>
          <p:spPr>
            <a:xfrm>
              <a:off x="1323306" y="-1527423"/>
              <a:ext cx="1457190" cy="294055"/>
            </a:xfrm>
            <a:prstGeom prst="rect">
              <a:avLst/>
            </a:prstGeom>
            <a:solidFill>
              <a:schemeClr val="bg1"/>
            </a:solid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115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C3FF"/>
                  </a:solidFill>
                  <a:effectLst/>
                  <a:uLnTx/>
                  <a:uFillTx/>
                  <a:latin typeface="Metropolis"/>
                  <a:ea typeface="+mn-ea"/>
                  <a:cs typeface="Microsoft Sans Serif" panose="020B0604020202020204" pitchFamily="34" charset="0"/>
                  <a:sym typeface="Arial"/>
                </a:rPr>
                <a:t>Cost</a:t>
              </a:r>
            </a:p>
          </p:txBody>
        </p:sp>
      </p:grpSp>
      <p:grpSp>
        <p:nvGrpSpPr>
          <p:cNvPr id="453" name="Group 452">
            <a:extLst>
              <a:ext uri="{FF2B5EF4-FFF2-40B4-BE49-F238E27FC236}">
                <a16:creationId xmlns:a16="http://schemas.microsoft.com/office/drawing/2014/main" id="{0AC4BF9D-A261-7F54-CA61-439FE3E6A72C}"/>
              </a:ext>
            </a:extLst>
          </p:cNvPr>
          <p:cNvGrpSpPr/>
          <p:nvPr/>
        </p:nvGrpSpPr>
        <p:grpSpPr>
          <a:xfrm>
            <a:off x="4310001" y="1991836"/>
            <a:ext cx="3564056" cy="1963246"/>
            <a:chOff x="718873" y="-1544839"/>
            <a:chExt cx="2666057" cy="2344650"/>
          </a:xfrm>
        </p:grpSpPr>
        <p:sp>
          <p:nvSpPr>
            <p:cNvPr id="454" name="Rectangle 453">
              <a:extLst>
                <a:ext uri="{FF2B5EF4-FFF2-40B4-BE49-F238E27FC236}">
                  <a16:creationId xmlns:a16="http://schemas.microsoft.com/office/drawing/2014/main" id="{6158C668-9879-6396-E026-ADB836242FC6}"/>
                </a:ext>
              </a:extLst>
            </p:cNvPr>
            <p:cNvSpPr/>
            <p:nvPr/>
          </p:nvSpPr>
          <p:spPr>
            <a:xfrm flipH="1">
              <a:off x="718873" y="-1385409"/>
              <a:ext cx="2666057" cy="2185220"/>
            </a:xfrm>
            <a:prstGeom prst="rect">
              <a:avLst/>
            </a:prstGeom>
            <a:noFill/>
            <a:ln w="15875">
              <a:gradFill>
                <a:gsLst>
                  <a:gs pos="0">
                    <a:schemeClr val="accent3"/>
                  </a:gs>
                  <a:gs pos="89000">
                    <a:schemeClr val="accent3">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52" tIns="24312" rIns="91152"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1203" rtl="0" eaLnBrk="1" fontAlgn="auto" latinLnBrk="0" hangingPunct="1">
                <a:lnSpc>
                  <a:spcPct val="100000"/>
                </a:lnSpc>
                <a:spcBef>
                  <a:spcPts val="0"/>
                </a:spcBef>
                <a:spcAft>
                  <a:spcPts val="216"/>
                </a:spcAft>
                <a:buClrTx/>
                <a:buSzTx/>
                <a:buFontTx/>
                <a:buNone/>
                <a:tabLst/>
                <a:defRPr/>
              </a:pPr>
              <a:endParaRPr kumimoji="0" lang="de-DE" sz="1200" b="0" i="0" u="none" strike="noStrike" kern="1200" cap="none" spc="0" normalizeH="0" baseline="0" noProof="0">
                <a:ln>
                  <a:noFill/>
                </a:ln>
                <a:solidFill>
                  <a:srgbClr val="BA5AFF"/>
                </a:solidFill>
                <a:effectLst/>
                <a:uLnTx/>
                <a:uFillTx/>
                <a:latin typeface="Metropolis"/>
                <a:ea typeface="+mn-ea"/>
                <a:cs typeface="+mn-cs"/>
                <a:sym typeface="Arial"/>
              </a:endParaRPr>
            </a:p>
          </p:txBody>
        </p:sp>
        <p:sp>
          <p:nvSpPr>
            <p:cNvPr id="455" name="TextBox 12">
              <a:extLst>
                <a:ext uri="{FF2B5EF4-FFF2-40B4-BE49-F238E27FC236}">
                  <a16:creationId xmlns:a16="http://schemas.microsoft.com/office/drawing/2014/main" id="{492DFA57-8065-A701-55A2-7E2BFAC3F10D}"/>
                </a:ext>
              </a:extLst>
            </p:cNvPr>
            <p:cNvSpPr txBox="1"/>
            <p:nvPr/>
          </p:nvSpPr>
          <p:spPr>
            <a:xfrm>
              <a:off x="1094540" y="-1544839"/>
              <a:ext cx="1914724" cy="294055"/>
            </a:xfrm>
            <a:prstGeom prst="rect">
              <a:avLst/>
            </a:prstGeom>
            <a:solidFill>
              <a:schemeClr val="bg1"/>
            </a:solid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115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B3E81F"/>
                  </a:solidFill>
                  <a:effectLst/>
                  <a:uLnTx/>
                  <a:uFillTx/>
                  <a:latin typeface="Metropolis"/>
                  <a:ea typeface="+mn-ea"/>
                  <a:cs typeface="Microsoft Sans Serif" panose="020B0604020202020204" pitchFamily="34" charset="0"/>
                  <a:sym typeface="Arial"/>
                </a:rPr>
                <a:t>Operations</a:t>
              </a:r>
            </a:p>
          </p:txBody>
        </p:sp>
      </p:grpSp>
      <p:sp>
        <p:nvSpPr>
          <p:cNvPr id="5" name="Title 4">
            <a:extLst>
              <a:ext uri="{FF2B5EF4-FFF2-40B4-BE49-F238E27FC236}">
                <a16:creationId xmlns:a16="http://schemas.microsoft.com/office/drawing/2014/main" id="{9B6FFCA9-137B-9BD2-33C3-D35357645A72}"/>
              </a:ext>
            </a:extLst>
          </p:cNvPr>
          <p:cNvSpPr>
            <a:spLocks noGrp="1"/>
          </p:cNvSpPr>
          <p:nvPr>
            <p:ph type="title"/>
          </p:nvPr>
        </p:nvSpPr>
        <p:spPr>
          <a:xfrm>
            <a:off x="466690" y="680521"/>
            <a:ext cx="11222488" cy="381000"/>
          </a:xfrm>
          <a:noFill/>
        </p:spPr>
        <p:txBody>
          <a:bodyPr wrap="square"/>
          <a:lstStyle/>
          <a:p>
            <a:r>
              <a:rPr lang="en-US" dirty="0">
                <a:solidFill>
                  <a:srgbClr val="F7C22B"/>
                </a:solidFill>
              </a:rPr>
              <a:t>New approach</a:t>
            </a:r>
            <a:r>
              <a:rPr lang="en-US" dirty="0"/>
              <a:t>: integrate to deliver customer outcomes anchored by near real-time map of apps and cloud</a:t>
            </a:r>
          </a:p>
        </p:txBody>
      </p:sp>
      <p:grpSp>
        <p:nvGrpSpPr>
          <p:cNvPr id="45" name="Group 44">
            <a:extLst>
              <a:ext uri="{FF2B5EF4-FFF2-40B4-BE49-F238E27FC236}">
                <a16:creationId xmlns:a16="http://schemas.microsoft.com/office/drawing/2014/main" id="{5D870687-28CD-F3B0-0294-ADE631BFBD53}"/>
              </a:ext>
            </a:extLst>
          </p:cNvPr>
          <p:cNvGrpSpPr/>
          <p:nvPr/>
        </p:nvGrpSpPr>
        <p:grpSpPr>
          <a:xfrm>
            <a:off x="779326" y="2590260"/>
            <a:ext cx="1652180" cy="276999"/>
            <a:chOff x="570264" y="2168594"/>
            <a:chExt cx="1652610" cy="277071"/>
          </a:xfrm>
        </p:grpSpPr>
        <p:sp>
          <p:nvSpPr>
            <p:cNvPr id="47" name="Star: 5 Points 425">
              <a:extLst>
                <a:ext uri="{FF2B5EF4-FFF2-40B4-BE49-F238E27FC236}">
                  <a16:creationId xmlns:a16="http://schemas.microsoft.com/office/drawing/2014/main" id="{DB96B0C4-7E78-A25D-6419-4A136A22E1F4}"/>
                </a:ext>
              </a:extLst>
            </p:cNvPr>
            <p:cNvSpPr>
              <a:spLocks/>
            </p:cNvSpPr>
            <p:nvPr/>
          </p:nvSpPr>
          <p:spPr>
            <a:xfrm>
              <a:off x="570264" y="2193842"/>
              <a:ext cx="226500" cy="226500"/>
            </a:xfrm>
            <a:prstGeom prst="star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88" tIns="68545" rIns="137088" bIns="68545"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C3FF"/>
                </a:solidFill>
                <a:effectLst/>
                <a:uLnTx/>
                <a:uFillTx/>
                <a:latin typeface="Metropolis"/>
                <a:ea typeface="+mn-ea"/>
                <a:cs typeface="+mn-cs"/>
              </a:endParaRPr>
            </a:p>
          </p:txBody>
        </p:sp>
        <p:sp>
          <p:nvSpPr>
            <p:cNvPr id="48" name="TextBox 47">
              <a:extLst>
                <a:ext uri="{FF2B5EF4-FFF2-40B4-BE49-F238E27FC236}">
                  <a16:creationId xmlns:a16="http://schemas.microsoft.com/office/drawing/2014/main" id="{58977C18-2554-5FAF-0117-928BAAC5B224}"/>
                </a:ext>
              </a:extLst>
            </p:cNvPr>
            <p:cNvSpPr txBox="1"/>
            <p:nvPr/>
          </p:nvSpPr>
          <p:spPr>
            <a:xfrm>
              <a:off x="742491" y="2168594"/>
              <a:ext cx="1480383"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C3FF"/>
                  </a:solidFill>
                  <a:effectLst/>
                  <a:uLnTx/>
                  <a:uFillTx/>
                  <a:latin typeface="Metropolis"/>
                  <a:ea typeface="+mn-ea"/>
                  <a:cs typeface="+mn-cs"/>
                </a:rPr>
                <a:t>Capacity mgmt.</a:t>
              </a:r>
            </a:p>
          </p:txBody>
        </p:sp>
      </p:grpSp>
      <p:grpSp>
        <p:nvGrpSpPr>
          <p:cNvPr id="49" name="Group 48">
            <a:extLst>
              <a:ext uri="{FF2B5EF4-FFF2-40B4-BE49-F238E27FC236}">
                <a16:creationId xmlns:a16="http://schemas.microsoft.com/office/drawing/2014/main" id="{78B9BAAC-D437-2363-132A-36FE3B8F87E0}"/>
              </a:ext>
            </a:extLst>
          </p:cNvPr>
          <p:cNvGrpSpPr/>
          <p:nvPr/>
        </p:nvGrpSpPr>
        <p:grpSpPr>
          <a:xfrm>
            <a:off x="779326" y="2313213"/>
            <a:ext cx="2621952" cy="276999"/>
            <a:chOff x="9894246" y="2635319"/>
            <a:chExt cx="2622635" cy="277071"/>
          </a:xfrm>
        </p:grpSpPr>
        <p:sp>
          <p:nvSpPr>
            <p:cNvPr id="50" name="Star: 5 Points 480">
              <a:extLst>
                <a:ext uri="{FF2B5EF4-FFF2-40B4-BE49-F238E27FC236}">
                  <a16:creationId xmlns:a16="http://schemas.microsoft.com/office/drawing/2014/main" id="{5F857334-5E34-CB6B-949D-8F1DF4CD27CF}"/>
                </a:ext>
              </a:extLst>
            </p:cNvPr>
            <p:cNvSpPr>
              <a:spLocks/>
            </p:cNvSpPr>
            <p:nvPr/>
          </p:nvSpPr>
          <p:spPr>
            <a:xfrm>
              <a:off x="9894246" y="2660567"/>
              <a:ext cx="226500" cy="226500"/>
            </a:xfrm>
            <a:prstGeom prst="star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88" tIns="68545" rIns="137088" bIns="68545"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C3FF"/>
                </a:solidFill>
                <a:effectLst/>
                <a:uLnTx/>
                <a:uFillTx/>
                <a:latin typeface="Metropolis"/>
                <a:ea typeface="+mn-ea"/>
                <a:cs typeface="+mn-cs"/>
              </a:endParaRPr>
            </a:p>
          </p:txBody>
        </p:sp>
        <p:sp>
          <p:nvSpPr>
            <p:cNvPr id="51" name="TextBox 50">
              <a:extLst>
                <a:ext uri="{FF2B5EF4-FFF2-40B4-BE49-F238E27FC236}">
                  <a16:creationId xmlns:a16="http://schemas.microsoft.com/office/drawing/2014/main" id="{07E85A60-B262-056E-C3A3-2BDC03CFBCCB}"/>
                </a:ext>
              </a:extLst>
            </p:cNvPr>
            <p:cNvSpPr txBox="1"/>
            <p:nvPr/>
          </p:nvSpPr>
          <p:spPr>
            <a:xfrm>
              <a:off x="10066474" y="2635319"/>
              <a:ext cx="2450407"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C3FF"/>
                  </a:solidFill>
                  <a:effectLst/>
                  <a:uLnTx/>
                  <a:uFillTx/>
                  <a:latin typeface="Metropolis"/>
                  <a:ea typeface="+mn-ea"/>
                  <a:cs typeface="+mn-cs"/>
                </a:rPr>
                <a:t>Cross-cloud cost optimization</a:t>
              </a:r>
            </a:p>
          </p:txBody>
        </p:sp>
      </p:grpSp>
      <p:grpSp>
        <p:nvGrpSpPr>
          <p:cNvPr id="52" name="Group 51">
            <a:extLst>
              <a:ext uri="{FF2B5EF4-FFF2-40B4-BE49-F238E27FC236}">
                <a16:creationId xmlns:a16="http://schemas.microsoft.com/office/drawing/2014/main" id="{4D39B010-B159-7FF3-F325-0A552B275D83}"/>
              </a:ext>
            </a:extLst>
          </p:cNvPr>
          <p:cNvGrpSpPr/>
          <p:nvPr/>
        </p:nvGrpSpPr>
        <p:grpSpPr>
          <a:xfrm>
            <a:off x="779326" y="2878028"/>
            <a:ext cx="1351213" cy="276999"/>
            <a:chOff x="7778472" y="3121094"/>
            <a:chExt cx="1351565" cy="277071"/>
          </a:xfrm>
        </p:grpSpPr>
        <p:sp>
          <p:nvSpPr>
            <p:cNvPr id="53" name="Star: 5 Points 513">
              <a:extLst>
                <a:ext uri="{FF2B5EF4-FFF2-40B4-BE49-F238E27FC236}">
                  <a16:creationId xmlns:a16="http://schemas.microsoft.com/office/drawing/2014/main" id="{1C04F8A1-CFC5-6D98-8B9B-AB2BF92D6640}"/>
                </a:ext>
              </a:extLst>
            </p:cNvPr>
            <p:cNvSpPr>
              <a:spLocks/>
            </p:cNvSpPr>
            <p:nvPr/>
          </p:nvSpPr>
          <p:spPr>
            <a:xfrm>
              <a:off x="7778472" y="3146342"/>
              <a:ext cx="226500" cy="226500"/>
            </a:xfrm>
            <a:prstGeom prst="star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88" tIns="68545" rIns="137088" bIns="68545"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C3FF"/>
                </a:solidFill>
                <a:effectLst/>
                <a:uLnTx/>
                <a:uFillTx/>
                <a:latin typeface="Metropolis"/>
                <a:ea typeface="+mn-ea"/>
                <a:cs typeface="+mn-cs"/>
              </a:endParaRPr>
            </a:p>
          </p:txBody>
        </p:sp>
        <p:sp>
          <p:nvSpPr>
            <p:cNvPr id="54" name="TextBox 53">
              <a:extLst>
                <a:ext uri="{FF2B5EF4-FFF2-40B4-BE49-F238E27FC236}">
                  <a16:creationId xmlns:a16="http://schemas.microsoft.com/office/drawing/2014/main" id="{440C25DF-FFDC-3909-5E17-7A41F94A8370}"/>
                </a:ext>
              </a:extLst>
            </p:cNvPr>
            <p:cNvSpPr txBox="1"/>
            <p:nvPr/>
          </p:nvSpPr>
          <p:spPr>
            <a:xfrm>
              <a:off x="7950701" y="3121094"/>
              <a:ext cx="1179336"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C3FF"/>
                  </a:solidFill>
                  <a:effectLst/>
                  <a:uLnTx/>
                  <a:uFillTx/>
                  <a:latin typeface="Metropolis"/>
                  <a:ea typeface="+mn-ea"/>
                  <a:cs typeface="+mn-cs"/>
                </a:rPr>
                <a:t>Migration</a:t>
              </a:r>
            </a:p>
          </p:txBody>
        </p:sp>
      </p:grpSp>
      <p:grpSp>
        <p:nvGrpSpPr>
          <p:cNvPr id="55" name="Group 54">
            <a:extLst>
              <a:ext uri="{FF2B5EF4-FFF2-40B4-BE49-F238E27FC236}">
                <a16:creationId xmlns:a16="http://schemas.microsoft.com/office/drawing/2014/main" id="{0216B4C0-84A9-17F7-6199-EEFB34831F5F}"/>
              </a:ext>
            </a:extLst>
          </p:cNvPr>
          <p:cNvGrpSpPr/>
          <p:nvPr/>
        </p:nvGrpSpPr>
        <p:grpSpPr>
          <a:xfrm>
            <a:off x="779325" y="3137403"/>
            <a:ext cx="1535623" cy="276999"/>
            <a:chOff x="7778472" y="3597344"/>
            <a:chExt cx="1536023" cy="277071"/>
          </a:xfrm>
        </p:grpSpPr>
        <p:sp>
          <p:nvSpPr>
            <p:cNvPr id="56" name="Star: 5 Points 525">
              <a:extLst>
                <a:ext uri="{FF2B5EF4-FFF2-40B4-BE49-F238E27FC236}">
                  <a16:creationId xmlns:a16="http://schemas.microsoft.com/office/drawing/2014/main" id="{810E8F3C-51CB-D24C-3C40-EC2EA2C889D4}"/>
                </a:ext>
              </a:extLst>
            </p:cNvPr>
            <p:cNvSpPr>
              <a:spLocks/>
            </p:cNvSpPr>
            <p:nvPr/>
          </p:nvSpPr>
          <p:spPr>
            <a:xfrm>
              <a:off x="7778472" y="3622592"/>
              <a:ext cx="226500" cy="226500"/>
            </a:xfrm>
            <a:prstGeom prst="star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88" tIns="68545" rIns="137088" bIns="68545"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C3FF"/>
                </a:solidFill>
                <a:effectLst/>
                <a:uLnTx/>
                <a:uFillTx/>
                <a:latin typeface="Metropolis"/>
                <a:ea typeface="+mn-ea"/>
                <a:cs typeface="+mn-cs"/>
              </a:endParaRPr>
            </a:p>
          </p:txBody>
        </p:sp>
        <p:sp>
          <p:nvSpPr>
            <p:cNvPr id="57" name="TextBox 56">
              <a:extLst>
                <a:ext uri="{FF2B5EF4-FFF2-40B4-BE49-F238E27FC236}">
                  <a16:creationId xmlns:a16="http://schemas.microsoft.com/office/drawing/2014/main" id="{17970B4E-5BC4-4B56-20BC-F42581A151AB}"/>
                </a:ext>
              </a:extLst>
            </p:cNvPr>
            <p:cNvSpPr txBox="1"/>
            <p:nvPr/>
          </p:nvSpPr>
          <p:spPr>
            <a:xfrm>
              <a:off x="7950700" y="3597344"/>
              <a:ext cx="1363795"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C3FF"/>
                  </a:solidFill>
                  <a:effectLst/>
                  <a:uLnTx/>
                  <a:uFillTx/>
                  <a:latin typeface="Metropolis"/>
                  <a:ea typeface="+mn-ea"/>
                  <a:cs typeface="+mn-cs"/>
                </a:rPr>
                <a:t>Chargeback</a:t>
              </a:r>
            </a:p>
          </p:txBody>
        </p:sp>
      </p:grpSp>
      <p:grpSp>
        <p:nvGrpSpPr>
          <p:cNvPr id="58" name="Group 57">
            <a:extLst>
              <a:ext uri="{FF2B5EF4-FFF2-40B4-BE49-F238E27FC236}">
                <a16:creationId xmlns:a16="http://schemas.microsoft.com/office/drawing/2014/main" id="{B8C691D2-4A4F-0995-4CEB-E6045B0D0A87}"/>
              </a:ext>
            </a:extLst>
          </p:cNvPr>
          <p:cNvGrpSpPr/>
          <p:nvPr/>
        </p:nvGrpSpPr>
        <p:grpSpPr>
          <a:xfrm>
            <a:off x="8110841" y="2514346"/>
            <a:ext cx="1490202" cy="276999"/>
            <a:chOff x="6014241" y="2168594"/>
            <a:chExt cx="1490590" cy="277071"/>
          </a:xfrm>
        </p:grpSpPr>
        <p:sp>
          <p:nvSpPr>
            <p:cNvPr id="59" name="Oval 58">
              <a:extLst>
                <a:ext uri="{FF2B5EF4-FFF2-40B4-BE49-F238E27FC236}">
                  <a16:creationId xmlns:a16="http://schemas.microsoft.com/office/drawing/2014/main" id="{9FA784E0-F51B-B9EA-6A11-00D5A4ECBA27}"/>
                </a:ext>
              </a:extLst>
            </p:cNvPr>
            <p:cNvSpPr/>
            <p:nvPr/>
          </p:nvSpPr>
          <p:spPr>
            <a:xfrm>
              <a:off x="6014241"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60" name="TextBox 59">
              <a:extLst>
                <a:ext uri="{FF2B5EF4-FFF2-40B4-BE49-F238E27FC236}">
                  <a16:creationId xmlns:a16="http://schemas.microsoft.com/office/drawing/2014/main" id="{4BEDA05E-613A-ED07-804C-E22F012DEA75}"/>
                </a:ext>
              </a:extLst>
            </p:cNvPr>
            <p:cNvSpPr txBox="1"/>
            <p:nvPr/>
          </p:nvSpPr>
          <p:spPr>
            <a:xfrm>
              <a:off x="6148720" y="2168594"/>
              <a:ext cx="1356111"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Config mgmt.</a:t>
              </a:r>
            </a:p>
          </p:txBody>
        </p:sp>
      </p:grpSp>
      <p:grpSp>
        <p:nvGrpSpPr>
          <p:cNvPr id="61" name="Group 60">
            <a:extLst>
              <a:ext uri="{FF2B5EF4-FFF2-40B4-BE49-F238E27FC236}">
                <a16:creationId xmlns:a16="http://schemas.microsoft.com/office/drawing/2014/main" id="{F130806B-BFE0-86CC-2DF1-99F7DDF9FEE6}"/>
              </a:ext>
            </a:extLst>
          </p:cNvPr>
          <p:cNvGrpSpPr/>
          <p:nvPr/>
        </p:nvGrpSpPr>
        <p:grpSpPr>
          <a:xfrm>
            <a:off x="8110438" y="3483870"/>
            <a:ext cx="1375272" cy="276999"/>
            <a:chOff x="3392238" y="2168594"/>
            <a:chExt cx="1375631" cy="277071"/>
          </a:xfrm>
        </p:grpSpPr>
        <p:sp>
          <p:nvSpPr>
            <p:cNvPr id="62" name="Oval 61">
              <a:extLst>
                <a:ext uri="{FF2B5EF4-FFF2-40B4-BE49-F238E27FC236}">
                  <a16:creationId xmlns:a16="http://schemas.microsoft.com/office/drawing/2014/main" id="{B5C78930-B60E-E497-A655-AE5C79B31A50}"/>
                </a:ext>
              </a:extLst>
            </p:cNvPr>
            <p:cNvSpPr/>
            <p:nvPr/>
          </p:nvSpPr>
          <p:spPr>
            <a:xfrm>
              <a:off x="3392238"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63" name="TextBox 62">
              <a:extLst>
                <a:ext uri="{FF2B5EF4-FFF2-40B4-BE49-F238E27FC236}">
                  <a16:creationId xmlns:a16="http://schemas.microsoft.com/office/drawing/2014/main" id="{F4A2B0F0-125F-EF62-0066-4F4BF161E072}"/>
                </a:ext>
              </a:extLst>
            </p:cNvPr>
            <p:cNvSpPr txBox="1"/>
            <p:nvPr/>
          </p:nvSpPr>
          <p:spPr>
            <a:xfrm>
              <a:off x="3526715" y="2168594"/>
              <a:ext cx="1241154"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Catalog</a:t>
              </a:r>
            </a:p>
          </p:txBody>
        </p:sp>
      </p:grpSp>
      <p:grpSp>
        <p:nvGrpSpPr>
          <p:cNvPr id="128" name="Group 127">
            <a:extLst>
              <a:ext uri="{FF2B5EF4-FFF2-40B4-BE49-F238E27FC236}">
                <a16:creationId xmlns:a16="http://schemas.microsoft.com/office/drawing/2014/main" id="{FD8A79BE-9EB4-DDAF-7C4B-00247D8C2D99}"/>
              </a:ext>
            </a:extLst>
          </p:cNvPr>
          <p:cNvGrpSpPr/>
          <p:nvPr/>
        </p:nvGrpSpPr>
        <p:grpSpPr>
          <a:xfrm>
            <a:off x="8110877" y="2274559"/>
            <a:ext cx="1422700" cy="276999"/>
            <a:chOff x="7546477" y="2168594"/>
            <a:chExt cx="1158061" cy="277071"/>
          </a:xfrm>
        </p:grpSpPr>
        <p:sp>
          <p:nvSpPr>
            <p:cNvPr id="129" name="Oval 128">
              <a:extLst>
                <a:ext uri="{FF2B5EF4-FFF2-40B4-BE49-F238E27FC236}">
                  <a16:creationId xmlns:a16="http://schemas.microsoft.com/office/drawing/2014/main" id="{811AAB91-AAA1-EA8E-44D6-7AF091DA612C}"/>
                </a:ext>
              </a:extLst>
            </p:cNvPr>
            <p:cNvSpPr/>
            <p:nvPr/>
          </p:nvSpPr>
          <p:spPr>
            <a:xfrm>
              <a:off x="7546477"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30" name="TextBox 129">
              <a:extLst>
                <a:ext uri="{FF2B5EF4-FFF2-40B4-BE49-F238E27FC236}">
                  <a16:creationId xmlns:a16="http://schemas.microsoft.com/office/drawing/2014/main" id="{5F6A7BF6-0776-A79C-1B87-241DF5B16ED1}"/>
                </a:ext>
              </a:extLst>
            </p:cNvPr>
            <p:cNvSpPr txBox="1"/>
            <p:nvPr/>
          </p:nvSpPr>
          <p:spPr>
            <a:xfrm>
              <a:off x="7680956" y="2168594"/>
              <a:ext cx="1023582"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Guardrails</a:t>
              </a:r>
            </a:p>
          </p:txBody>
        </p:sp>
      </p:grpSp>
      <p:grpSp>
        <p:nvGrpSpPr>
          <p:cNvPr id="131" name="Group 130">
            <a:extLst>
              <a:ext uri="{FF2B5EF4-FFF2-40B4-BE49-F238E27FC236}">
                <a16:creationId xmlns:a16="http://schemas.microsoft.com/office/drawing/2014/main" id="{F9F2F2CF-6D19-9F32-2965-993A305BD2BB}"/>
              </a:ext>
            </a:extLst>
          </p:cNvPr>
          <p:cNvGrpSpPr/>
          <p:nvPr/>
        </p:nvGrpSpPr>
        <p:grpSpPr>
          <a:xfrm>
            <a:off x="8110841" y="2993917"/>
            <a:ext cx="1391928" cy="276999"/>
            <a:chOff x="8831062" y="2178119"/>
            <a:chExt cx="1392290" cy="277071"/>
          </a:xfrm>
        </p:grpSpPr>
        <p:sp>
          <p:nvSpPr>
            <p:cNvPr id="132" name="Oval 131">
              <a:extLst>
                <a:ext uri="{FF2B5EF4-FFF2-40B4-BE49-F238E27FC236}">
                  <a16:creationId xmlns:a16="http://schemas.microsoft.com/office/drawing/2014/main" id="{4B7D29A9-9764-2E20-5397-A2643AED1149}"/>
                </a:ext>
              </a:extLst>
            </p:cNvPr>
            <p:cNvSpPr/>
            <p:nvPr/>
          </p:nvSpPr>
          <p:spPr>
            <a:xfrm>
              <a:off x="8831062" y="2241117"/>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33" name="TextBox 132">
              <a:extLst>
                <a:ext uri="{FF2B5EF4-FFF2-40B4-BE49-F238E27FC236}">
                  <a16:creationId xmlns:a16="http://schemas.microsoft.com/office/drawing/2014/main" id="{A7C14285-D287-D36D-D65F-3A1DDFEF2436}"/>
                </a:ext>
              </a:extLst>
            </p:cNvPr>
            <p:cNvSpPr txBox="1"/>
            <p:nvPr/>
          </p:nvSpPr>
          <p:spPr>
            <a:xfrm>
              <a:off x="8965541" y="2178119"/>
              <a:ext cx="1257811"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Orchestration</a:t>
              </a:r>
            </a:p>
          </p:txBody>
        </p:sp>
      </p:grpSp>
      <p:grpSp>
        <p:nvGrpSpPr>
          <p:cNvPr id="134" name="Group 133">
            <a:extLst>
              <a:ext uri="{FF2B5EF4-FFF2-40B4-BE49-F238E27FC236}">
                <a16:creationId xmlns:a16="http://schemas.microsoft.com/office/drawing/2014/main" id="{E2D69671-CFBE-DB7A-8698-81F1B52C7D0B}"/>
              </a:ext>
            </a:extLst>
          </p:cNvPr>
          <p:cNvGrpSpPr/>
          <p:nvPr/>
        </p:nvGrpSpPr>
        <p:grpSpPr>
          <a:xfrm>
            <a:off x="8110437" y="3244085"/>
            <a:ext cx="1164967" cy="276999"/>
            <a:chOff x="6748197" y="3121094"/>
            <a:chExt cx="1165271" cy="277071"/>
          </a:xfrm>
        </p:grpSpPr>
        <p:sp>
          <p:nvSpPr>
            <p:cNvPr id="135" name="Oval 134">
              <a:extLst>
                <a:ext uri="{FF2B5EF4-FFF2-40B4-BE49-F238E27FC236}">
                  <a16:creationId xmlns:a16="http://schemas.microsoft.com/office/drawing/2014/main" id="{C2659BED-BFED-7272-A8CD-7B3C69C445F5}"/>
                </a:ext>
              </a:extLst>
            </p:cNvPr>
            <p:cNvSpPr/>
            <p:nvPr/>
          </p:nvSpPr>
          <p:spPr>
            <a:xfrm>
              <a:off x="6748197" y="31840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36" name="TextBox 135">
              <a:extLst>
                <a:ext uri="{FF2B5EF4-FFF2-40B4-BE49-F238E27FC236}">
                  <a16:creationId xmlns:a16="http://schemas.microsoft.com/office/drawing/2014/main" id="{9C663E60-9614-EE2F-6347-2F9F72D39BCD}"/>
                </a:ext>
              </a:extLst>
            </p:cNvPr>
            <p:cNvSpPr txBox="1"/>
            <p:nvPr/>
          </p:nvSpPr>
          <p:spPr>
            <a:xfrm>
              <a:off x="6882676" y="3121094"/>
              <a:ext cx="1030792"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CI/CD</a:t>
              </a:r>
            </a:p>
          </p:txBody>
        </p:sp>
      </p:grpSp>
      <p:grpSp>
        <p:nvGrpSpPr>
          <p:cNvPr id="137" name="Group 136">
            <a:extLst>
              <a:ext uri="{FF2B5EF4-FFF2-40B4-BE49-F238E27FC236}">
                <a16:creationId xmlns:a16="http://schemas.microsoft.com/office/drawing/2014/main" id="{C30A42FC-F9F6-2004-D255-6474BA6CD713}"/>
              </a:ext>
            </a:extLst>
          </p:cNvPr>
          <p:cNvGrpSpPr/>
          <p:nvPr/>
        </p:nvGrpSpPr>
        <p:grpSpPr>
          <a:xfrm>
            <a:off x="8111087" y="2754131"/>
            <a:ext cx="1544296" cy="276999"/>
            <a:chOff x="10425708" y="2178119"/>
            <a:chExt cx="1544698" cy="277071"/>
          </a:xfrm>
        </p:grpSpPr>
        <p:sp>
          <p:nvSpPr>
            <p:cNvPr id="138" name="Oval 137">
              <a:extLst>
                <a:ext uri="{FF2B5EF4-FFF2-40B4-BE49-F238E27FC236}">
                  <a16:creationId xmlns:a16="http://schemas.microsoft.com/office/drawing/2014/main" id="{70A431C8-5CB9-95A1-8905-EB109CD709A2}"/>
                </a:ext>
              </a:extLst>
            </p:cNvPr>
            <p:cNvSpPr/>
            <p:nvPr/>
          </p:nvSpPr>
          <p:spPr>
            <a:xfrm>
              <a:off x="10425708" y="2241117"/>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39" name="TextBox 138">
              <a:extLst>
                <a:ext uri="{FF2B5EF4-FFF2-40B4-BE49-F238E27FC236}">
                  <a16:creationId xmlns:a16="http://schemas.microsoft.com/office/drawing/2014/main" id="{431BBBC8-306A-3E6D-7661-701805CB1F04}"/>
                </a:ext>
              </a:extLst>
            </p:cNvPr>
            <p:cNvSpPr txBox="1"/>
            <p:nvPr/>
          </p:nvSpPr>
          <p:spPr>
            <a:xfrm>
              <a:off x="10560187" y="2178119"/>
              <a:ext cx="1410219"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Infra-as-code</a:t>
              </a:r>
            </a:p>
          </p:txBody>
        </p:sp>
      </p:grpSp>
      <p:sp>
        <p:nvSpPr>
          <p:cNvPr id="140" name="TextBox 139">
            <a:extLst>
              <a:ext uri="{FF2B5EF4-FFF2-40B4-BE49-F238E27FC236}">
                <a16:creationId xmlns:a16="http://schemas.microsoft.com/office/drawing/2014/main" id="{F4FE52D3-A3CC-25BD-A9D9-37B60D844A4B}"/>
              </a:ext>
            </a:extLst>
          </p:cNvPr>
          <p:cNvSpPr txBox="1"/>
          <p:nvPr/>
        </p:nvSpPr>
        <p:spPr>
          <a:xfrm>
            <a:off x="9736477" y="2527893"/>
            <a:ext cx="1673022" cy="276999"/>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Secure host config</a:t>
            </a:r>
          </a:p>
        </p:txBody>
      </p:sp>
      <p:sp>
        <p:nvSpPr>
          <p:cNvPr id="141" name="TextBox 140">
            <a:extLst>
              <a:ext uri="{FF2B5EF4-FFF2-40B4-BE49-F238E27FC236}">
                <a16:creationId xmlns:a16="http://schemas.microsoft.com/office/drawing/2014/main" id="{E95C1F92-3F3F-2BA2-B5C8-EE0C32C29511}"/>
              </a:ext>
            </a:extLst>
          </p:cNvPr>
          <p:cNvSpPr txBox="1"/>
          <p:nvPr/>
        </p:nvSpPr>
        <p:spPr>
          <a:xfrm>
            <a:off x="9736477" y="2296524"/>
            <a:ext cx="1917578" cy="276999"/>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7C22B"/>
                </a:solidFill>
                <a:effectLst/>
                <a:uLnTx/>
                <a:uFillTx/>
                <a:latin typeface="Metropolis"/>
                <a:ea typeface="+mn-ea"/>
                <a:cs typeface="+mn-cs"/>
              </a:rPr>
              <a:t>Regulatory config</a:t>
            </a:r>
          </a:p>
        </p:txBody>
      </p:sp>
      <p:grpSp>
        <p:nvGrpSpPr>
          <p:cNvPr id="142" name="Group 141">
            <a:extLst>
              <a:ext uri="{FF2B5EF4-FFF2-40B4-BE49-F238E27FC236}">
                <a16:creationId xmlns:a16="http://schemas.microsoft.com/office/drawing/2014/main" id="{4FC913BB-BE89-87A3-F5CA-85BA41310A11}"/>
              </a:ext>
            </a:extLst>
          </p:cNvPr>
          <p:cNvGrpSpPr/>
          <p:nvPr/>
        </p:nvGrpSpPr>
        <p:grpSpPr>
          <a:xfrm>
            <a:off x="4470927" y="2993917"/>
            <a:ext cx="1600778" cy="276999"/>
            <a:chOff x="9931995" y="2168594"/>
            <a:chExt cx="1601194" cy="277071"/>
          </a:xfrm>
        </p:grpSpPr>
        <p:sp>
          <p:nvSpPr>
            <p:cNvPr id="143" name="Isosceles Triangle 442">
              <a:extLst>
                <a:ext uri="{FF2B5EF4-FFF2-40B4-BE49-F238E27FC236}">
                  <a16:creationId xmlns:a16="http://schemas.microsoft.com/office/drawing/2014/main" id="{5014A32E-92A9-0047-21B1-F032986EC917}"/>
                </a:ext>
              </a:extLst>
            </p:cNvPr>
            <p:cNvSpPr/>
            <p:nvPr/>
          </p:nvSpPr>
          <p:spPr>
            <a:xfrm>
              <a:off x="9931995" y="22315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44" name="TextBox 143">
              <a:extLst>
                <a:ext uri="{FF2B5EF4-FFF2-40B4-BE49-F238E27FC236}">
                  <a16:creationId xmlns:a16="http://schemas.microsoft.com/office/drawing/2014/main" id="{3E199568-6204-204D-EFB4-AFEEE46394D1}"/>
                </a:ext>
              </a:extLst>
            </p:cNvPr>
            <p:cNvSpPr txBox="1"/>
            <p:nvPr/>
          </p:nvSpPr>
          <p:spPr>
            <a:xfrm>
              <a:off x="10066474" y="2168594"/>
              <a:ext cx="1466715"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Troubleshooting</a:t>
              </a:r>
            </a:p>
          </p:txBody>
        </p:sp>
      </p:grpSp>
      <p:grpSp>
        <p:nvGrpSpPr>
          <p:cNvPr id="145" name="Group 144">
            <a:extLst>
              <a:ext uri="{FF2B5EF4-FFF2-40B4-BE49-F238E27FC236}">
                <a16:creationId xmlns:a16="http://schemas.microsoft.com/office/drawing/2014/main" id="{24E1D86A-61E5-B1E7-5E40-AA481C389A4D}"/>
              </a:ext>
            </a:extLst>
          </p:cNvPr>
          <p:cNvGrpSpPr/>
          <p:nvPr/>
        </p:nvGrpSpPr>
        <p:grpSpPr>
          <a:xfrm>
            <a:off x="4470928" y="2754130"/>
            <a:ext cx="1957024" cy="276999"/>
            <a:chOff x="608013" y="2635319"/>
            <a:chExt cx="1957533" cy="277071"/>
          </a:xfrm>
        </p:grpSpPr>
        <p:sp>
          <p:nvSpPr>
            <p:cNvPr id="146" name="Isosceles Triangle 474">
              <a:extLst>
                <a:ext uri="{FF2B5EF4-FFF2-40B4-BE49-F238E27FC236}">
                  <a16:creationId xmlns:a16="http://schemas.microsoft.com/office/drawing/2014/main" id="{13C27C76-0AD9-B46D-3BB2-62700407526D}"/>
                </a:ext>
              </a:extLst>
            </p:cNvPr>
            <p:cNvSpPr/>
            <p:nvPr/>
          </p:nvSpPr>
          <p:spPr>
            <a:xfrm>
              <a:off x="608013" y="269831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47" name="TextBox 146">
              <a:extLst>
                <a:ext uri="{FF2B5EF4-FFF2-40B4-BE49-F238E27FC236}">
                  <a16:creationId xmlns:a16="http://schemas.microsoft.com/office/drawing/2014/main" id="{620F3835-DFB9-3988-AF02-BC8437AB257C}"/>
                </a:ext>
              </a:extLst>
            </p:cNvPr>
            <p:cNvSpPr txBox="1"/>
            <p:nvPr/>
          </p:nvSpPr>
          <p:spPr>
            <a:xfrm>
              <a:off x="742492" y="2635319"/>
              <a:ext cx="1823054"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Network mgmt.</a:t>
              </a:r>
            </a:p>
          </p:txBody>
        </p:sp>
      </p:grpSp>
      <p:grpSp>
        <p:nvGrpSpPr>
          <p:cNvPr id="148" name="Group 147">
            <a:extLst>
              <a:ext uri="{FF2B5EF4-FFF2-40B4-BE49-F238E27FC236}">
                <a16:creationId xmlns:a16="http://schemas.microsoft.com/office/drawing/2014/main" id="{F32C456B-B3A3-D60D-0310-CA21EE97171C}"/>
              </a:ext>
            </a:extLst>
          </p:cNvPr>
          <p:cNvGrpSpPr/>
          <p:nvPr/>
        </p:nvGrpSpPr>
        <p:grpSpPr>
          <a:xfrm>
            <a:off x="4470928" y="2514346"/>
            <a:ext cx="1799742" cy="276999"/>
            <a:chOff x="4470504" y="2764194"/>
            <a:chExt cx="1800211" cy="277071"/>
          </a:xfrm>
        </p:grpSpPr>
        <p:sp>
          <p:nvSpPr>
            <p:cNvPr id="149" name="Isosceles Triangle 492">
              <a:extLst>
                <a:ext uri="{FF2B5EF4-FFF2-40B4-BE49-F238E27FC236}">
                  <a16:creationId xmlns:a16="http://schemas.microsoft.com/office/drawing/2014/main" id="{AD87578E-EAE3-E936-3890-D1E0F2978E86}"/>
                </a:ext>
              </a:extLst>
            </p:cNvPr>
            <p:cNvSpPr/>
            <p:nvPr/>
          </p:nvSpPr>
          <p:spPr>
            <a:xfrm>
              <a:off x="4470504" y="28271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50" name="TextBox 149">
              <a:extLst>
                <a:ext uri="{FF2B5EF4-FFF2-40B4-BE49-F238E27FC236}">
                  <a16:creationId xmlns:a16="http://schemas.microsoft.com/office/drawing/2014/main" id="{0F4E5AAC-7C29-7209-BB85-EF3DE4B862DE}"/>
                </a:ext>
              </a:extLst>
            </p:cNvPr>
            <p:cNvSpPr txBox="1"/>
            <p:nvPr/>
          </p:nvSpPr>
          <p:spPr>
            <a:xfrm>
              <a:off x="4604983" y="2764194"/>
              <a:ext cx="1665732"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Infra monitoring</a:t>
              </a:r>
            </a:p>
          </p:txBody>
        </p:sp>
      </p:grpSp>
      <p:grpSp>
        <p:nvGrpSpPr>
          <p:cNvPr id="151" name="Group 150">
            <a:extLst>
              <a:ext uri="{FF2B5EF4-FFF2-40B4-BE49-F238E27FC236}">
                <a16:creationId xmlns:a16="http://schemas.microsoft.com/office/drawing/2014/main" id="{A43FFA20-AAD1-8E9E-F9CD-2F1318A39D24}"/>
              </a:ext>
            </a:extLst>
          </p:cNvPr>
          <p:cNvGrpSpPr/>
          <p:nvPr/>
        </p:nvGrpSpPr>
        <p:grpSpPr>
          <a:xfrm>
            <a:off x="4470928" y="3483873"/>
            <a:ext cx="2534127" cy="276999"/>
            <a:chOff x="4470504" y="3817399"/>
            <a:chExt cx="2534787" cy="277071"/>
          </a:xfrm>
        </p:grpSpPr>
        <p:sp>
          <p:nvSpPr>
            <p:cNvPr id="152" name="Isosceles Triangle 492">
              <a:extLst>
                <a:ext uri="{FF2B5EF4-FFF2-40B4-BE49-F238E27FC236}">
                  <a16:creationId xmlns:a16="http://schemas.microsoft.com/office/drawing/2014/main" id="{B7FD7CA3-5503-4AF7-C72A-A71FFFE4DBA2}"/>
                </a:ext>
              </a:extLst>
            </p:cNvPr>
            <p:cNvSpPr/>
            <p:nvPr/>
          </p:nvSpPr>
          <p:spPr>
            <a:xfrm>
              <a:off x="4470504" y="388039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53" name="TextBox 152">
              <a:extLst>
                <a:ext uri="{FF2B5EF4-FFF2-40B4-BE49-F238E27FC236}">
                  <a16:creationId xmlns:a16="http://schemas.microsoft.com/office/drawing/2014/main" id="{997078CD-C950-4F4B-B778-3281B5291B5A}"/>
                </a:ext>
              </a:extLst>
            </p:cNvPr>
            <p:cNvSpPr txBox="1"/>
            <p:nvPr/>
          </p:nvSpPr>
          <p:spPr>
            <a:xfrm>
              <a:off x="4604981" y="3817399"/>
              <a:ext cx="2400310"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Secure cloud operations</a:t>
              </a:r>
            </a:p>
          </p:txBody>
        </p:sp>
      </p:grpSp>
      <p:grpSp>
        <p:nvGrpSpPr>
          <p:cNvPr id="154" name="Group 153">
            <a:extLst>
              <a:ext uri="{FF2B5EF4-FFF2-40B4-BE49-F238E27FC236}">
                <a16:creationId xmlns:a16="http://schemas.microsoft.com/office/drawing/2014/main" id="{82F132FB-D84A-0647-0B9E-CE3B420FF9F5}"/>
              </a:ext>
            </a:extLst>
          </p:cNvPr>
          <p:cNvGrpSpPr/>
          <p:nvPr/>
        </p:nvGrpSpPr>
        <p:grpSpPr>
          <a:xfrm>
            <a:off x="4470929" y="3244086"/>
            <a:ext cx="1912804" cy="276999"/>
            <a:chOff x="5046612" y="3121094"/>
            <a:chExt cx="1913302" cy="277071"/>
          </a:xfrm>
        </p:grpSpPr>
        <p:sp>
          <p:nvSpPr>
            <p:cNvPr id="155" name="Isosceles Triangle 507">
              <a:extLst>
                <a:ext uri="{FF2B5EF4-FFF2-40B4-BE49-F238E27FC236}">
                  <a16:creationId xmlns:a16="http://schemas.microsoft.com/office/drawing/2014/main" id="{2770F35C-09E5-ECF2-C748-971B4A33962D}"/>
                </a:ext>
              </a:extLst>
            </p:cNvPr>
            <p:cNvSpPr/>
            <p:nvPr/>
          </p:nvSpPr>
          <p:spPr>
            <a:xfrm>
              <a:off x="5046612" y="31840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56" name="TextBox 155">
              <a:extLst>
                <a:ext uri="{FF2B5EF4-FFF2-40B4-BE49-F238E27FC236}">
                  <a16:creationId xmlns:a16="http://schemas.microsoft.com/office/drawing/2014/main" id="{FECF9839-8D0E-2D91-896D-0C0FBAAD71D3}"/>
                </a:ext>
              </a:extLst>
            </p:cNvPr>
            <p:cNvSpPr txBox="1"/>
            <p:nvPr/>
          </p:nvSpPr>
          <p:spPr>
            <a:xfrm>
              <a:off x="5181089" y="3121094"/>
              <a:ext cx="1778825"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Log management</a:t>
              </a:r>
            </a:p>
          </p:txBody>
        </p:sp>
      </p:grpSp>
      <p:grpSp>
        <p:nvGrpSpPr>
          <p:cNvPr id="157" name="Group 156">
            <a:extLst>
              <a:ext uri="{FF2B5EF4-FFF2-40B4-BE49-F238E27FC236}">
                <a16:creationId xmlns:a16="http://schemas.microsoft.com/office/drawing/2014/main" id="{80D094E5-7202-09D5-6B1D-10BEBD9072A9}"/>
              </a:ext>
            </a:extLst>
          </p:cNvPr>
          <p:cNvGrpSpPr/>
          <p:nvPr/>
        </p:nvGrpSpPr>
        <p:grpSpPr>
          <a:xfrm>
            <a:off x="4470928" y="2279788"/>
            <a:ext cx="2220948" cy="276999"/>
            <a:chOff x="9931995" y="3121094"/>
            <a:chExt cx="2221526" cy="277071"/>
          </a:xfrm>
        </p:grpSpPr>
        <p:sp>
          <p:nvSpPr>
            <p:cNvPr id="158" name="Isosceles Triangle 516">
              <a:extLst>
                <a:ext uri="{FF2B5EF4-FFF2-40B4-BE49-F238E27FC236}">
                  <a16:creationId xmlns:a16="http://schemas.microsoft.com/office/drawing/2014/main" id="{CDC826CA-029E-324D-8E25-5ACB7647B485}"/>
                </a:ext>
              </a:extLst>
            </p:cNvPr>
            <p:cNvSpPr/>
            <p:nvPr/>
          </p:nvSpPr>
          <p:spPr>
            <a:xfrm>
              <a:off x="9931995" y="31840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59" name="TextBox 158">
              <a:extLst>
                <a:ext uri="{FF2B5EF4-FFF2-40B4-BE49-F238E27FC236}">
                  <a16:creationId xmlns:a16="http://schemas.microsoft.com/office/drawing/2014/main" id="{73F3847B-9BEB-802E-7924-DFE8B26DEA1D}"/>
                </a:ext>
              </a:extLst>
            </p:cNvPr>
            <p:cNvSpPr txBox="1"/>
            <p:nvPr/>
          </p:nvSpPr>
          <p:spPr>
            <a:xfrm>
              <a:off x="10066476" y="3121094"/>
              <a:ext cx="2087045" cy="277071"/>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Full stack observability</a:t>
              </a:r>
            </a:p>
          </p:txBody>
        </p:sp>
      </p:grpSp>
      <p:grpSp>
        <p:nvGrpSpPr>
          <p:cNvPr id="160" name="Group 159">
            <a:extLst>
              <a:ext uri="{FF2B5EF4-FFF2-40B4-BE49-F238E27FC236}">
                <a16:creationId xmlns:a16="http://schemas.microsoft.com/office/drawing/2014/main" id="{44B054D6-49DA-E3E5-0865-067B7466544C}"/>
              </a:ext>
            </a:extLst>
          </p:cNvPr>
          <p:cNvGrpSpPr/>
          <p:nvPr/>
        </p:nvGrpSpPr>
        <p:grpSpPr>
          <a:xfrm>
            <a:off x="6582957" y="2279781"/>
            <a:ext cx="1290794" cy="461665"/>
            <a:chOff x="5046612" y="3121094"/>
            <a:chExt cx="1291130" cy="461786"/>
          </a:xfrm>
        </p:grpSpPr>
        <p:sp>
          <p:nvSpPr>
            <p:cNvPr id="161" name="Isosceles Triangle 507">
              <a:extLst>
                <a:ext uri="{FF2B5EF4-FFF2-40B4-BE49-F238E27FC236}">
                  <a16:creationId xmlns:a16="http://schemas.microsoft.com/office/drawing/2014/main" id="{E14333FD-E7BE-1BCC-AEDD-E8A5C31CBFF0}"/>
                </a:ext>
              </a:extLst>
            </p:cNvPr>
            <p:cNvSpPr/>
            <p:nvPr/>
          </p:nvSpPr>
          <p:spPr>
            <a:xfrm>
              <a:off x="5046612" y="31840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B3E81F"/>
                </a:solidFill>
                <a:effectLst/>
                <a:uLnTx/>
                <a:uFillTx/>
                <a:latin typeface="Metropolis"/>
                <a:ea typeface="+mn-ea"/>
                <a:cs typeface="+mn-cs"/>
              </a:endParaRPr>
            </a:p>
          </p:txBody>
        </p:sp>
        <p:sp>
          <p:nvSpPr>
            <p:cNvPr id="162" name="TextBox 161">
              <a:extLst>
                <a:ext uri="{FF2B5EF4-FFF2-40B4-BE49-F238E27FC236}">
                  <a16:creationId xmlns:a16="http://schemas.microsoft.com/office/drawing/2014/main" id="{7B90E8BB-602C-1778-628E-95FE77AC0E5C}"/>
                </a:ext>
              </a:extLst>
            </p:cNvPr>
            <p:cNvSpPr txBox="1"/>
            <p:nvPr/>
          </p:nvSpPr>
          <p:spPr>
            <a:xfrm>
              <a:off x="5181089" y="3121094"/>
              <a:ext cx="1156653" cy="461786"/>
            </a:xfrm>
            <a:prstGeom prst="rect">
              <a:avLst/>
            </a:prstGeom>
            <a:noFill/>
          </p:spPr>
          <p:txBody>
            <a:bodyPr wrap="square">
              <a:spAutoFit/>
            </a:bodyPr>
            <a:lstStyle/>
            <a:p>
              <a:pPr marL="0" marR="0" lvl="0" indent="0" algn="l" defTabSz="913898"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B3E81F"/>
                  </a:solidFill>
                  <a:effectLst/>
                  <a:uLnTx/>
                  <a:uFillTx/>
                  <a:latin typeface="Metropolis"/>
                  <a:ea typeface="+mn-ea"/>
                  <a:cs typeface="+mn-cs"/>
                </a:rPr>
                <a:t>App. monitoring</a:t>
              </a:r>
            </a:p>
          </p:txBody>
        </p:sp>
      </p:grpSp>
      <p:sp>
        <p:nvSpPr>
          <p:cNvPr id="163" name="Oval 162">
            <a:extLst>
              <a:ext uri="{FF2B5EF4-FFF2-40B4-BE49-F238E27FC236}">
                <a16:creationId xmlns:a16="http://schemas.microsoft.com/office/drawing/2014/main" id="{E8F53F15-EA83-8B04-5450-CE176F70B9B5}"/>
              </a:ext>
            </a:extLst>
          </p:cNvPr>
          <p:cNvSpPr/>
          <p:nvPr/>
        </p:nvSpPr>
        <p:spPr>
          <a:xfrm>
            <a:off x="9601272" y="2365293"/>
            <a:ext cx="150961" cy="150961"/>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64" name="Oval 163">
            <a:extLst>
              <a:ext uri="{FF2B5EF4-FFF2-40B4-BE49-F238E27FC236}">
                <a16:creationId xmlns:a16="http://schemas.microsoft.com/office/drawing/2014/main" id="{54A5F69B-D7A0-941C-C831-1C54220C4A74}"/>
              </a:ext>
            </a:extLst>
          </p:cNvPr>
          <p:cNvSpPr/>
          <p:nvPr/>
        </p:nvSpPr>
        <p:spPr>
          <a:xfrm>
            <a:off x="9601272" y="2603355"/>
            <a:ext cx="150961" cy="150961"/>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98"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7C22B"/>
              </a:solidFill>
              <a:effectLst/>
              <a:uLnTx/>
              <a:uFillTx/>
              <a:latin typeface="Metropolis"/>
              <a:ea typeface="+mn-ea"/>
              <a:cs typeface="+mn-cs"/>
            </a:endParaRPr>
          </a:p>
        </p:txBody>
      </p:sp>
      <p:sp>
        <p:nvSpPr>
          <p:cNvPr id="13" name="Rectangle 12">
            <a:extLst>
              <a:ext uri="{FF2B5EF4-FFF2-40B4-BE49-F238E27FC236}">
                <a16:creationId xmlns:a16="http://schemas.microsoft.com/office/drawing/2014/main" id="{5CE00AEA-8C2B-8910-7E25-4D767699A9AA}"/>
              </a:ext>
            </a:extLst>
          </p:cNvPr>
          <p:cNvSpPr/>
          <p:nvPr/>
        </p:nvSpPr>
        <p:spPr>
          <a:xfrm flipH="1">
            <a:off x="466690" y="1663790"/>
            <a:ext cx="11335607" cy="3108150"/>
          </a:xfrm>
          <a:prstGeom prst="rect">
            <a:avLst/>
          </a:prstGeom>
          <a:no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52" tIns="24312" rIns="91152"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1203" rtl="0" eaLnBrk="1" fontAlgn="auto" latinLnBrk="0" hangingPunct="1">
              <a:lnSpc>
                <a:spcPct val="100000"/>
              </a:lnSpc>
              <a:spcBef>
                <a:spcPts val="0"/>
              </a:spcBef>
              <a:spcAft>
                <a:spcPts val="216"/>
              </a:spcAft>
              <a:buClrTx/>
              <a:buSzTx/>
              <a:buFontTx/>
              <a:buNone/>
              <a:tabLst/>
              <a:defRPr/>
            </a:pPr>
            <a:endParaRPr kumimoji="0" lang="de-DE" sz="1200" b="0" i="0" u="none" strike="noStrike" kern="1200" cap="none" spc="0" normalizeH="0" baseline="0" noProof="0">
              <a:ln>
                <a:noFill/>
              </a:ln>
              <a:solidFill>
                <a:srgbClr val="BA5AFF"/>
              </a:solidFill>
              <a:effectLst/>
              <a:uLnTx/>
              <a:uFillTx/>
              <a:latin typeface="Metropolis"/>
              <a:ea typeface="+mn-ea"/>
              <a:cs typeface="+mn-cs"/>
              <a:sym typeface="Arial"/>
            </a:endParaRPr>
          </a:p>
        </p:txBody>
      </p:sp>
      <p:sp>
        <p:nvSpPr>
          <p:cNvPr id="166" name="Google Shape;8240;p185">
            <a:extLst>
              <a:ext uri="{FF2B5EF4-FFF2-40B4-BE49-F238E27FC236}">
                <a16:creationId xmlns:a16="http://schemas.microsoft.com/office/drawing/2014/main" id="{547C9265-646D-B246-B9E2-EBCF234712EF}"/>
              </a:ext>
            </a:extLst>
          </p:cNvPr>
          <p:cNvSpPr/>
          <p:nvPr/>
        </p:nvSpPr>
        <p:spPr>
          <a:xfrm rot="21599492">
            <a:off x="1346135" y="3917784"/>
            <a:ext cx="10456135" cy="365665"/>
          </a:xfrm>
          <a:prstGeom prst="rect">
            <a:avLst/>
          </a:prstGeom>
          <a:solidFill>
            <a:schemeClr val="accent6"/>
          </a:solidFill>
          <a:ln w="9525">
            <a:solidFill>
              <a:schemeClr val="accent6"/>
            </a:solidFill>
          </a:ln>
        </p:spPr>
        <p:txBody>
          <a:bodyPr spcFirstLastPara="1" wrap="square" lIns="0" tIns="0" rIns="0" bIns="0" anchor="ctr" anchorCtr="0">
            <a:noAutofit/>
          </a:bodyP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41032"/>
                </a:solidFill>
                <a:effectLst/>
                <a:uLnTx/>
                <a:uFillTx/>
                <a:latin typeface="Metropolis" panose="00000500000000000000" pitchFamily="50" charset="0"/>
                <a:ea typeface="+mn-ea"/>
                <a:cs typeface="Arial"/>
                <a:sym typeface="Arial"/>
              </a:rPr>
              <a:t>Common platform and datastore</a:t>
            </a:r>
            <a:endParaRPr kumimoji="0" lang="en-US" sz="1600" b="0" i="0" u="none" strike="noStrike" kern="1200" cap="none" spc="0" normalizeH="0" baseline="0" noProof="0">
              <a:ln>
                <a:noFill/>
              </a:ln>
              <a:solidFill>
                <a:srgbClr val="041032"/>
              </a:solidFill>
              <a:effectLst/>
              <a:uLnTx/>
              <a:uFillTx/>
              <a:latin typeface="Metropolis" panose="00000500000000000000" pitchFamily="50" charset="0"/>
              <a:ea typeface="+mn-ea"/>
              <a:cs typeface="Arial"/>
              <a:sym typeface="Arial"/>
            </a:endParaRPr>
          </a:p>
        </p:txBody>
      </p:sp>
      <p:grpSp>
        <p:nvGrpSpPr>
          <p:cNvPr id="712" name="Group 711">
            <a:extLst>
              <a:ext uri="{FF2B5EF4-FFF2-40B4-BE49-F238E27FC236}">
                <a16:creationId xmlns:a16="http://schemas.microsoft.com/office/drawing/2014/main" id="{C9CC4154-61DF-4203-371A-83C61C2B6071}"/>
              </a:ext>
            </a:extLst>
          </p:cNvPr>
          <p:cNvGrpSpPr/>
          <p:nvPr/>
        </p:nvGrpSpPr>
        <p:grpSpPr>
          <a:xfrm>
            <a:off x="706698" y="3688581"/>
            <a:ext cx="839877" cy="839877"/>
            <a:chOff x="609600" y="4114800"/>
            <a:chExt cx="1828959" cy="1828959"/>
          </a:xfrm>
        </p:grpSpPr>
        <p:sp>
          <p:nvSpPr>
            <p:cNvPr id="713" name="Oval 712">
              <a:extLst>
                <a:ext uri="{FF2B5EF4-FFF2-40B4-BE49-F238E27FC236}">
                  <a16:creationId xmlns:a16="http://schemas.microsoft.com/office/drawing/2014/main" id="{2C4B20C5-736F-2470-B1F9-5236F882CF8E}"/>
                </a:ext>
              </a:extLst>
            </p:cNvPr>
            <p:cNvSpPr/>
            <p:nvPr/>
          </p:nvSpPr>
          <p:spPr>
            <a:xfrm>
              <a:off x="609600" y="4114800"/>
              <a:ext cx="1828959" cy="1828959"/>
            </a:xfrm>
            <a:prstGeom prst="ellipse">
              <a:avLst/>
            </a:prstGeom>
            <a:solidFill>
              <a:schemeClr val="accent6"/>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BE20"/>
                </a:solidFill>
                <a:effectLst/>
                <a:uLnTx/>
                <a:uFillTx/>
                <a:latin typeface="Metropolis"/>
                <a:ea typeface="+mn-ea"/>
                <a:cs typeface="+mn-cs"/>
              </a:endParaRPr>
            </a:p>
          </p:txBody>
        </p:sp>
        <p:sp>
          <p:nvSpPr>
            <p:cNvPr id="714" name="Freeform 25">
              <a:extLst>
                <a:ext uri="{FF2B5EF4-FFF2-40B4-BE49-F238E27FC236}">
                  <a16:creationId xmlns:a16="http://schemas.microsoft.com/office/drawing/2014/main" id="{93D6C207-1C6D-DCE7-FC17-9234D6A5E995}"/>
                </a:ext>
              </a:extLst>
            </p:cNvPr>
            <p:cNvSpPr>
              <a:spLocks noChangeAspect="1" noEditPoints="1"/>
            </p:cNvSpPr>
            <p:nvPr/>
          </p:nvSpPr>
          <p:spPr bwMode="auto">
            <a:xfrm>
              <a:off x="964172" y="4586917"/>
              <a:ext cx="1119815" cy="884724"/>
            </a:xfrm>
            <a:custGeom>
              <a:avLst/>
              <a:gdLst>
                <a:gd name="T0" fmla="*/ 352 w 392"/>
                <a:gd name="T1" fmla="*/ 145 h 310"/>
                <a:gd name="T2" fmla="*/ 294 w 392"/>
                <a:gd name="T3" fmla="*/ 106 h 310"/>
                <a:gd name="T4" fmla="*/ 297 w 392"/>
                <a:gd name="T5" fmla="*/ 64 h 310"/>
                <a:gd name="T6" fmla="*/ 311 w 392"/>
                <a:gd name="T7" fmla="*/ 39 h 310"/>
                <a:gd name="T8" fmla="*/ 286 w 392"/>
                <a:gd name="T9" fmla="*/ 52 h 310"/>
                <a:gd name="T10" fmla="*/ 230 w 392"/>
                <a:gd name="T11" fmla="*/ 48 h 310"/>
                <a:gd name="T12" fmla="*/ 206 w 392"/>
                <a:gd name="T13" fmla="*/ 51 h 310"/>
                <a:gd name="T14" fmla="*/ 219 w 392"/>
                <a:gd name="T15" fmla="*/ 21 h 310"/>
                <a:gd name="T16" fmla="*/ 177 w 392"/>
                <a:gd name="T17" fmla="*/ 21 h 310"/>
                <a:gd name="T18" fmla="*/ 190 w 392"/>
                <a:gd name="T19" fmla="*/ 60 h 310"/>
                <a:gd name="T20" fmla="*/ 153 w 392"/>
                <a:gd name="T21" fmla="*/ 82 h 310"/>
                <a:gd name="T22" fmla="*/ 103 w 392"/>
                <a:gd name="T23" fmla="*/ 47 h 310"/>
                <a:gd name="T24" fmla="*/ 85 w 392"/>
                <a:gd name="T25" fmla="*/ 21 h 310"/>
                <a:gd name="T26" fmla="*/ 85 w 392"/>
                <a:gd name="T27" fmla="*/ 60 h 310"/>
                <a:gd name="T28" fmla="*/ 123 w 392"/>
                <a:gd name="T29" fmla="*/ 90 h 310"/>
                <a:gd name="T30" fmla="*/ 93 w 392"/>
                <a:gd name="T31" fmla="*/ 119 h 310"/>
                <a:gd name="T32" fmla="*/ 40 w 392"/>
                <a:gd name="T33" fmla="*/ 146 h 310"/>
                <a:gd name="T34" fmla="*/ 0 w 392"/>
                <a:gd name="T35" fmla="*/ 155 h 310"/>
                <a:gd name="T36" fmla="*/ 40 w 392"/>
                <a:gd name="T37" fmla="*/ 162 h 310"/>
                <a:gd name="T38" fmla="*/ 44 w 392"/>
                <a:gd name="T39" fmla="*/ 166 h 310"/>
                <a:gd name="T40" fmla="*/ 109 w 392"/>
                <a:gd name="T41" fmla="*/ 211 h 310"/>
                <a:gd name="T42" fmla="*/ 95 w 392"/>
                <a:gd name="T43" fmla="*/ 249 h 310"/>
                <a:gd name="T44" fmla="*/ 72 w 392"/>
                <a:gd name="T45" fmla="*/ 273 h 310"/>
                <a:gd name="T46" fmla="*/ 106 w 392"/>
                <a:gd name="T47" fmla="*/ 260 h 310"/>
                <a:gd name="T48" fmla="*/ 154 w 392"/>
                <a:gd name="T49" fmla="*/ 227 h 310"/>
                <a:gd name="T50" fmla="*/ 189 w 392"/>
                <a:gd name="T51" fmla="*/ 270 h 310"/>
                <a:gd name="T52" fmla="*/ 197 w 392"/>
                <a:gd name="T53" fmla="*/ 310 h 310"/>
                <a:gd name="T54" fmla="*/ 205 w 392"/>
                <a:gd name="T55" fmla="*/ 270 h 310"/>
                <a:gd name="T56" fmla="*/ 224 w 392"/>
                <a:gd name="T57" fmla="*/ 232 h 310"/>
                <a:gd name="T58" fmla="*/ 254 w 392"/>
                <a:gd name="T59" fmla="*/ 223 h 310"/>
                <a:gd name="T60" fmla="*/ 269 w 392"/>
                <a:gd name="T61" fmla="*/ 250 h 310"/>
                <a:gd name="T62" fmla="*/ 291 w 392"/>
                <a:gd name="T63" fmla="*/ 228 h 310"/>
                <a:gd name="T64" fmla="*/ 266 w 392"/>
                <a:gd name="T65" fmla="*/ 213 h 310"/>
                <a:gd name="T66" fmla="*/ 282 w 392"/>
                <a:gd name="T67" fmla="*/ 215 h 310"/>
                <a:gd name="T68" fmla="*/ 332 w 392"/>
                <a:gd name="T69" fmla="*/ 161 h 310"/>
                <a:gd name="T70" fmla="*/ 352 w 392"/>
                <a:gd name="T71" fmla="*/ 161 h 310"/>
                <a:gd name="T72" fmla="*/ 392 w 392"/>
                <a:gd name="T73" fmla="*/ 153 h 310"/>
                <a:gd name="T74" fmla="*/ 198 w 392"/>
                <a:gd name="T75" fmla="*/ 16 h 310"/>
                <a:gd name="T76" fmla="*/ 198 w 392"/>
                <a:gd name="T77" fmla="*/ 26 h 310"/>
                <a:gd name="T78" fmla="*/ 198 w 392"/>
                <a:gd name="T79" fmla="*/ 16 h 310"/>
                <a:gd name="T80" fmla="*/ 16 w 392"/>
                <a:gd name="T81" fmla="*/ 155 h 310"/>
                <a:gd name="T82" fmla="*/ 26 w 392"/>
                <a:gd name="T83" fmla="*/ 155 h 310"/>
                <a:gd name="T84" fmla="*/ 197 w 392"/>
                <a:gd name="T85" fmla="*/ 294 h 310"/>
                <a:gd name="T86" fmla="*/ 197 w 392"/>
                <a:gd name="T87" fmla="*/ 284 h 310"/>
                <a:gd name="T88" fmla="*/ 197 w 392"/>
                <a:gd name="T89" fmla="*/ 294 h 310"/>
                <a:gd name="T90" fmla="*/ 282 w 392"/>
                <a:gd name="T91" fmla="*/ 199 h 310"/>
                <a:gd name="T92" fmla="*/ 261 w 392"/>
                <a:gd name="T93" fmla="*/ 191 h 310"/>
                <a:gd name="T94" fmla="*/ 224 w 392"/>
                <a:gd name="T95" fmla="*/ 216 h 310"/>
                <a:gd name="T96" fmla="*/ 193 w 392"/>
                <a:gd name="T97" fmla="*/ 198 h 310"/>
                <a:gd name="T98" fmla="*/ 154 w 392"/>
                <a:gd name="T99" fmla="*/ 211 h 310"/>
                <a:gd name="T100" fmla="*/ 112 w 392"/>
                <a:gd name="T101" fmla="*/ 192 h 310"/>
                <a:gd name="T102" fmla="*/ 92 w 392"/>
                <a:gd name="T103" fmla="*/ 198 h 310"/>
                <a:gd name="T104" fmla="*/ 93 w 392"/>
                <a:gd name="T105" fmla="*/ 135 h 310"/>
                <a:gd name="T106" fmla="*/ 109 w 392"/>
                <a:gd name="T107" fmla="*/ 139 h 310"/>
                <a:gd name="T108" fmla="*/ 152 w 392"/>
                <a:gd name="T109" fmla="*/ 98 h 310"/>
                <a:gd name="T110" fmla="*/ 170 w 392"/>
                <a:gd name="T111" fmla="*/ 102 h 310"/>
                <a:gd name="T112" fmla="*/ 181 w 392"/>
                <a:gd name="T113" fmla="*/ 97 h 310"/>
                <a:gd name="T114" fmla="*/ 229 w 392"/>
                <a:gd name="T115" fmla="*/ 64 h 310"/>
                <a:gd name="T116" fmla="*/ 279 w 392"/>
                <a:gd name="T117" fmla="*/ 120 h 310"/>
                <a:gd name="T118" fmla="*/ 316 w 392"/>
                <a:gd name="T119" fmla="*/ 161 h 310"/>
                <a:gd name="T120" fmla="*/ 371 w 392"/>
                <a:gd name="T121" fmla="*/ 158 h 310"/>
                <a:gd name="T122" fmla="*/ 371 w 392"/>
                <a:gd name="T123" fmla="*/ 149 h 310"/>
                <a:gd name="T124" fmla="*/ 371 w 392"/>
                <a:gd name="T125" fmla="*/ 15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 h="310">
                  <a:moveTo>
                    <a:pt x="371" y="133"/>
                  </a:moveTo>
                  <a:cubicBezTo>
                    <a:pt x="363" y="133"/>
                    <a:pt x="355" y="138"/>
                    <a:pt x="352" y="145"/>
                  </a:cubicBezTo>
                  <a:cubicBezTo>
                    <a:pt x="331" y="145"/>
                    <a:pt x="331" y="145"/>
                    <a:pt x="331" y="145"/>
                  </a:cubicBezTo>
                  <a:cubicBezTo>
                    <a:pt x="326" y="125"/>
                    <a:pt x="312" y="110"/>
                    <a:pt x="294" y="106"/>
                  </a:cubicBezTo>
                  <a:cubicBezTo>
                    <a:pt x="292" y="95"/>
                    <a:pt x="288" y="86"/>
                    <a:pt x="283" y="78"/>
                  </a:cubicBezTo>
                  <a:cubicBezTo>
                    <a:pt x="297" y="64"/>
                    <a:pt x="297" y="64"/>
                    <a:pt x="297" y="64"/>
                  </a:cubicBezTo>
                  <a:cubicBezTo>
                    <a:pt x="301" y="65"/>
                    <a:pt x="307" y="64"/>
                    <a:pt x="311" y="60"/>
                  </a:cubicBezTo>
                  <a:cubicBezTo>
                    <a:pt x="317" y="55"/>
                    <a:pt x="317" y="45"/>
                    <a:pt x="311" y="39"/>
                  </a:cubicBezTo>
                  <a:cubicBezTo>
                    <a:pt x="305" y="33"/>
                    <a:pt x="296" y="33"/>
                    <a:pt x="290" y="39"/>
                  </a:cubicBezTo>
                  <a:cubicBezTo>
                    <a:pt x="286" y="42"/>
                    <a:pt x="285" y="48"/>
                    <a:pt x="286" y="52"/>
                  </a:cubicBezTo>
                  <a:cubicBezTo>
                    <a:pt x="272" y="66"/>
                    <a:pt x="272" y="66"/>
                    <a:pt x="272" y="66"/>
                  </a:cubicBezTo>
                  <a:cubicBezTo>
                    <a:pt x="261" y="55"/>
                    <a:pt x="246" y="48"/>
                    <a:pt x="230" y="48"/>
                  </a:cubicBezTo>
                  <a:cubicBezTo>
                    <a:pt x="229" y="48"/>
                    <a:pt x="229" y="48"/>
                    <a:pt x="228" y="48"/>
                  </a:cubicBezTo>
                  <a:cubicBezTo>
                    <a:pt x="220" y="48"/>
                    <a:pt x="213" y="49"/>
                    <a:pt x="206" y="51"/>
                  </a:cubicBezTo>
                  <a:cubicBezTo>
                    <a:pt x="206" y="40"/>
                    <a:pt x="206" y="40"/>
                    <a:pt x="206" y="40"/>
                  </a:cubicBezTo>
                  <a:cubicBezTo>
                    <a:pt x="214" y="37"/>
                    <a:pt x="219" y="30"/>
                    <a:pt x="219" y="21"/>
                  </a:cubicBezTo>
                  <a:cubicBezTo>
                    <a:pt x="219" y="10"/>
                    <a:pt x="210" y="0"/>
                    <a:pt x="198" y="0"/>
                  </a:cubicBezTo>
                  <a:cubicBezTo>
                    <a:pt x="187" y="0"/>
                    <a:pt x="177" y="10"/>
                    <a:pt x="177" y="21"/>
                  </a:cubicBezTo>
                  <a:cubicBezTo>
                    <a:pt x="177" y="30"/>
                    <a:pt x="183" y="37"/>
                    <a:pt x="190" y="40"/>
                  </a:cubicBezTo>
                  <a:cubicBezTo>
                    <a:pt x="190" y="60"/>
                    <a:pt x="190" y="60"/>
                    <a:pt x="190" y="60"/>
                  </a:cubicBezTo>
                  <a:cubicBezTo>
                    <a:pt x="182" y="66"/>
                    <a:pt x="175" y="74"/>
                    <a:pt x="169" y="84"/>
                  </a:cubicBezTo>
                  <a:cubicBezTo>
                    <a:pt x="164" y="83"/>
                    <a:pt x="159" y="82"/>
                    <a:pt x="153" y="82"/>
                  </a:cubicBezTo>
                  <a:cubicBezTo>
                    <a:pt x="149" y="82"/>
                    <a:pt x="144" y="82"/>
                    <a:pt x="139" y="83"/>
                  </a:cubicBezTo>
                  <a:cubicBezTo>
                    <a:pt x="103" y="47"/>
                    <a:pt x="103" y="47"/>
                    <a:pt x="103" y="47"/>
                  </a:cubicBezTo>
                  <a:cubicBezTo>
                    <a:pt x="104" y="45"/>
                    <a:pt x="105" y="43"/>
                    <a:pt x="105" y="40"/>
                  </a:cubicBezTo>
                  <a:cubicBezTo>
                    <a:pt x="105" y="30"/>
                    <a:pt x="96" y="21"/>
                    <a:pt x="85" y="21"/>
                  </a:cubicBezTo>
                  <a:cubicBezTo>
                    <a:pt x="74" y="21"/>
                    <a:pt x="66" y="30"/>
                    <a:pt x="66" y="40"/>
                  </a:cubicBezTo>
                  <a:cubicBezTo>
                    <a:pt x="66" y="51"/>
                    <a:pt x="74" y="60"/>
                    <a:pt x="85" y="60"/>
                  </a:cubicBezTo>
                  <a:cubicBezTo>
                    <a:pt x="88" y="60"/>
                    <a:pt x="90" y="59"/>
                    <a:pt x="92" y="59"/>
                  </a:cubicBezTo>
                  <a:cubicBezTo>
                    <a:pt x="123" y="90"/>
                    <a:pt x="123" y="90"/>
                    <a:pt x="123" y="90"/>
                  </a:cubicBezTo>
                  <a:cubicBezTo>
                    <a:pt x="111" y="96"/>
                    <a:pt x="102" y="107"/>
                    <a:pt x="97" y="120"/>
                  </a:cubicBezTo>
                  <a:cubicBezTo>
                    <a:pt x="96" y="120"/>
                    <a:pt x="95" y="119"/>
                    <a:pt x="93" y="119"/>
                  </a:cubicBezTo>
                  <a:cubicBezTo>
                    <a:pt x="74" y="119"/>
                    <a:pt x="57" y="130"/>
                    <a:pt x="49" y="146"/>
                  </a:cubicBezTo>
                  <a:cubicBezTo>
                    <a:pt x="40" y="146"/>
                    <a:pt x="40" y="146"/>
                    <a:pt x="40" y="146"/>
                  </a:cubicBezTo>
                  <a:cubicBezTo>
                    <a:pt x="36" y="139"/>
                    <a:pt x="29" y="134"/>
                    <a:pt x="21" y="134"/>
                  </a:cubicBezTo>
                  <a:cubicBezTo>
                    <a:pt x="9" y="134"/>
                    <a:pt x="0" y="143"/>
                    <a:pt x="0" y="155"/>
                  </a:cubicBezTo>
                  <a:cubicBezTo>
                    <a:pt x="0" y="166"/>
                    <a:pt x="9" y="176"/>
                    <a:pt x="21" y="176"/>
                  </a:cubicBezTo>
                  <a:cubicBezTo>
                    <a:pt x="30" y="176"/>
                    <a:pt x="37" y="170"/>
                    <a:pt x="40" y="162"/>
                  </a:cubicBezTo>
                  <a:cubicBezTo>
                    <a:pt x="45" y="162"/>
                    <a:pt x="45" y="162"/>
                    <a:pt x="45" y="162"/>
                  </a:cubicBezTo>
                  <a:cubicBezTo>
                    <a:pt x="45" y="163"/>
                    <a:pt x="44" y="164"/>
                    <a:pt x="44" y="166"/>
                  </a:cubicBezTo>
                  <a:cubicBezTo>
                    <a:pt x="44" y="192"/>
                    <a:pt x="65" y="213"/>
                    <a:pt x="91" y="214"/>
                  </a:cubicBezTo>
                  <a:cubicBezTo>
                    <a:pt x="97" y="214"/>
                    <a:pt x="103" y="213"/>
                    <a:pt x="109" y="211"/>
                  </a:cubicBezTo>
                  <a:cubicBezTo>
                    <a:pt x="113" y="215"/>
                    <a:pt x="118" y="218"/>
                    <a:pt x="124" y="220"/>
                  </a:cubicBezTo>
                  <a:cubicBezTo>
                    <a:pt x="95" y="249"/>
                    <a:pt x="95" y="249"/>
                    <a:pt x="95" y="249"/>
                  </a:cubicBezTo>
                  <a:cubicBezTo>
                    <a:pt x="91" y="248"/>
                    <a:pt x="87" y="248"/>
                    <a:pt x="83" y="250"/>
                  </a:cubicBezTo>
                  <a:cubicBezTo>
                    <a:pt x="73" y="253"/>
                    <a:pt x="69" y="264"/>
                    <a:pt x="72" y="273"/>
                  </a:cubicBezTo>
                  <a:cubicBezTo>
                    <a:pt x="76" y="282"/>
                    <a:pt x="87" y="287"/>
                    <a:pt x="96" y="283"/>
                  </a:cubicBezTo>
                  <a:cubicBezTo>
                    <a:pt x="105" y="280"/>
                    <a:pt x="110" y="269"/>
                    <a:pt x="106" y="260"/>
                  </a:cubicBezTo>
                  <a:cubicBezTo>
                    <a:pt x="141" y="226"/>
                    <a:pt x="141" y="226"/>
                    <a:pt x="141" y="226"/>
                  </a:cubicBezTo>
                  <a:cubicBezTo>
                    <a:pt x="145" y="226"/>
                    <a:pt x="149" y="227"/>
                    <a:pt x="154" y="227"/>
                  </a:cubicBezTo>
                  <a:cubicBezTo>
                    <a:pt x="166" y="227"/>
                    <a:pt x="178" y="225"/>
                    <a:pt x="189" y="220"/>
                  </a:cubicBezTo>
                  <a:cubicBezTo>
                    <a:pt x="189" y="270"/>
                    <a:pt x="189" y="270"/>
                    <a:pt x="189" y="270"/>
                  </a:cubicBezTo>
                  <a:cubicBezTo>
                    <a:pt x="181" y="273"/>
                    <a:pt x="176" y="280"/>
                    <a:pt x="176" y="289"/>
                  </a:cubicBezTo>
                  <a:cubicBezTo>
                    <a:pt x="176" y="301"/>
                    <a:pt x="185" y="310"/>
                    <a:pt x="197" y="310"/>
                  </a:cubicBezTo>
                  <a:cubicBezTo>
                    <a:pt x="208" y="310"/>
                    <a:pt x="217" y="301"/>
                    <a:pt x="217" y="289"/>
                  </a:cubicBezTo>
                  <a:cubicBezTo>
                    <a:pt x="217" y="280"/>
                    <a:pt x="212" y="273"/>
                    <a:pt x="205" y="270"/>
                  </a:cubicBezTo>
                  <a:cubicBezTo>
                    <a:pt x="205" y="228"/>
                    <a:pt x="205" y="228"/>
                    <a:pt x="205" y="228"/>
                  </a:cubicBezTo>
                  <a:cubicBezTo>
                    <a:pt x="211" y="230"/>
                    <a:pt x="217" y="232"/>
                    <a:pt x="224" y="232"/>
                  </a:cubicBezTo>
                  <a:cubicBezTo>
                    <a:pt x="224" y="232"/>
                    <a:pt x="225" y="232"/>
                    <a:pt x="225" y="232"/>
                  </a:cubicBezTo>
                  <a:cubicBezTo>
                    <a:pt x="235" y="232"/>
                    <a:pt x="245" y="229"/>
                    <a:pt x="254" y="223"/>
                  </a:cubicBezTo>
                  <a:cubicBezTo>
                    <a:pt x="265" y="236"/>
                    <a:pt x="265" y="236"/>
                    <a:pt x="265" y="236"/>
                  </a:cubicBezTo>
                  <a:cubicBezTo>
                    <a:pt x="264" y="241"/>
                    <a:pt x="265" y="246"/>
                    <a:pt x="269" y="250"/>
                  </a:cubicBezTo>
                  <a:cubicBezTo>
                    <a:pt x="275" y="256"/>
                    <a:pt x="284" y="256"/>
                    <a:pt x="291" y="250"/>
                  </a:cubicBezTo>
                  <a:cubicBezTo>
                    <a:pt x="297" y="244"/>
                    <a:pt x="297" y="235"/>
                    <a:pt x="291" y="228"/>
                  </a:cubicBezTo>
                  <a:cubicBezTo>
                    <a:pt x="287" y="224"/>
                    <a:pt x="281" y="223"/>
                    <a:pt x="276" y="224"/>
                  </a:cubicBezTo>
                  <a:cubicBezTo>
                    <a:pt x="266" y="213"/>
                    <a:pt x="266" y="213"/>
                    <a:pt x="266" y="213"/>
                  </a:cubicBezTo>
                  <a:cubicBezTo>
                    <a:pt x="266" y="213"/>
                    <a:pt x="266" y="212"/>
                    <a:pt x="266" y="212"/>
                  </a:cubicBezTo>
                  <a:cubicBezTo>
                    <a:pt x="271" y="214"/>
                    <a:pt x="277" y="215"/>
                    <a:pt x="282" y="215"/>
                  </a:cubicBezTo>
                  <a:cubicBezTo>
                    <a:pt x="294" y="216"/>
                    <a:pt x="306" y="211"/>
                    <a:pt x="315" y="202"/>
                  </a:cubicBezTo>
                  <a:cubicBezTo>
                    <a:pt x="326" y="192"/>
                    <a:pt x="332" y="177"/>
                    <a:pt x="332" y="161"/>
                  </a:cubicBezTo>
                  <a:cubicBezTo>
                    <a:pt x="332" y="161"/>
                    <a:pt x="332" y="161"/>
                    <a:pt x="332" y="161"/>
                  </a:cubicBezTo>
                  <a:cubicBezTo>
                    <a:pt x="352" y="161"/>
                    <a:pt x="352" y="161"/>
                    <a:pt x="352" y="161"/>
                  </a:cubicBezTo>
                  <a:cubicBezTo>
                    <a:pt x="354" y="169"/>
                    <a:pt x="362" y="174"/>
                    <a:pt x="371" y="174"/>
                  </a:cubicBezTo>
                  <a:cubicBezTo>
                    <a:pt x="383" y="174"/>
                    <a:pt x="392" y="165"/>
                    <a:pt x="392" y="153"/>
                  </a:cubicBezTo>
                  <a:cubicBezTo>
                    <a:pt x="392" y="142"/>
                    <a:pt x="383" y="133"/>
                    <a:pt x="371" y="133"/>
                  </a:cubicBezTo>
                  <a:close/>
                  <a:moveTo>
                    <a:pt x="198" y="16"/>
                  </a:moveTo>
                  <a:cubicBezTo>
                    <a:pt x="201" y="16"/>
                    <a:pt x="203" y="18"/>
                    <a:pt x="203" y="21"/>
                  </a:cubicBezTo>
                  <a:cubicBezTo>
                    <a:pt x="203" y="24"/>
                    <a:pt x="201" y="26"/>
                    <a:pt x="198" y="26"/>
                  </a:cubicBezTo>
                  <a:cubicBezTo>
                    <a:pt x="195" y="26"/>
                    <a:pt x="193" y="24"/>
                    <a:pt x="193" y="21"/>
                  </a:cubicBezTo>
                  <a:cubicBezTo>
                    <a:pt x="193" y="18"/>
                    <a:pt x="195" y="16"/>
                    <a:pt x="198" y="16"/>
                  </a:cubicBezTo>
                  <a:close/>
                  <a:moveTo>
                    <a:pt x="21" y="160"/>
                  </a:moveTo>
                  <a:cubicBezTo>
                    <a:pt x="18" y="160"/>
                    <a:pt x="16" y="157"/>
                    <a:pt x="16" y="155"/>
                  </a:cubicBezTo>
                  <a:cubicBezTo>
                    <a:pt x="16" y="152"/>
                    <a:pt x="18" y="150"/>
                    <a:pt x="21" y="150"/>
                  </a:cubicBezTo>
                  <a:cubicBezTo>
                    <a:pt x="23" y="150"/>
                    <a:pt x="26" y="152"/>
                    <a:pt x="26" y="155"/>
                  </a:cubicBezTo>
                  <a:cubicBezTo>
                    <a:pt x="26" y="157"/>
                    <a:pt x="23" y="160"/>
                    <a:pt x="21" y="160"/>
                  </a:cubicBezTo>
                  <a:close/>
                  <a:moveTo>
                    <a:pt x="197" y="294"/>
                  </a:moveTo>
                  <a:cubicBezTo>
                    <a:pt x="194" y="294"/>
                    <a:pt x="192" y="292"/>
                    <a:pt x="192" y="289"/>
                  </a:cubicBezTo>
                  <a:cubicBezTo>
                    <a:pt x="192" y="286"/>
                    <a:pt x="194" y="284"/>
                    <a:pt x="197" y="284"/>
                  </a:cubicBezTo>
                  <a:cubicBezTo>
                    <a:pt x="199" y="284"/>
                    <a:pt x="201" y="286"/>
                    <a:pt x="201" y="289"/>
                  </a:cubicBezTo>
                  <a:cubicBezTo>
                    <a:pt x="201" y="292"/>
                    <a:pt x="199" y="294"/>
                    <a:pt x="197" y="294"/>
                  </a:cubicBezTo>
                  <a:close/>
                  <a:moveTo>
                    <a:pt x="304" y="190"/>
                  </a:moveTo>
                  <a:cubicBezTo>
                    <a:pt x="298" y="196"/>
                    <a:pt x="290" y="199"/>
                    <a:pt x="282" y="199"/>
                  </a:cubicBezTo>
                  <a:cubicBezTo>
                    <a:pt x="277" y="199"/>
                    <a:pt x="272" y="198"/>
                    <a:pt x="268" y="195"/>
                  </a:cubicBezTo>
                  <a:cubicBezTo>
                    <a:pt x="261" y="191"/>
                    <a:pt x="261" y="191"/>
                    <a:pt x="261" y="191"/>
                  </a:cubicBezTo>
                  <a:cubicBezTo>
                    <a:pt x="257" y="198"/>
                    <a:pt x="257" y="198"/>
                    <a:pt x="257" y="198"/>
                  </a:cubicBezTo>
                  <a:cubicBezTo>
                    <a:pt x="250" y="209"/>
                    <a:pt x="238" y="216"/>
                    <a:pt x="224" y="216"/>
                  </a:cubicBezTo>
                  <a:cubicBezTo>
                    <a:pt x="214" y="216"/>
                    <a:pt x="204" y="211"/>
                    <a:pt x="197" y="204"/>
                  </a:cubicBezTo>
                  <a:cubicBezTo>
                    <a:pt x="193" y="198"/>
                    <a:pt x="193" y="198"/>
                    <a:pt x="193" y="198"/>
                  </a:cubicBezTo>
                  <a:cubicBezTo>
                    <a:pt x="187" y="202"/>
                    <a:pt x="187" y="202"/>
                    <a:pt x="187" y="202"/>
                  </a:cubicBezTo>
                  <a:cubicBezTo>
                    <a:pt x="178" y="208"/>
                    <a:pt x="166" y="211"/>
                    <a:pt x="154" y="211"/>
                  </a:cubicBezTo>
                  <a:cubicBezTo>
                    <a:pt x="139" y="211"/>
                    <a:pt x="125" y="205"/>
                    <a:pt x="116" y="196"/>
                  </a:cubicBezTo>
                  <a:cubicBezTo>
                    <a:pt x="112" y="192"/>
                    <a:pt x="112" y="192"/>
                    <a:pt x="112" y="192"/>
                  </a:cubicBezTo>
                  <a:cubicBezTo>
                    <a:pt x="107" y="194"/>
                    <a:pt x="107" y="194"/>
                    <a:pt x="107" y="194"/>
                  </a:cubicBezTo>
                  <a:cubicBezTo>
                    <a:pt x="102" y="197"/>
                    <a:pt x="97" y="198"/>
                    <a:pt x="92" y="198"/>
                  </a:cubicBezTo>
                  <a:cubicBezTo>
                    <a:pt x="74" y="197"/>
                    <a:pt x="60" y="183"/>
                    <a:pt x="60" y="166"/>
                  </a:cubicBezTo>
                  <a:cubicBezTo>
                    <a:pt x="61" y="149"/>
                    <a:pt x="75" y="135"/>
                    <a:pt x="93" y="135"/>
                  </a:cubicBezTo>
                  <a:cubicBezTo>
                    <a:pt x="96" y="135"/>
                    <a:pt x="98" y="136"/>
                    <a:pt x="101" y="137"/>
                  </a:cubicBezTo>
                  <a:cubicBezTo>
                    <a:pt x="109" y="139"/>
                    <a:pt x="109" y="139"/>
                    <a:pt x="109" y="139"/>
                  </a:cubicBezTo>
                  <a:cubicBezTo>
                    <a:pt x="111" y="131"/>
                    <a:pt x="111" y="131"/>
                    <a:pt x="111" y="131"/>
                  </a:cubicBezTo>
                  <a:cubicBezTo>
                    <a:pt x="115" y="111"/>
                    <a:pt x="132" y="98"/>
                    <a:pt x="152" y="98"/>
                  </a:cubicBezTo>
                  <a:cubicBezTo>
                    <a:pt x="152" y="98"/>
                    <a:pt x="153" y="98"/>
                    <a:pt x="153" y="98"/>
                  </a:cubicBezTo>
                  <a:cubicBezTo>
                    <a:pt x="159" y="98"/>
                    <a:pt x="165" y="99"/>
                    <a:pt x="170" y="102"/>
                  </a:cubicBezTo>
                  <a:cubicBezTo>
                    <a:pt x="178" y="105"/>
                    <a:pt x="178" y="105"/>
                    <a:pt x="178" y="105"/>
                  </a:cubicBezTo>
                  <a:cubicBezTo>
                    <a:pt x="181" y="97"/>
                    <a:pt x="181" y="97"/>
                    <a:pt x="181" y="97"/>
                  </a:cubicBezTo>
                  <a:cubicBezTo>
                    <a:pt x="189" y="76"/>
                    <a:pt x="208" y="63"/>
                    <a:pt x="229" y="64"/>
                  </a:cubicBezTo>
                  <a:cubicBezTo>
                    <a:pt x="229" y="64"/>
                    <a:pt x="229" y="64"/>
                    <a:pt x="229" y="64"/>
                  </a:cubicBezTo>
                  <a:cubicBezTo>
                    <a:pt x="255" y="64"/>
                    <a:pt x="276" y="86"/>
                    <a:pt x="279" y="113"/>
                  </a:cubicBezTo>
                  <a:cubicBezTo>
                    <a:pt x="279" y="120"/>
                    <a:pt x="279" y="120"/>
                    <a:pt x="279" y="120"/>
                  </a:cubicBezTo>
                  <a:cubicBezTo>
                    <a:pt x="286" y="121"/>
                    <a:pt x="286" y="121"/>
                    <a:pt x="286" y="121"/>
                  </a:cubicBezTo>
                  <a:cubicBezTo>
                    <a:pt x="304" y="122"/>
                    <a:pt x="317" y="140"/>
                    <a:pt x="316" y="161"/>
                  </a:cubicBezTo>
                  <a:cubicBezTo>
                    <a:pt x="316" y="172"/>
                    <a:pt x="312" y="183"/>
                    <a:pt x="304" y="190"/>
                  </a:cubicBezTo>
                  <a:close/>
                  <a:moveTo>
                    <a:pt x="371" y="158"/>
                  </a:moveTo>
                  <a:cubicBezTo>
                    <a:pt x="368" y="158"/>
                    <a:pt x="366" y="156"/>
                    <a:pt x="366" y="153"/>
                  </a:cubicBezTo>
                  <a:cubicBezTo>
                    <a:pt x="366" y="151"/>
                    <a:pt x="368" y="149"/>
                    <a:pt x="371" y="149"/>
                  </a:cubicBezTo>
                  <a:cubicBezTo>
                    <a:pt x="374" y="149"/>
                    <a:pt x="376" y="151"/>
                    <a:pt x="376" y="153"/>
                  </a:cubicBezTo>
                  <a:cubicBezTo>
                    <a:pt x="376" y="156"/>
                    <a:pt x="374" y="158"/>
                    <a:pt x="371" y="1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2F2F2"/>
                  </a:solidFill>
                  <a:effectLst/>
                  <a:uLnTx/>
                  <a:uFillTx/>
                  <a:latin typeface="Metropolis"/>
                  <a:ea typeface="+mn-ea"/>
                  <a:cs typeface="+mn-cs"/>
                </a:rPr>
                <a:t> </a:t>
              </a:r>
            </a:p>
          </p:txBody>
        </p:sp>
      </p:grpSp>
    </p:spTree>
    <p:extLst>
      <p:ext uri="{BB962C8B-B14F-4D97-AF65-F5344CB8AC3E}">
        <p14:creationId xmlns:p14="http://schemas.microsoft.com/office/powerpoint/2010/main" val="262744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a:t>#1 in Operations Management</a:t>
            </a: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Why Aria Operations?</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843787"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120049"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pic>
        <p:nvPicPr>
          <p:cNvPr id="21" name="Picture 20">
            <a:extLst>
              <a:ext uri="{FF2B5EF4-FFF2-40B4-BE49-F238E27FC236}">
                <a16:creationId xmlns:a16="http://schemas.microsoft.com/office/drawing/2014/main" id="{CC6CBF93-ACC6-48AC-A828-C6612DE581FC}"/>
              </a:ext>
            </a:extLst>
          </p:cNvPr>
          <p:cNvPicPr>
            <a:picLocks noChangeAspect="1"/>
          </p:cNvPicPr>
          <p:nvPr/>
        </p:nvPicPr>
        <p:blipFill>
          <a:blip r:embed="rId3"/>
          <a:stretch>
            <a:fillRect/>
          </a:stretch>
        </p:blipFill>
        <p:spPr>
          <a:xfrm>
            <a:off x="10917558" y="175149"/>
            <a:ext cx="733601" cy="699822"/>
          </a:xfrm>
          <a:prstGeom prst="rect">
            <a:avLst/>
          </a:prstGeom>
        </p:spPr>
      </p:pic>
      <p:sp>
        <p:nvSpPr>
          <p:cNvPr id="2" name="TextBox 1">
            <a:extLst>
              <a:ext uri="{FF2B5EF4-FFF2-40B4-BE49-F238E27FC236}">
                <a16:creationId xmlns:a16="http://schemas.microsoft.com/office/drawing/2014/main" id="{6995A37F-80EB-41DC-BE63-76A6D8CDFE6B}"/>
              </a:ext>
            </a:extLst>
          </p:cNvPr>
          <p:cNvSpPr txBox="1"/>
          <p:nvPr/>
        </p:nvSpPr>
        <p:spPr>
          <a:xfrm>
            <a:off x="10646363" y="887582"/>
            <a:ext cx="1275990" cy="215444"/>
          </a:xfrm>
          <a:prstGeom prst="rect">
            <a:avLst/>
          </a:prstGeom>
        </p:spPr>
        <p:txBody>
          <a:bodyPr wrap="none" lIns="0" tIns="0" rIns="0" bIns="0" rtlCol="0">
            <a:spAutoFit/>
          </a:bodyPr>
          <a:lstStyle/>
          <a:p>
            <a:pPr algn="l">
              <a:spcAft>
                <a:spcPts val="600"/>
              </a:spcAft>
            </a:pPr>
            <a:r>
              <a:rPr lang="en-US" sz="1400">
                <a:solidFill>
                  <a:schemeClr val="accent2"/>
                </a:solidFill>
              </a:rPr>
              <a:t>Powered by AI</a:t>
            </a:r>
          </a:p>
        </p:txBody>
      </p:sp>
      <p:grpSp>
        <p:nvGrpSpPr>
          <p:cNvPr id="10" name="Group 9">
            <a:extLst>
              <a:ext uri="{FF2B5EF4-FFF2-40B4-BE49-F238E27FC236}">
                <a16:creationId xmlns:a16="http://schemas.microsoft.com/office/drawing/2014/main" id="{C978C7D8-3263-4E29-A141-A026AD3465CB}"/>
              </a:ext>
            </a:extLst>
          </p:cNvPr>
          <p:cNvGrpSpPr/>
          <p:nvPr/>
        </p:nvGrpSpPr>
        <p:grpSpPr>
          <a:xfrm>
            <a:off x="543409" y="1613553"/>
            <a:ext cx="11102006" cy="5157950"/>
            <a:chOff x="543409" y="1613553"/>
            <a:chExt cx="11102006" cy="515795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115660"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lnSpc>
                  <a:spcPct val="90000"/>
                </a:lnSpc>
              </a:pPr>
              <a:r>
                <a:rPr lang="en-US">
                  <a:solidFill>
                    <a:schemeClr val="bg1"/>
                  </a:solidFill>
                </a:rPr>
                <a:t>Enterprise-wide monitoring &amp; troubleshooting</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115659"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lnSpc>
                  <a:spcPct val="90000"/>
                </a:lnSpc>
              </a:pPr>
              <a:r>
                <a:rPr lang="en-US">
                  <a:solidFill>
                    <a:schemeClr val="bg1"/>
                  </a:solidFill>
                </a:rPr>
                <a:t>Native console built for VMware Cloud</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543409" y="5060093"/>
              <a:ext cx="3795023"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lnSpc>
                  <a:spcPct val="90000"/>
                </a:lnSpc>
              </a:pPr>
              <a:r>
                <a:rPr lang="en-US">
                  <a:solidFill>
                    <a:schemeClr val="bg1"/>
                  </a:solidFill>
                </a:rPr>
                <a:t>Extensible and integrated</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843787"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120049"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7261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lnSpc>
                  <a:spcPct val="90000"/>
                </a:lnSpc>
              </a:pPr>
              <a:r>
                <a:rPr lang="en-US">
                  <a:solidFill>
                    <a:schemeClr val="bg1"/>
                  </a:solidFill>
                </a:rPr>
                <a:t>Proven solution from the market leader</a:t>
              </a:r>
            </a:p>
          </p:txBody>
        </p:sp>
        <p:sp>
          <p:nvSpPr>
            <p:cNvPr id="18" name="Oval 17">
              <a:extLst>
                <a:ext uri="{FF2B5EF4-FFF2-40B4-BE49-F238E27FC236}">
                  <a16:creationId xmlns:a16="http://schemas.microsoft.com/office/drawing/2014/main" id="{835A49CB-D4E5-45D0-B3A1-1552C01DD47D}"/>
                </a:ext>
              </a:extLst>
            </p:cNvPr>
            <p:cNvSpPr/>
            <p:nvPr/>
          </p:nvSpPr>
          <p:spPr bwMode="gray">
            <a:xfrm>
              <a:off x="4838754" y="2384967"/>
              <a:ext cx="2640524" cy="2716668"/>
            </a:xfrm>
            <a:prstGeom prst="ellipse">
              <a:avLst/>
            </a:prstGeom>
            <a:solidFill>
              <a:schemeClr val="bg1"/>
            </a:solidFill>
            <a:ln w="76200">
              <a:solidFill>
                <a:srgbClr val="65A11B"/>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pic>
          <p:nvPicPr>
            <p:cNvPr id="8" name="Graphic 7">
              <a:extLst>
                <a:ext uri="{FF2B5EF4-FFF2-40B4-BE49-F238E27FC236}">
                  <a16:creationId xmlns:a16="http://schemas.microsoft.com/office/drawing/2014/main" id="{B5A341E4-6794-41DA-90D4-941927598A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0535" y="2905273"/>
              <a:ext cx="1689716" cy="1689716"/>
            </a:xfrm>
            <a:prstGeom prst="rect">
              <a:avLst/>
            </a:prstGeom>
          </p:spPr>
        </p:pic>
      </p:gr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0548" y="5059670"/>
            <a:ext cx="3528836" cy="896459"/>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330" tIns="91416" rIns="182832" bIns="91416" numCol="1" spcCol="0" rtlCol="0" fromWordArt="0" anchor="ctr" anchorCtr="0" forceAA="0" compatLnSpc="1">
            <a:prstTxWarp prst="textNoShape">
              <a:avLst/>
            </a:prstTxWarp>
            <a:noAutofit/>
          </a:bodyPr>
          <a:lstStyle/>
          <a:p>
            <a:pPr algn="r">
              <a:spcAft>
                <a:spcPts val="600"/>
              </a:spcAft>
            </a:pPr>
            <a:r>
              <a:rPr lang="en-US" sz="1999">
                <a:solidFill>
                  <a:schemeClr val="bg1"/>
                </a:solidFill>
              </a:rPr>
              <a:t>Scale rapidly</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7928621" y="1614026"/>
            <a:ext cx="3650761" cy="914162"/>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330" tIns="91416" rIns="182832" bIns="91416" numCol="1" spcCol="0" rtlCol="0" fromWordArt="0" anchor="ctr" anchorCtr="0" forceAA="0" compatLnSpc="1">
            <a:prstTxWarp prst="textNoShape">
              <a:avLst/>
            </a:prstTxWarp>
            <a:noAutofit/>
          </a:bodyPr>
          <a:lstStyle/>
          <a:p>
            <a:pPr algn="r">
              <a:spcAft>
                <a:spcPts val="600"/>
              </a:spcAft>
            </a:pPr>
            <a:r>
              <a:rPr lang="en-US" sz="1999">
                <a:solidFill>
                  <a:schemeClr val="bg1"/>
                </a:solidFill>
              </a:rPr>
              <a:t>Increase Flexibility</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9442" y="5059670"/>
            <a:ext cx="3516505" cy="896459"/>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91416" rIns="731330" bIns="91416" numCol="1" spcCol="0" rtlCol="0" fromWordArt="0" anchor="ctr" anchorCtr="0" forceAA="0" compatLnSpc="1">
            <a:prstTxWarp prst="textNoShape">
              <a:avLst/>
            </a:prstTxWarp>
            <a:noAutofit/>
          </a:bodyPr>
          <a:lstStyle/>
          <a:p>
            <a:pPr>
              <a:spcAft>
                <a:spcPts val="600"/>
              </a:spcAft>
            </a:pPr>
            <a:r>
              <a:rPr lang="en-US" sz="1999">
                <a:solidFill>
                  <a:schemeClr val="bg1"/>
                </a:solidFill>
              </a:rPr>
              <a:t>Improve agility</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266" y="4636891"/>
            <a:ext cx="3353322" cy="914162"/>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a:t>Benefits of cloud service for cloud alignment</a:t>
            </a: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Why Aria Operations Cloud?</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266" y="2019318"/>
            <a:ext cx="3353322" cy="914162"/>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6238" y="4636891"/>
            <a:ext cx="3353322" cy="914162"/>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9440" y="1614026"/>
            <a:ext cx="3528837" cy="914162"/>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91416" rIns="731330" bIns="91416" numCol="1" spcCol="0" rtlCol="0" fromWordArt="0" anchor="ctr" anchorCtr="0" forceAA="0" compatLnSpc="1">
            <a:prstTxWarp prst="textNoShape">
              <a:avLst/>
            </a:prstTxWarp>
            <a:noAutofit/>
          </a:bodyPr>
          <a:lstStyle/>
          <a:p>
            <a:pPr>
              <a:spcAft>
                <a:spcPts val="600"/>
              </a:spcAft>
            </a:pPr>
            <a:r>
              <a:rPr lang="en-US" sz="1999">
                <a:solidFill>
                  <a:schemeClr val="bg1"/>
                </a:solidFill>
              </a:rPr>
              <a:t>Accelerate service &amp; innovation delivery</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6238" y="2019318"/>
            <a:ext cx="3353322" cy="914162"/>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pic>
        <p:nvPicPr>
          <p:cNvPr id="28" name="Google Shape;11331;p460" descr="Image result for google cloud transparent logo">
            <a:extLst>
              <a:ext uri="{FF2B5EF4-FFF2-40B4-BE49-F238E27FC236}">
                <a16:creationId xmlns:a16="http://schemas.microsoft.com/office/drawing/2014/main" id="{DA445C8F-B67D-7441-8ECB-524BDC51AC4E}"/>
              </a:ext>
            </a:extLst>
          </p:cNvPr>
          <p:cNvPicPr preferRelativeResize="0"/>
          <p:nvPr/>
        </p:nvPicPr>
        <p:blipFill rotWithShape="1">
          <a:blip r:embed="rId3">
            <a:alphaModFix/>
          </a:blip>
          <a:srcRect t="58754" b="2887"/>
          <a:stretch/>
        </p:blipFill>
        <p:spPr>
          <a:xfrm>
            <a:off x="2738282" y="3533625"/>
            <a:ext cx="1860458" cy="505246"/>
          </a:xfrm>
          <a:prstGeom prst="rect">
            <a:avLst/>
          </a:prstGeom>
          <a:noFill/>
          <a:ln>
            <a:noFill/>
          </a:ln>
        </p:spPr>
      </p:pic>
      <p:sp>
        <p:nvSpPr>
          <p:cNvPr id="16" name="Oval 15">
            <a:extLst>
              <a:ext uri="{FF2B5EF4-FFF2-40B4-BE49-F238E27FC236}">
                <a16:creationId xmlns:a16="http://schemas.microsoft.com/office/drawing/2014/main" id="{BA9C72F1-B101-47C7-9559-803C317E57B7}"/>
              </a:ext>
            </a:extLst>
          </p:cNvPr>
          <p:cNvSpPr/>
          <p:nvPr/>
        </p:nvSpPr>
        <p:spPr bwMode="gray">
          <a:xfrm>
            <a:off x="4911054" y="2528188"/>
            <a:ext cx="2503276" cy="2573012"/>
          </a:xfrm>
          <a:prstGeom prst="ellipse">
            <a:avLst/>
          </a:prstGeom>
          <a:solidFill>
            <a:schemeClr val="bg1"/>
          </a:solidFill>
          <a:ln w="76200">
            <a:solidFill>
              <a:srgbClr val="0091DA"/>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algn="ctr">
              <a:spcAft>
                <a:spcPts val="800"/>
              </a:spcAft>
            </a:pPr>
            <a:endParaRPr lang="en-US" sz="1400" kern="0"/>
          </a:p>
        </p:txBody>
      </p:sp>
      <p:sp>
        <p:nvSpPr>
          <p:cNvPr id="19" name="Content Placeholder 9">
            <a:extLst>
              <a:ext uri="{FF2B5EF4-FFF2-40B4-BE49-F238E27FC236}">
                <a16:creationId xmlns:a16="http://schemas.microsoft.com/office/drawing/2014/main" id="{41896527-B2B0-4C41-AFA8-1D5C075D425F}"/>
              </a:ext>
            </a:extLst>
          </p:cNvPr>
          <p:cNvSpPr txBox="1">
            <a:spLocks/>
          </p:cNvSpPr>
          <p:nvPr/>
        </p:nvSpPr>
        <p:spPr bwMode="white">
          <a:xfrm rot="18900000">
            <a:off x="6813028" y="1984247"/>
            <a:ext cx="1708059" cy="451302"/>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400">
                <a:solidFill>
                  <a:schemeClr val="bg1"/>
                </a:solidFill>
              </a:rPr>
              <a:t>Reduced risk</a:t>
            </a:r>
            <a:br>
              <a:rPr lang="en-US" sz="1400">
                <a:solidFill>
                  <a:schemeClr val="bg1"/>
                </a:solidFill>
              </a:rPr>
            </a:br>
            <a:r>
              <a:rPr lang="en-US" sz="1400">
                <a:solidFill>
                  <a:schemeClr val="bg1"/>
                </a:solidFill>
              </a:rPr>
              <a:t>Pay what you use</a:t>
            </a:r>
          </a:p>
        </p:txBody>
      </p:sp>
      <p:sp>
        <p:nvSpPr>
          <p:cNvPr id="20" name="Content Placeholder 9">
            <a:extLst>
              <a:ext uri="{FF2B5EF4-FFF2-40B4-BE49-F238E27FC236}">
                <a16:creationId xmlns:a16="http://schemas.microsoft.com/office/drawing/2014/main" id="{38B69E6E-055B-4CAE-B96F-E70873C0F318}"/>
              </a:ext>
            </a:extLst>
          </p:cNvPr>
          <p:cNvSpPr txBox="1">
            <a:spLocks/>
          </p:cNvSpPr>
          <p:nvPr/>
        </p:nvSpPr>
        <p:spPr bwMode="white">
          <a:xfrm rot="13500000" flipV="1">
            <a:off x="6891235" y="5025248"/>
            <a:ext cx="1387452" cy="425502"/>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1400">
                <a:solidFill>
                  <a:schemeClr val="bg1"/>
                </a:solidFill>
              </a:rPr>
              <a:t>Dynamic</a:t>
            </a:r>
          </a:p>
          <a:p>
            <a:pPr algn="r">
              <a:lnSpc>
                <a:spcPct val="100000"/>
              </a:lnSpc>
              <a:spcBef>
                <a:spcPts val="0"/>
              </a:spcBef>
              <a:spcAft>
                <a:spcPts val="600"/>
              </a:spcAft>
              <a:buNone/>
            </a:pPr>
            <a:r>
              <a:rPr lang="en-US" sz="1400">
                <a:solidFill>
                  <a:schemeClr val="bg1"/>
                </a:solidFill>
              </a:rPr>
              <a:t>&amp; reliable</a:t>
            </a:r>
          </a:p>
        </p:txBody>
      </p:sp>
      <p:sp>
        <p:nvSpPr>
          <p:cNvPr id="21" name="Content Placeholder 9">
            <a:extLst>
              <a:ext uri="{FF2B5EF4-FFF2-40B4-BE49-F238E27FC236}">
                <a16:creationId xmlns:a16="http://schemas.microsoft.com/office/drawing/2014/main" id="{DF631D28-AA9C-455C-BF2A-062720280532}"/>
              </a:ext>
            </a:extLst>
          </p:cNvPr>
          <p:cNvSpPr txBox="1">
            <a:spLocks/>
          </p:cNvSpPr>
          <p:nvPr/>
        </p:nvSpPr>
        <p:spPr bwMode="gray">
          <a:xfrm rot="2699999" flipH="1">
            <a:off x="3901325" y="2182081"/>
            <a:ext cx="1508969" cy="431166"/>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1400">
                <a:solidFill>
                  <a:schemeClr val="bg1"/>
                </a:solidFill>
              </a:rPr>
              <a:t>Reduce time</a:t>
            </a:r>
            <a:br>
              <a:rPr lang="en-US" sz="1400">
                <a:solidFill>
                  <a:schemeClr val="bg1"/>
                </a:solidFill>
              </a:rPr>
            </a:br>
            <a:r>
              <a:rPr lang="en-US" sz="1400">
                <a:solidFill>
                  <a:schemeClr val="bg1"/>
                </a:solidFill>
              </a:rPr>
              <a:t>to market</a:t>
            </a:r>
          </a:p>
        </p:txBody>
      </p:sp>
      <p:sp>
        <p:nvSpPr>
          <p:cNvPr id="22" name="Content Placeholder 9">
            <a:extLst>
              <a:ext uri="{FF2B5EF4-FFF2-40B4-BE49-F238E27FC236}">
                <a16:creationId xmlns:a16="http://schemas.microsoft.com/office/drawing/2014/main" id="{AEB558D7-AD59-40A1-98C0-255CC499D3EE}"/>
              </a:ext>
            </a:extLst>
          </p:cNvPr>
          <p:cNvSpPr txBox="1">
            <a:spLocks/>
          </p:cNvSpPr>
          <p:nvPr/>
        </p:nvSpPr>
        <p:spPr bwMode="white">
          <a:xfrm rot="8100000" flipH="1" flipV="1">
            <a:off x="3868010" y="4929925"/>
            <a:ext cx="1482782" cy="50142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1400">
                <a:solidFill>
                  <a:schemeClr val="bg1"/>
                </a:solidFill>
              </a:rPr>
              <a:t>No hardware &amp;</a:t>
            </a:r>
            <a:br>
              <a:rPr lang="en-US" sz="1400">
                <a:solidFill>
                  <a:schemeClr val="bg1"/>
                </a:solidFill>
              </a:rPr>
            </a:br>
            <a:r>
              <a:rPr lang="en-US" sz="1400">
                <a:solidFill>
                  <a:schemeClr val="bg1"/>
                </a:solidFill>
              </a:rPr>
              <a:t>no maintenance</a:t>
            </a:r>
          </a:p>
        </p:txBody>
      </p:sp>
      <p:sp>
        <p:nvSpPr>
          <p:cNvPr id="24" name="Content Placeholder 9">
            <a:extLst>
              <a:ext uri="{FF2B5EF4-FFF2-40B4-BE49-F238E27FC236}">
                <a16:creationId xmlns:a16="http://schemas.microsoft.com/office/drawing/2014/main" id="{C4373282-D00F-4CA2-871F-87A088723FE8}"/>
              </a:ext>
            </a:extLst>
          </p:cNvPr>
          <p:cNvSpPr txBox="1">
            <a:spLocks/>
          </p:cNvSpPr>
          <p:nvPr/>
        </p:nvSpPr>
        <p:spPr>
          <a:xfrm>
            <a:off x="609441" y="3284550"/>
            <a:ext cx="2164048" cy="1118334"/>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399" b="1" dirty="0"/>
              <a:t>Feature parity</a:t>
            </a:r>
          </a:p>
        </p:txBody>
      </p:sp>
      <p:sp>
        <p:nvSpPr>
          <p:cNvPr id="27" name="Content Placeholder 9">
            <a:extLst>
              <a:ext uri="{FF2B5EF4-FFF2-40B4-BE49-F238E27FC236}">
                <a16:creationId xmlns:a16="http://schemas.microsoft.com/office/drawing/2014/main" id="{D571CFA0-0D21-45AD-9A87-7A493C9DDFD9}"/>
              </a:ext>
            </a:extLst>
          </p:cNvPr>
          <p:cNvSpPr txBox="1">
            <a:spLocks/>
          </p:cNvSpPr>
          <p:nvPr/>
        </p:nvSpPr>
        <p:spPr>
          <a:xfrm>
            <a:off x="8959582" y="3284550"/>
            <a:ext cx="2594548" cy="1118334"/>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399" b="1" dirty="0"/>
              <a:t>Easy on-boarding</a:t>
            </a:r>
          </a:p>
        </p:txBody>
      </p:sp>
      <p:pic>
        <p:nvPicPr>
          <p:cNvPr id="6" name="Graphic 5">
            <a:extLst>
              <a:ext uri="{FF2B5EF4-FFF2-40B4-BE49-F238E27FC236}">
                <a16:creationId xmlns:a16="http://schemas.microsoft.com/office/drawing/2014/main" id="{D5DAE5A4-9A33-4FA7-83FA-6FA76365CE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296" y="2837314"/>
            <a:ext cx="1905000" cy="1905000"/>
          </a:xfrm>
          <a:prstGeom prst="rect">
            <a:avLst/>
          </a:prstGeom>
        </p:spPr>
      </p:pic>
      <p:pic>
        <p:nvPicPr>
          <p:cNvPr id="7" name="Picture 6">
            <a:extLst>
              <a:ext uri="{FF2B5EF4-FFF2-40B4-BE49-F238E27FC236}">
                <a16:creationId xmlns:a16="http://schemas.microsoft.com/office/drawing/2014/main" id="{A8CB16B2-70C7-4162-8ED4-0754FB9CBF19}"/>
              </a:ext>
            </a:extLst>
          </p:cNvPr>
          <p:cNvPicPr>
            <a:picLocks noChangeAspect="1"/>
          </p:cNvPicPr>
          <p:nvPr/>
        </p:nvPicPr>
        <p:blipFill>
          <a:blip r:embed="rId6"/>
          <a:stretch>
            <a:fillRect/>
          </a:stretch>
        </p:blipFill>
        <p:spPr>
          <a:xfrm>
            <a:off x="10917558" y="175149"/>
            <a:ext cx="733601" cy="699822"/>
          </a:xfrm>
          <a:prstGeom prst="rect">
            <a:avLst/>
          </a:prstGeom>
        </p:spPr>
      </p:pic>
      <p:sp>
        <p:nvSpPr>
          <p:cNvPr id="8" name="TextBox 7">
            <a:extLst>
              <a:ext uri="{FF2B5EF4-FFF2-40B4-BE49-F238E27FC236}">
                <a16:creationId xmlns:a16="http://schemas.microsoft.com/office/drawing/2014/main" id="{333A044F-CD38-4E3A-9A66-85DEC227AA5C}"/>
              </a:ext>
            </a:extLst>
          </p:cNvPr>
          <p:cNvSpPr txBox="1"/>
          <p:nvPr/>
        </p:nvSpPr>
        <p:spPr>
          <a:xfrm>
            <a:off x="10646363" y="887582"/>
            <a:ext cx="1275990" cy="215444"/>
          </a:xfrm>
          <a:prstGeom prst="rect">
            <a:avLst/>
          </a:prstGeom>
        </p:spPr>
        <p:txBody>
          <a:bodyPr wrap="none" lIns="0" tIns="0" rIns="0" bIns="0" rtlCol="0">
            <a:spAutoFit/>
          </a:bodyPr>
          <a:lstStyle/>
          <a:p>
            <a:pPr algn="l">
              <a:spcAft>
                <a:spcPts val="600"/>
              </a:spcAft>
            </a:pPr>
            <a:r>
              <a:rPr lang="en-US" sz="1400">
                <a:solidFill>
                  <a:schemeClr val="accent2"/>
                </a:solidFill>
              </a:rPr>
              <a:t>Powered by AI</a:t>
            </a:r>
          </a:p>
        </p:txBody>
      </p:sp>
    </p:spTree>
    <p:extLst>
      <p:ext uri="{BB962C8B-B14F-4D97-AF65-F5344CB8AC3E}">
        <p14:creationId xmlns:p14="http://schemas.microsoft.com/office/powerpoint/2010/main" val="2630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5">
            <a:extLst>
              <a:ext uri="{FF2B5EF4-FFF2-40B4-BE49-F238E27FC236}">
                <a16:creationId xmlns:a16="http://schemas.microsoft.com/office/drawing/2014/main" id="{4444A947-2E9C-1D4D-A567-5EF52A655B00}"/>
              </a:ext>
            </a:extLst>
          </p:cNvPr>
          <p:cNvSpPr>
            <a:spLocks noGrp="1"/>
          </p:cNvSpPr>
          <p:nvPr>
            <p:ph type="subTitle" idx="10"/>
          </p:nvPr>
        </p:nvSpPr>
        <p:spPr/>
        <p:txBody>
          <a:bodyPr/>
          <a:lstStyle/>
          <a:p>
            <a:r>
              <a:rPr lang="en-US"/>
              <a:t>Key Benefits</a:t>
            </a:r>
          </a:p>
        </p:txBody>
      </p:sp>
      <p:sp>
        <p:nvSpPr>
          <p:cNvPr id="3" name="Title 2">
            <a:extLst>
              <a:ext uri="{FF2B5EF4-FFF2-40B4-BE49-F238E27FC236}">
                <a16:creationId xmlns:a16="http://schemas.microsoft.com/office/drawing/2014/main" id="{F6B5A77F-5D64-1342-A260-31A84C32AFE3}"/>
              </a:ext>
            </a:extLst>
          </p:cNvPr>
          <p:cNvSpPr>
            <a:spLocks noGrp="1"/>
          </p:cNvSpPr>
          <p:nvPr>
            <p:ph type="title"/>
          </p:nvPr>
        </p:nvSpPr>
        <p:spPr/>
        <p:txBody>
          <a:bodyPr/>
          <a:lstStyle/>
          <a:p>
            <a:r>
              <a:rPr lang="en-US" dirty="0"/>
              <a:t>Aria Operations / Aria Operations Cloud</a:t>
            </a:r>
          </a:p>
        </p:txBody>
      </p:sp>
      <p:sp>
        <p:nvSpPr>
          <p:cNvPr id="37" name="Rectangle 36">
            <a:extLst>
              <a:ext uri="{FF2B5EF4-FFF2-40B4-BE49-F238E27FC236}">
                <a16:creationId xmlns:a16="http://schemas.microsoft.com/office/drawing/2014/main" id="{FCE428B3-DC53-9B4F-BD43-857094CE1C0F}"/>
              </a:ext>
            </a:extLst>
          </p:cNvPr>
          <p:cNvSpPr/>
          <p:nvPr/>
        </p:nvSpPr>
        <p:spPr>
          <a:xfrm>
            <a:off x="592869" y="1459373"/>
            <a:ext cx="2784713" cy="754466"/>
          </a:xfrm>
          <a:prstGeom prst="rect">
            <a:avLst/>
          </a:prstGeom>
          <a:gradFill rotWithShape="1">
            <a:gsLst>
              <a:gs pos="0">
                <a:srgbClr val="78BC20"/>
              </a:gs>
              <a:gs pos="100000">
                <a:srgbClr val="669733"/>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Accelerate service &amp; innovation delivery</a:t>
            </a:r>
          </a:p>
        </p:txBody>
      </p:sp>
      <p:sp>
        <p:nvSpPr>
          <p:cNvPr id="38" name="Rectangle 37">
            <a:extLst>
              <a:ext uri="{FF2B5EF4-FFF2-40B4-BE49-F238E27FC236}">
                <a16:creationId xmlns:a16="http://schemas.microsoft.com/office/drawing/2014/main" id="{EEDA3A43-180A-FD43-8161-9DBDCCF62237}"/>
              </a:ext>
            </a:extLst>
          </p:cNvPr>
          <p:cNvSpPr/>
          <p:nvPr/>
        </p:nvSpPr>
        <p:spPr>
          <a:xfrm>
            <a:off x="3390639" y="1459373"/>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dirty="0">
                <a:solidFill>
                  <a:srgbClr val="444444"/>
                </a:solidFill>
                <a:latin typeface="Arial" panose="020B0604020202020204" pitchFamily="34" charset="0"/>
                <a:cs typeface="Arial" panose="020B0604020202020204" pitchFamily="34" charset="0"/>
              </a:rPr>
              <a:t>Reduce time to market and automate infrastructure delivery</a:t>
            </a:r>
          </a:p>
        </p:txBody>
      </p:sp>
      <p:sp>
        <p:nvSpPr>
          <p:cNvPr id="15" name="Rectangle 14">
            <a:extLst>
              <a:ext uri="{FF2B5EF4-FFF2-40B4-BE49-F238E27FC236}">
                <a16:creationId xmlns:a16="http://schemas.microsoft.com/office/drawing/2014/main" id="{1521EE31-86D5-F044-9F18-201AF3D08E21}"/>
              </a:ext>
            </a:extLst>
          </p:cNvPr>
          <p:cNvSpPr/>
          <p:nvPr/>
        </p:nvSpPr>
        <p:spPr>
          <a:xfrm>
            <a:off x="592868" y="2261586"/>
            <a:ext cx="2784713" cy="754466"/>
          </a:xfrm>
          <a:prstGeom prst="rect">
            <a:avLst/>
          </a:prstGeom>
          <a:gradFill rotWithShape="1">
            <a:gsLst>
              <a:gs pos="11000">
                <a:srgbClr val="008FD8"/>
              </a:gs>
              <a:gs pos="84000">
                <a:srgbClr val="0066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Improve agility </a:t>
            </a:r>
          </a:p>
        </p:txBody>
      </p:sp>
      <p:sp>
        <p:nvSpPr>
          <p:cNvPr id="16" name="Rectangle 15">
            <a:extLst>
              <a:ext uri="{FF2B5EF4-FFF2-40B4-BE49-F238E27FC236}">
                <a16:creationId xmlns:a16="http://schemas.microsoft.com/office/drawing/2014/main" id="{648A1624-B6E9-4E49-98E4-8CD1E2586DED}"/>
              </a:ext>
            </a:extLst>
          </p:cNvPr>
          <p:cNvSpPr/>
          <p:nvPr/>
        </p:nvSpPr>
        <p:spPr>
          <a:xfrm>
            <a:off x="605926" y="3062581"/>
            <a:ext cx="2784713" cy="754466"/>
          </a:xfrm>
          <a:prstGeom prst="rect">
            <a:avLst/>
          </a:prstGeom>
          <a:gradFill rotWithShape="1">
            <a:gsLst>
              <a:gs pos="0">
                <a:srgbClr val="EA7700"/>
              </a:gs>
              <a:gs pos="100000">
                <a:srgbClr val="F24A1C"/>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Increase Flexibility</a:t>
            </a:r>
          </a:p>
        </p:txBody>
      </p:sp>
      <p:sp>
        <p:nvSpPr>
          <p:cNvPr id="17" name="Rectangle 16">
            <a:extLst>
              <a:ext uri="{FF2B5EF4-FFF2-40B4-BE49-F238E27FC236}">
                <a16:creationId xmlns:a16="http://schemas.microsoft.com/office/drawing/2014/main" id="{60654066-39A6-4F4D-B9A7-6DAD509B2637}"/>
              </a:ext>
            </a:extLst>
          </p:cNvPr>
          <p:cNvSpPr/>
          <p:nvPr/>
        </p:nvSpPr>
        <p:spPr>
          <a:xfrm>
            <a:off x="605926" y="3863576"/>
            <a:ext cx="2784713" cy="754466"/>
          </a:xfrm>
          <a:prstGeom prst="rect">
            <a:avLst/>
          </a:prstGeom>
          <a:gradFill rotWithShape="1">
            <a:gsLst>
              <a:gs pos="100000">
                <a:srgbClr val="00BFD3"/>
              </a:gs>
              <a:gs pos="0">
                <a:srgbClr val="009AB8"/>
              </a:gs>
            </a:gsLst>
            <a:lin ang="189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Scale rapidly</a:t>
            </a:r>
          </a:p>
        </p:txBody>
      </p:sp>
      <p:sp>
        <p:nvSpPr>
          <p:cNvPr id="18" name="Rectangle 17">
            <a:extLst>
              <a:ext uri="{FF2B5EF4-FFF2-40B4-BE49-F238E27FC236}">
                <a16:creationId xmlns:a16="http://schemas.microsoft.com/office/drawing/2014/main" id="{01FBE91E-A4DF-EE4E-96CB-F578A91A7AAC}"/>
              </a:ext>
            </a:extLst>
          </p:cNvPr>
          <p:cNvSpPr/>
          <p:nvPr/>
        </p:nvSpPr>
        <p:spPr>
          <a:xfrm>
            <a:off x="592867" y="4664571"/>
            <a:ext cx="2784713" cy="754466"/>
          </a:xfrm>
          <a:prstGeom prst="rect">
            <a:avLst/>
          </a:prstGeom>
          <a:gradFill rotWithShape="1">
            <a:gsLst>
              <a:gs pos="0">
                <a:srgbClr val="7F35B0"/>
              </a:gs>
              <a:gs pos="100000">
                <a:srgbClr val="6600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kern="0">
                <a:solidFill>
                  <a:prstClr val="white"/>
                </a:solidFill>
                <a:latin typeface="Arial" panose="020B0604020202020204" pitchFamily="34" charset="0"/>
                <a:cs typeface="Arial" panose="020B0604020202020204" pitchFamily="34" charset="0"/>
              </a:rPr>
              <a:t>Future Ready</a:t>
            </a:r>
          </a:p>
        </p:txBody>
      </p:sp>
      <p:sp>
        <p:nvSpPr>
          <p:cNvPr id="21" name="Rectangle 20">
            <a:extLst>
              <a:ext uri="{FF2B5EF4-FFF2-40B4-BE49-F238E27FC236}">
                <a16:creationId xmlns:a16="http://schemas.microsoft.com/office/drawing/2014/main" id="{714D3993-2E89-3F44-9C13-80B04DACA25E}"/>
              </a:ext>
            </a:extLst>
          </p:cNvPr>
          <p:cNvSpPr/>
          <p:nvPr/>
        </p:nvSpPr>
        <p:spPr>
          <a:xfrm>
            <a:off x="3390639" y="226158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No hardware and no maintenance </a:t>
            </a:r>
          </a:p>
        </p:txBody>
      </p:sp>
      <p:sp>
        <p:nvSpPr>
          <p:cNvPr id="22" name="Rectangle 21">
            <a:extLst>
              <a:ext uri="{FF2B5EF4-FFF2-40B4-BE49-F238E27FC236}">
                <a16:creationId xmlns:a16="http://schemas.microsoft.com/office/drawing/2014/main" id="{76A47930-E38B-D64D-B2FF-B228E294E623}"/>
              </a:ext>
            </a:extLst>
          </p:cNvPr>
          <p:cNvSpPr/>
          <p:nvPr/>
        </p:nvSpPr>
        <p:spPr>
          <a:xfrm>
            <a:off x="3390639" y="3062581"/>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Reduced risk and CAPEX to OPEX</a:t>
            </a:r>
          </a:p>
        </p:txBody>
      </p:sp>
      <p:sp>
        <p:nvSpPr>
          <p:cNvPr id="23" name="Rectangle 22">
            <a:extLst>
              <a:ext uri="{FF2B5EF4-FFF2-40B4-BE49-F238E27FC236}">
                <a16:creationId xmlns:a16="http://schemas.microsoft.com/office/drawing/2014/main" id="{75CFD170-D841-FF4A-9CC4-72971B6B5972}"/>
              </a:ext>
            </a:extLst>
          </p:cNvPr>
          <p:cNvSpPr/>
          <p:nvPr/>
        </p:nvSpPr>
        <p:spPr>
          <a:xfrm>
            <a:off x="3376419" y="386357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Dynamic and reliable with VMware SRE support</a:t>
            </a:r>
          </a:p>
        </p:txBody>
      </p:sp>
      <p:sp>
        <p:nvSpPr>
          <p:cNvPr id="24" name="Rectangle 23">
            <a:extLst>
              <a:ext uri="{FF2B5EF4-FFF2-40B4-BE49-F238E27FC236}">
                <a16:creationId xmlns:a16="http://schemas.microsoft.com/office/drawing/2014/main" id="{DF0D5DAE-DC6A-F14A-9139-F0B8A3C41B55}"/>
              </a:ext>
            </a:extLst>
          </p:cNvPr>
          <p:cNvSpPr/>
          <p:nvPr/>
        </p:nvSpPr>
        <p:spPr>
          <a:xfrm>
            <a:off x="3376419" y="4661418"/>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Manage traditional and cloud-native workloads across private, hybrid and multi-cloud environments</a:t>
            </a:r>
          </a:p>
        </p:txBody>
      </p:sp>
    </p:spTree>
    <p:extLst>
      <p:ext uri="{BB962C8B-B14F-4D97-AF65-F5344CB8AC3E}">
        <p14:creationId xmlns:p14="http://schemas.microsoft.com/office/powerpoint/2010/main" val="219768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a:t>Use Cases Unlocked by vRealize Operations </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a:xfrm>
            <a:off x="2686072" y="4282873"/>
            <a:ext cx="2189393" cy="1458912"/>
          </a:xfrm>
        </p:spPr>
        <p:txBody>
          <a:bodyPr/>
          <a:lstStyle/>
          <a:p>
            <a:r>
              <a:rPr lang="en-US">
                <a:solidFill>
                  <a:schemeClr val="accent3"/>
                </a:solidFill>
              </a:rPr>
              <a:t>Consistent VMware Cloud Operations</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a:xfrm>
            <a:off x="456120" y="4295399"/>
            <a:ext cx="2086664" cy="1458912"/>
          </a:xfrm>
        </p:spPr>
        <p:txBody>
          <a:bodyPr/>
          <a:lstStyle/>
          <a:p>
            <a:r>
              <a:rPr lang="en-US">
                <a:solidFill>
                  <a:schemeClr val="accent4"/>
                </a:solidFill>
              </a:rPr>
              <a:t>Hyperconverged Infrastructure Operations</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a:xfrm>
            <a:off x="9876359" y="4282873"/>
            <a:ext cx="1869073" cy="1458912"/>
          </a:xfrm>
        </p:spPr>
        <p:txBody>
          <a:bodyPr/>
          <a:lstStyle/>
          <a:p>
            <a:r>
              <a:rPr lang="en-US">
                <a:solidFill>
                  <a:schemeClr val="accent5"/>
                </a:solidFill>
              </a:rPr>
              <a:t>Unified Public Cloud Monitoring</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a:xfrm>
            <a:off x="5104696" y="4282873"/>
            <a:ext cx="2039759" cy="1458912"/>
          </a:xfrm>
        </p:spPr>
        <p:txBody>
          <a:bodyPr/>
          <a:lstStyle/>
          <a:p>
            <a:r>
              <a:rPr lang="en-US">
                <a:solidFill>
                  <a:schemeClr val="accent1"/>
                </a:solidFill>
              </a:rPr>
              <a:t>App-aware Operations</a:t>
            </a:r>
            <a:br>
              <a:rPr lang="en-US"/>
            </a:br>
            <a:br>
              <a:rPr lang="en-US"/>
            </a:br>
            <a:endParaRPr lang="en-US"/>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a:xfrm>
            <a:off x="7398426" y="4282873"/>
            <a:ext cx="2186555" cy="1458912"/>
          </a:xfrm>
        </p:spPr>
        <p:txBody>
          <a:bodyPr/>
          <a:lstStyle/>
          <a:p>
            <a:r>
              <a:rPr lang="en-US">
                <a:solidFill>
                  <a:schemeClr val="accent2"/>
                </a:solidFill>
              </a:rPr>
              <a:t>Integrated Compliance</a:t>
            </a:r>
            <a:br>
              <a:rPr lang="en-US">
                <a:solidFill>
                  <a:schemeClr val="accent2"/>
                </a:solidFill>
              </a:rPr>
            </a:br>
            <a:endParaRPr lang="en-US">
              <a:solidFill>
                <a:schemeClr val="accent2"/>
              </a:solidFill>
            </a:endParaRPr>
          </a:p>
          <a:p>
            <a:pPr lvl="1"/>
            <a:endParaRPr lang="en-US"/>
          </a:p>
        </p:txBody>
      </p:sp>
      <p:grpSp>
        <p:nvGrpSpPr>
          <p:cNvPr id="35" name="Group 34">
            <a:extLst>
              <a:ext uri="{FF2B5EF4-FFF2-40B4-BE49-F238E27FC236}">
                <a16:creationId xmlns:a16="http://schemas.microsoft.com/office/drawing/2014/main" id="{B6055A93-4CAC-4677-A647-198253EFE971}"/>
              </a:ext>
            </a:extLst>
          </p:cNvPr>
          <p:cNvGrpSpPr>
            <a:grpSpLocks noChangeAspect="1"/>
          </p:cNvGrpSpPr>
          <p:nvPr/>
        </p:nvGrpSpPr>
        <p:grpSpPr>
          <a:xfrm>
            <a:off x="894445" y="2728127"/>
            <a:ext cx="1255422" cy="1124795"/>
            <a:chOff x="5416633" y="1693184"/>
            <a:chExt cx="1346034" cy="1205978"/>
          </a:xfrm>
        </p:grpSpPr>
        <p:grpSp>
          <p:nvGrpSpPr>
            <p:cNvPr id="37" name="Group 36">
              <a:extLst>
                <a:ext uri="{FF2B5EF4-FFF2-40B4-BE49-F238E27FC236}">
                  <a16:creationId xmlns:a16="http://schemas.microsoft.com/office/drawing/2014/main" id="{BA6B9FBC-8F35-4CAB-8EFE-540475E405C2}"/>
                </a:ext>
              </a:extLst>
            </p:cNvPr>
            <p:cNvGrpSpPr/>
            <p:nvPr/>
          </p:nvGrpSpPr>
          <p:grpSpPr>
            <a:xfrm>
              <a:off x="5856815" y="2772563"/>
              <a:ext cx="468417" cy="126599"/>
              <a:chOff x="5856815" y="2772563"/>
              <a:chExt cx="468417" cy="126599"/>
            </a:xfrm>
          </p:grpSpPr>
          <p:sp>
            <p:nvSpPr>
              <p:cNvPr id="52" name="Freeform 25">
                <a:extLst>
                  <a:ext uri="{FF2B5EF4-FFF2-40B4-BE49-F238E27FC236}">
                    <a16:creationId xmlns:a16="http://schemas.microsoft.com/office/drawing/2014/main" id="{33AEABB5-AC08-43DE-8AB9-58C4E32F0AC8}"/>
                  </a:ext>
                </a:extLst>
              </p:cNvPr>
              <p:cNvSpPr>
                <a:spLocks/>
              </p:cNvSpPr>
              <p:nvPr/>
            </p:nvSpPr>
            <p:spPr bwMode="auto">
              <a:xfrm>
                <a:off x="5856815" y="2802947"/>
                <a:ext cx="93684" cy="96215"/>
              </a:xfrm>
              <a:custGeom>
                <a:avLst/>
                <a:gdLst>
                  <a:gd name="T0" fmla="*/ 16 w 31"/>
                  <a:gd name="T1" fmla="*/ 32 h 32"/>
                  <a:gd name="T2" fmla="*/ 15 w 31"/>
                  <a:gd name="T3" fmla="*/ 32 h 32"/>
                  <a:gd name="T4" fmla="*/ 10 w 31"/>
                  <a:gd name="T5" fmla="*/ 28 h 32"/>
                  <a:gd name="T6" fmla="*/ 1 w 31"/>
                  <a:gd name="T7" fmla="*/ 6 h 32"/>
                  <a:gd name="T8" fmla="*/ 0 w 31"/>
                  <a:gd name="T9" fmla="*/ 4 h 32"/>
                  <a:gd name="T10" fmla="*/ 5 w 31"/>
                  <a:gd name="T11" fmla="*/ 0 h 32"/>
                  <a:gd name="T12" fmla="*/ 9 w 31"/>
                  <a:gd name="T13" fmla="*/ 3 h 32"/>
                  <a:gd name="T14" fmla="*/ 16 w 31"/>
                  <a:gd name="T15" fmla="*/ 21 h 32"/>
                  <a:gd name="T16" fmla="*/ 23 w 31"/>
                  <a:gd name="T17" fmla="*/ 3 h 32"/>
                  <a:gd name="T18" fmla="*/ 27 w 31"/>
                  <a:gd name="T19" fmla="*/ 0 h 32"/>
                  <a:gd name="T20" fmla="*/ 31 w 31"/>
                  <a:gd name="T21" fmla="*/ 4 h 32"/>
                  <a:gd name="T22" fmla="*/ 30 w 31"/>
                  <a:gd name="T23" fmla="*/ 6 h 32"/>
                  <a:gd name="T24" fmla="*/ 21 w 31"/>
                  <a:gd name="T25" fmla="*/ 28 h 32"/>
                  <a:gd name="T26" fmla="*/ 16 w 31"/>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2">
                    <a:moveTo>
                      <a:pt x="16" y="32"/>
                    </a:moveTo>
                    <a:cubicBezTo>
                      <a:pt x="15" y="32"/>
                      <a:pt x="15" y="32"/>
                      <a:pt x="15" y="32"/>
                    </a:cubicBezTo>
                    <a:cubicBezTo>
                      <a:pt x="13" y="32"/>
                      <a:pt x="11" y="31"/>
                      <a:pt x="10" y="28"/>
                    </a:cubicBezTo>
                    <a:cubicBezTo>
                      <a:pt x="1" y="6"/>
                      <a:pt x="1" y="6"/>
                      <a:pt x="1" y="6"/>
                    </a:cubicBezTo>
                    <a:cubicBezTo>
                      <a:pt x="1" y="6"/>
                      <a:pt x="0" y="5"/>
                      <a:pt x="0" y="4"/>
                    </a:cubicBezTo>
                    <a:cubicBezTo>
                      <a:pt x="0" y="2"/>
                      <a:pt x="2" y="0"/>
                      <a:pt x="5" y="0"/>
                    </a:cubicBezTo>
                    <a:cubicBezTo>
                      <a:pt x="7" y="0"/>
                      <a:pt x="8" y="1"/>
                      <a:pt x="9" y="3"/>
                    </a:cubicBezTo>
                    <a:cubicBezTo>
                      <a:pt x="16" y="21"/>
                      <a:pt x="16" y="21"/>
                      <a:pt x="16" y="21"/>
                    </a:cubicBezTo>
                    <a:cubicBezTo>
                      <a:pt x="23" y="3"/>
                      <a:pt x="23" y="3"/>
                      <a:pt x="23" y="3"/>
                    </a:cubicBezTo>
                    <a:cubicBezTo>
                      <a:pt x="23" y="1"/>
                      <a:pt x="24" y="0"/>
                      <a:pt x="27" y="0"/>
                    </a:cubicBezTo>
                    <a:cubicBezTo>
                      <a:pt x="29" y="0"/>
                      <a:pt x="31" y="2"/>
                      <a:pt x="31" y="4"/>
                    </a:cubicBezTo>
                    <a:cubicBezTo>
                      <a:pt x="31" y="5"/>
                      <a:pt x="31" y="6"/>
                      <a:pt x="30" y="6"/>
                    </a:cubicBezTo>
                    <a:cubicBezTo>
                      <a:pt x="21" y="28"/>
                      <a:pt x="21" y="28"/>
                      <a:pt x="21" y="28"/>
                    </a:cubicBezTo>
                    <a:cubicBezTo>
                      <a:pt x="20" y="31"/>
                      <a:pt x="1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63" name="Freeform 26">
                <a:extLst>
                  <a:ext uri="{FF2B5EF4-FFF2-40B4-BE49-F238E27FC236}">
                    <a16:creationId xmlns:a16="http://schemas.microsoft.com/office/drawing/2014/main" id="{981BD3E2-7DD1-4622-831B-6F9160BFA998}"/>
                  </a:ext>
                </a:extLst>
              </p:cNvPr>
              <p:cNvSpPr>
                <a:spLocks/>
              </p:cNvSpPr>
              <p:nvPr/>
            </p:nvSpPr>
            <p:spPr bwMode="auto">
              <a:xfrm>
                <a:off x="5963159" y="2772563"/>
                <a:ext cx="93684" cy="126599"/>
              </a:xfrm>
              <a:custGeom>
                <a:avLst/>
                <a:gdLst>
                  <a:gd name="T0" fmla="*/ 2 w 32"/>
                  <a:gd name="T1" fmla="*/ 37 h 42"/>
                  <a:gd name="T2" fmla="*/ 0 w 32"/>
                  <a:gd name="T3" fmla="*/ 34 h 42"/>
                  <a:gd name="T4" fmla="*/ 4 w 32"/>
                  <a:gd name="T5" fmla="*/ 30 h 42"/>
                  <a:gd name="T6" fmla="*/ 7 w 32"/>
                  <a:gd name="T7" fmla="*/ 30 h 42"/>
                  <a:gd name="T8" fmla="*/ 17 w 32"/>
                  <a:gd name="T9" fmla="*/ 34 h 42"/>
                  <a:gd name="T10" fmla="*/ 23 w 32"/>
                  <a:gd name="T11" fmla="*/ 30 h 42"/>
                  <a:gd name="T12" fmla="*/ 23 w 32"/>
                  <a:gd name="T13" fmla="*/ 30 h 42"/>
                  <a:gd name="T14" fmla="*/ 15 w 32"/>
                  <a:gd name="T15" fmla="*/ 25 h 42"/>
                  <a:gd name="T16" fmla="*/ 2 w 32"/>
                  <a:gd name="T17" fmla="*/ 12 h 42"/>
                  <a:gd name="T18" fmla="*/ 2 w 32"/>
                  <a:gd name="T19" fmla="*/ 12 h 42"/>
                  <a:gd name="T20" fmla="*/ 16 w 32"/>
                  <a:gd name="T21" fmla="*/ 0 h 42"/>
                  <a:gd name="T22" fmla="*/ 29 w 32"/>
                  <a:gd name="T23" fmla="*/ 4 h 42"/>
                  <a:gd name="T24" fmla="*/ 31 w 32"/>
                  <a:gd name="T25" fmla="*/ 7 h 42"/>
                  <a:gd name="T26" fmla="*/ 27 w 32"/>
                  <a:gd name="T27" fmla="*/ 11 h 42"/>
                  <a:gd name="T28" fmla="*/ 24 w 32"/>
                  <a:gd name="T29" fmla="*/ 11 h 42"/>
                  <a:gd name="T30" fmla="*/ 16 w 32"/>
                  <a:gd name="T31" fmla="*/ 8 h 42"/>
                  <a:gd name="T32" fmla="*/ 10 w 32"/>
                  <a:gd name="T33" fmla="*/ 12 h 42"/>
                  <a:gd name="T34" fmla="*/ 10 w 32"/>
                  <a:gd name="T35" fmla="*/ 12 h 42"/>
                  <a:gd name="T36" fmla="*/ 19 w 32"/>
                  <a:gd name="T37" fmla="*/ 17 h 42"/>
                  <a:gd name="T38" fmla="*/ 32 w 32"/>
                  <a:gd name="T39" fmla="*/ 29 h 42"/>
                  <a:gd name="T40" fmla="*/ 32 w 32"/>
                  <a:gd name="T41" fmla="*/ 29 h 42"/>
                  <a:gd name="T42" fmla="*/ 17 w 32"/>
                  <a:gd name="T43" fmla="*/ 42 h 42"/>
                  <a:gd name="T44" fmla="*/ 2 w 32"/>
                  <a:gd name="T45"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42">
                    <a:moveTo>
                      <a:pt x="2" y="37"/>
                    </a:moveTo>
                    <a:cubicBezTo>
                      <a:pt x="1" y="36"/>
                      <a:pt x="0" y="35"/>
                      <a:pt x="0" y="34"/>
                    </a:cubicBezTo>
                    <a:cubicBezTo>
                      <a:pt x="0" y="31"/>
                      <a:pt x="2" y="30"/>
                      <a:pt x="4" y="30"/>
                    </a:cubicBezTo>
                    <a:cubicBezTo>
                      <a:pt x="6" y="30"/>
                      <a:pt x="6" y="30"/>
                      <a:pt x="7" y="30"/>
                    </a:cubicBezTo>
                    <a:cubicBezTo>
                      <a:pt x="10" y="33"/>
                      <a:pt x="13" y="34"/>
                      <a:pt x="17" y="34"/>
                    </a:cubicBezTo>
                    <a:cubicBezTo>
                      <a:pt x="21" y="34"/>
                      <a:pt x="23" y="33"/>
                      <a:pt x="23" y="30"/>
                    </a:cubicBezTo>
                    <a:cubicBezTo>
                      <a:pt x="23" y="30"/>
                      <a:pt x="23" y="30"/>
                      <a:pt x="23" y="30"/>
                    </a:cubicBezTo>
                    <a:cubicBezTo>
                      <a:pt x="23" y="28"/>
                      <a:pt x="22" y="27"/>
                      <a:pt x="15" y="25"/>
                    </a:cubicBezTo>
                    <a:cubicBezTo>
                      <a:pt x="7" y="23"/>
                      <a:pt x="2" y="21"/>
                      <a:pt x="2" y="12"/>
                    </a:cubicBezTo>
                    <a:cubicBezTo>
                      <a:pt x="2" y="12"/>
                      <a:pt x="2" y="12"/>
                      <a:pt x="2" y="12"/>
                    </a:cubicBezTo>
                    <a:cubicBezTo>
                      <a:pt x="2" y="5"/>
                      <a:pt x="7" y="0"/>
                      <a:pt x="16" y="0"/>
                    </a:cubicBezTo>
                    <a:cubicBezTo>
                      <a:pt x="21" y="0"/>
                      <a:pt x="25" y="1"/>
                      <a:pt x="29" y="4"/>
                    </a:cubicBezTo>
                    <a:cubicBezTo>
                      <a:pt x="30" y="4"/>
                      <a:pt x="31" y="5"/>
                      <a:pt x="31" y="7"/>
                    </a:cubicBezTo>
                    <a:cubicBezTo>
                      <a:pt x="31" y="10"/>
                      <a:pt x="29" y="11"/>
                      <a:pt x="27" y="11"/>
                    </a:cubicBezTo>
                    <a:cubicBezTo>
                      <a:pt x="26" y="11"/>
                      <a:pt x="25" y="11"/>
                      <a:pt x="24" y="11"/>
                    </a:cubicBezTo>
                    <a:cubicBezTo>
                      <a:pt x="21" y="9"/>
                      <a:pt x="18" y="8"/>
                      <a:pt x="16" y="8"/>
                    </a:cubicBezTo>
                    <a:cubicBezTo>
                      <a:pt x="12" y="8"/>
                      <a:pt x="10" y="10"/>
                      <a:pt x="10" y="12"/>
                    </a:cubicBezTo>
                    <a:cubicBezTo>
                      <a:pt x="10" y="12"/>
                      <a:pt x="10" y="12"/>
                      <a:pt x="10" y="12"/>
                    </a:cubicBezTo>
                    <a:cubicBezTo>
                      <a:pt x="10" y="14"/>
                      <a:pt x="12" y="15"/>
                      <a:pt x="19" y="17"/>
                    </a:cubicBezTo>
                    <a:cubicBezTo>
                      <a:pt x="28" y="19"/>
                      <a:pt x="32" y="22"/>
                      <a:pt x="32" y="29"/>
                    </a:cubicBezTo>
                    <a:cubicBezTo>
                      <a:pt x="32" y="29"/>
                      <a:pt x="32" y="29"/>
                      <a:pt x="32" y="29"/>
                    </a:cubicBezTo>
                    <a:cubicBezTo>
                      <a:pt x="32" y="37"/>
                      <a:pt x="26" y="42"/>
                      <a:pt x="17" y="42"/>
                    </a:cubicBezTo>
                    <a:cubicBezTo>
                      <a:pt x="12" y="42"/>
                      <a:pt x="6" y="40"/>
                      <a:pt x="2"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69" name="Freeform 27">
                <a:extLst>
                  <a:ext uri="{FF2B5EF4-FFF2-40B4-BE49-F238E27FC236}">
                    <a16:creationId xmlns:a16="http://schemas.microsoft.com/office/drawing/2014/main" id="{FA4894CC-9553-4968-A953-81DEDF67128D}"/>
                  </a:ext>
                </a:extLst>
              </p:cNvPr>
              <p:cNvSpPr>
                <a:spLocks noEditPoints="1"/>
              </p:cNvSpPr>
              <p:nvPr/>
            </p:nvSpPr>
            <p:spPr bwMode="auto">
              <a:xfrm>
                <a:off x="6072034" y="2772563"/>
                <a:ext cx="121535" cy="126599"/>
              </a:xfrm>
              <a:custGeom>
                <a:avLst/>
                <a:gdLst>
                  <a:gd name="T0" fmla="*/ 0 w 40"/>
                  <a:gd name="T1" fmla="*/ 36 h 42"/>
                  <a:gd name="T2" fmla="*/ 15 w 40"/>
                  <a:gd name="T3" fmla="*/ 4 h 42"/>
                  <a:gd name="T4" fmla="*/ 20 w 40"/>
                  <a:gd name="T5" fmla="*/ 0 h 42"/>
                  <a:gd name="T6" fmla="*/ 20 w 40"/>
                  <a:gd name="T7" fmla="*/ 0 h 42"/>
                  <a:gd name="T8" fmla="*/ 26 w 40"/>
                  <a:gd name="T9" fmla="*/ 4 h 42"/>
                  <a:gd name="T10" fmla="*/ 40 w 40"/>
                  <a:gd name="T11" fmla="*/ 36 h 42"/>
                  <a:gd name="T12" fmla="*/ 40 w 40"/>
                  <a:gd name="T13" fmla="*/ 37 h 42"/>
                  <a:gd name="T14" fmla="*/ 36 w 40"/>
                  <a:gd name="T15" fmla="*/ 42 h 42"/>
                  <a:gd name="T16" fmla="*/ 32 w 40"/>
                  <a:gd name="T17" fmla="*/ 39 h 42"/>
                  <a:gd name="T18" fmla="*/ 29 w 40"/>
                  <a:gd name="T19" fmla="*/ 32 h 42"/>
                  <a:gd name="T20" fmla="*/ 11 w 40"/>
                  <a:gd name="T21" fmla="*/ 32 h 42"/>
                  <a:gd name="T22" fmla="*/ 8 w 40"/>
                  <a:gd name="T23" fmla="*/ 39 h 42"/>
                  <a:gd name="T24" fmla="*/ 4 w 40"/>
                  <a:gd name="T25" fmla="*/ 42 h 42"/>
                  <a:gd name="T26" fmla="*/ 0 w 40"/>
                  <a:gd name="T27" fmla="*/ 38 h 42"/>
                  <a:gd name="T28" fmla="*/ 0 w 40"/>
                  <a:gd name="T29" fmla="*/ 36 h 42"/>
                  <a:gd name="T30" fmla="*/ 26 w 40"/>
                  <a:gd name="T31" fmla="*/ 24 h 42"/>
                  <a:gd name="T32" fmla="*/ 20 w 40"/>
                  <a:gd name="T33" fmla="*/ 11 h 42"/>
                  <a:gd name="T34" fmla="*/ 14 w 40"/>
                  <a:gd name="T35" fmla="*/ 24 h 42"/>
                  <a:gd name="T36" fmla="*/ 26 w 40"/>
                  <a:gd name="T3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2">
                    <a:moveTo>
                      <a:pt x="0" y="36"/>
                    </a:moveTo>
                    <a:cubicBezTo>
                      <a:pt x="15" y="4"/>
                      <a:pt x="15" y="4"/>
                      <a:pt x="15" y="4"/>
                    </a:cubicBezTo>
                    <a:cubicBezTo>
                      <a:pt x="16" y="1"/>
                      <a:pt x="17" y="0"/>
                      <a:pt x="20" y="0"/>
                    </a:cubicBezTo>
                    <a:cubicBezTo>
                      <a:pt x="20" y="0"/>
                      <a:pt x="20" y="0"/>
                      <a:pt x="20" y="0"/>
                    </a:cubicBezTo>
                    <a:cubicBezTo>
                      <a:pt x="23" y="0"/>
                      <a:pt x="25" y="1"/>
                      <a:pt x="26" y="4"/>
                    </a:cubicBezTo>
                    <a:cubicBezTo>
                      <a:pt x="40" y="36"/>
                      <a:pt x="40" y="36"/>
                      <a:pt x="40" y="36"/>
                    </a:cubicBezTo>
                    <a:cubicBezTo>
                      <a:pt x="40" y="36"/>
                      <a:pt x="40" y="37"/>
                      <a:pt x="40" y="37"/>
                    </a:cubicBezTo>
                    <a:cubicBezTo>
                      <a:pt x="40" y="40"/>
                      <a:pt x="38" y="42"/>
                      <a:pt x="36" y="42"/>
                    </a:cubicBezTo>
                    <a:cubicBezTo>
                      <a:pt x="34" y="42"/>
                      <a:pt x="33" y="41"/>
                      <a:pt x="32" y="39"/>
                    </a:cubicBezTo>
                    <a:cubicBezTo>
                      <a:pt x="29" y="32"/>
                      <a:pt x="29" y="32"/>
                      <a:pt x="29" y="32"/>
                    </a:cubicBezTo>
                    <a:cubicBezTo>
                      <a:pt x="11" y="32"/>
                      <a:pt x="11" y="32"/>
                      <a:pt x="11" y="32"/>
                    </a:cubicBezTo>
                    <a:cubicBezTo>
                      <a:pt x="8" y="39"/>
                      <a:pt x="8" y="39"/>
                      <a:pt x="8" y="39"/>
                    </a:cubicBezTo>
                    <a:cubicBezTo>
                      <a:pt x="7" y="41"/>
                      <a:pt x="6" y="42"/>
                      <a:pt x="4" y="42"/>
                    </a:cubicBezTo>
                    <a:cubicBezTo>
                      <a:pt x="2" y="42"/>
                      <a:pt x="0" y="40"/>
                      <a:pt x="0" y="38"/>
                    </a:cubicBezTo>
                    <a:cubicBezTo>
                      <a:pt x="0" y="37"/>
                      <a:pt x="0" y="36"/>
                      <a:pt x="0" y="36"/>
                    </a:cubicBezTo>
                    <a:close/>
                    <a:moveTo>
                      <a:pt x="26" y="24"/>
                    </a:moveTo>
                    <a:cubicBezTo>
                      <a:pt x="20" y="11"/>
                      <a:pt x="20" y="11"/>
                      <a:pt x="20" y="11"/>
                    </a:cubicBezTo>
                    <a:cubicBezTo>
                      <a:pt x="14" y="24"/>
                      <a:pt x="14" y="24"/>
                      <a:pt x="14" y="24"/>
                    </a:cubicBezTo>
                    <a:lnTo>
                      <a:pt x="26"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70" name="Freeform 28">
                <a:extLst>
                  <a:ext uri="{FF2B5EF4-FFF2-40B4-BE49-F238E27FC236}">
                    <a16:creationId xmlns:a16="http://schemas.microsoft.com/office/drawing/2014/main" id="{4362D4B3-66B7-48A5-A548-A6964E44B78D}"/>
                  </a:ext>
                </a:extLst>
              </p:cNvPr>
              <p:cNvSpPr>
                <a:spLocks/>
              </p:cNvSpPr>
              <p:nvPr/>
            </p:nvSpPr>
            <p:spPr bwMode="auto">
              <a:xfrm>
                <a:off x="6213825" y="2772563"/>
                <a:ext cx="111407" cy="126599"/>
              </a:xfrm>
              <a:custGeom>
                <a:avLst/>
                <a:gdLst>
                  <a:gd name="T0" fmla="*/ 0 w 37"/>
                  <a:gd name="T1" fmla="*/ 5 h 42"/>
                  <a:gd name="T2" fmla="*/ 5 w 37"/>
                  <a:gd name="T3" fmla="*/ 0 h 42"/>
                  <a:gd name="T4" fmla="*/ 6 w 37"/>
                  <a:gd name="T5" fmla="*/ 0 h 42"/>
                  <a:gd name="T6" fmla="*/ 11 w 37"/>
                  <a:gd name="T7" fmla="*/ 3 h 42"/>
                  <a:gd name="T8" fmla="*/ 28 w 37"/>
                  <a:gd name="T9" fmla="*/ 26 h 42"/>
                  <a:gd name="T10" fmla="*/ 28 w 37"/>
                  <a:gd name="T11" fmla="*/ 5 h 42"/>
                  <a:gd name="T12" fmla="*/ 32 w 37"/>
                  <a:gd name="T13" fmla="*/ 0 h 42"/>
                  <a:gd name="T14" fmla="*/ 37 w 37"/>
                  <a:gd name="T15" fmla="*/ 5 h 42"/>
                  <a:gd name="T16" fmla="*/ 37 w 37"/>
                  <a:gd name="T17" fmla="*/ 37 h 42"/>
                  <a:gd name="T18" fmla="*/ 32 w 37"/>
                  <a:gd name="T19" fmla="*/ 42 h 42"/>
                  <a:gd name="T20" fmla="*/ 32 w 37"/>
                  <a:gd name="T21" fmla="*/ 42 h 42"/>
                  <a:gd name="T22" fmla="*/ 27 w 37"/>
                  <a:gd name="T23" fmla="*/ 39 h 42"/>
                  <a:gd name="T24" fmla="*/ 9 w 37"/>
                  <a:gd name="T25" fmla="*/ 16 h 42"/>
                  <a:gd name="T26" fmla="*/ 9 w 37"/>
                  <a:gd name="T27" fmla="*/ 37 h 42"/>
                  <a:gd name="T28" fmla="*/ 5 w 37"/>
                  <a:gd name="T29" fmla="*/ 42 h 42"/>
                  <a:gd name="T30" fmla="*/ 0 w 37"/>
                  <a:gd name="T31" fmla="*/ 37 h 42"/>
                  <a:gd name="T32" fmla="*/ 0 w 37"/>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2">
                    <a:moveTo>
                      <a:pt x="0" y="5"/>
                    </a:moveTo>
                    <a:cubicBezTo>
                      <a:pt x="0" y="2"/>
                      <a:pt x="2" y="0"/>
                      <a:pt x="5" y="0"/>
                    </a:cubicBezTo>
                    <a:cubicBezTo>
                      <a:pt x="6" y="0"/>
                      <a:pt x="6" y="0"/>
                      <a:pt x="6" y="0"/>
                    </a:cubicBezTo>
                    <a:cubicBezTo>
                      <a:pt x="8" y="0"/>
                      <a:pt x="9" y="1"/>
                      <a:pt x="11" y="3"/>
                    </a:cubicBezTo>
                    <a:cubicBezTo>
                      <a:pt x="28" y="26"/>
                      <a:pt x="28" y="26"/>
                      <a:pt x="28" y="26"/>
                    </a:cubicBezTo>
                    <a:cubicBezTo>
                      <a:pt x="28" y="5"/>
                      <a:pt x="28" y="5"/>
                      <a:pt x="28" y="5"/>
                    </a:cubicBezTo>
                    <a:cubicBezTo>
                      <a:pt x="28" y="2"/>
                      <a:pt x="30" y="0"/>
                      <a:pt x="32" y="0"/>
                    </a:cubicBezTo>
                    <a:cubicBezTo>
                      <a:pt x="35" y="0"/>
                      <a:pt x="37" y="2"/>
                      <a:pt x="37" y="5"/>
                    </a:cubicBezTo>
                    <a:cubicBezTo>
                      <a:pt x="37" y="37"/>
                      <a:pt x="37" y="37"/>
                      <a:pt x="37" y="37"/>
                    </a:cubicBezTo>
                    <a:cubicBezTo>
                      <a:pt x="37" y="40"/>
                      <a:pt x="35" y="42"/>
                      <a:pt x="32" y="42"/>
                    </a:cubicBezTo>
                    <a:cubicBezTo>
                      <a:pt x="32" y="42"/>
                      <a:pt x="32" y="42"/>
                      <a:pt x="32" y="42"/>
                    </a:cubicBezTo>
                    <a:cubicBezTo>
                      <a:pt x="30" y="42"/>
                      <a:pt x="28" y="41"/>
                      <a:pt x="27" y="39"/>
                    </a:cubicBezTo>
                    <a:cubicBezTo>
                      <a:pt x="9" y="16"/>
                      <a:pt x="9" y="16"/>
                      <a:pt x="9" y="16"/>
                    </a:cubicBezTo>
                    <a:cubicBezTo>
                      <a:pt x="9" y="37"/>
                      <a:pt x="9" y="37"/>
                      <a:pt x="9" y="37"/>
                    </a:cubicBezTo>
                    <a:cubicBezTo>
                      <a:pt x="9" y="40"/>
                      <a:pt x="7" y="42"/>
                      <a:pt x="5" y="42"/>
                    </a:cubicBezTo>
                    <a:cubicBezTo>
                      <a:pt x="2" y="42"/>
                      <a:pt x="0" y="40"/>
                      <a:pt x="0" y="37"/>
                    </a:cubicBezTo>
                    <a:lnTo>
                      <a:pt x="0"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38" name="Group 37">
              <a:extLst>
                <a:ext uri="{FF2B5EF4-FFF2-40B4-BE49-F238E27FC236}">
                  <a16:creationId xmlns:a16="http://schemas.microsoft.com/office/drawing/2014/main" id="{9B28CF0D-4449-4551-A675-4976EF651056}"/>
                </a:ext>
              </a:extLst>
            </p:cNvPr>
            <p:cNvGrpSpPr/>
            <p:nvPr/>
          </p:nvGrpSpPr>
          <p:grpSpPr>
            <a:xfrm>
              <a:off x="5416633" y="1693184"/>
              <a:ext cx="1346034" cy="1007670"/>
              <a:chOff x="5400924" y="1773470"/>
              <a:chExt cx="1346034" cy="1007670"/>
            </a:xfrm>
          </p:grpSpPr>
          <p:grpSp>
            <p:nvGrpSpPr>
              <p:cNvPr id="39" name="Group 38">
                <a:extLst>
                  <a:ext uri="{FF2B5EF4-FFF2-40B4-BE49-F238E27FC236}">
                    <a16:creationId xmlns:a16="http://schemas.microsoft.com/office/drawing/2014/main" id="{794F8B5B-4ADF-417F-9DA7-A9E27415AC19}"/>
                  </a:ext>
                </a:extLst>
              </p:cNvPr>
              <p:cNvGrpSpPr/>
              <p:nvPr/>
            </p:nvGrpSpPr>
            <p:grpSpPr>
              <a:xfrm>
                <a:off x="5534557" y="2241710"/>
                <a:ext cx="1082314" cy="539430"/>
                <a:chOff x="-4216395" y="8894721"/>
                <a:chExt cx="3725640" cy="1856879"/>
              </a:xfrm>
              <a:solidFill>
                <a:schemeClr val="bg1"/>
              </a:solidFill>
            </p:grpSpPr>
            <p:sp>
              <p:nvSpPr>
                <p:cNvPr id="41" name="Freeform: Shape 15">
                  <a:extLst>
                    <a:ext uri="{FF2B5EF4-FFF2-40B4-BE49-F238E27FC236}">
                      <a16:creationId xmlns:a16="http://schemas.microsoft.com/office/drawing/2014/main" id="{E60AA24D-2E96-45D5-8FE8-9018E5847C00}"/>
                    </a:ext>
                  </a:extLst>
                </p:cNvPr>
                <p:cNvSpPr/>
                <p:nvPr/>
              </p:nvSpPr>
              <p:spPr>
                <a:xfrm>
                  <a:off x="-4216395" y="8894721"/>
                  <a:ext cx="3725640" cy="1856879"/>
                </a:xfrm>
                <a:custGeom>
                  <a:avLst/>
                  <a:gdLst/>
                  <a:ahLst/>
                  <a:cxnLst>
                    <a:cxn ang="3cd4">
                      <a:pos x="hc" y="t"/>
                    </a:cxn>
                    <a:cxn ang="cd2">
                      <a:pos x="l" y="vc"/>
                    </a:cxn>
                    <a:cxn ang="cd4">
                      <a:pos x="hc" y="b"/>
                    </a:cxn>
                    <a:cxn ang="0">
                      <a:pos x="r" y="vc"/>
                    </a:cxn>
                  </a:cxnLst>
                  <a:rect l="l" t="t" r="r" b="b"/>
                  <a:pathLst>
                    <a:path w="10350" h="5159">
                      <a:moveTo>
                        <a:pt x="9721" y="4725"/>
                      </a:moveTo>
                      <a:lnTo>
                        <a:pt x="9721" y="1835"/>
                      </a:lnTo>
                      <a:lnTo>
                        <a:pt x="9721" y="1321"/>
                      </a:lnTo>
                      <a:lnTo>
                        <a:pt x="9721" y="292"/>
                      </a:lnTo>
                      <a:lnTo>
                        <a:pt x="3800" y="292"/>
                      </a:lnTo>
                      <a:lnTo>
                        <a:pt x="3800" y="0"/>
                      </a:lnTo>
                      <a:lnTo>
                        <a:pt x="628" y="0"/>
                      </a:lnTo>
                      <a:lnTo>
                        <a:pt x="628" y="292"/>
                      </a:lnTo>
                      <a:lnTo>
                        <a:pt x="628" y="373"/>
                      </a:lnTo>
                      <a:lnTo>
                        <a:pt x="628" y="1321"/>
                      </a:lnTo>
                      <a:lnTo>
                        <a:pt x="628" y="1835"/>
                      </a:lnTo>
                      <a:lnTo>
                        <a:pt x="628" y="4725"/>
                      </a:lnTo>
                      <a:lnTo>
                        <a:pt x="0" y="4725"/>
                      </a:lnTo>
                      <a:lnTo>
                        <a:pt x="0" y="5159"/>
                      </a:lnTo>
                      <a:lnTo>
                        <a:pt x="10350" y="5159"/>
                      </a:lnTo>
                      <a:lnTo>
                        <a:pt x="10350" y="4725"/>
                      </a:lnTo>
                      <a:close/>
                      <a:moveTo>
                        <a:pt x="9289" y="725"/>
                      </a:moveTo>
                      <a:lnTo>
                        <a:pt x="9289" y="1250"/>
                      </a:lnTo>
                      <a:lnTo>
                        <a:pt x="1066" y="1250"/>
                      </a:lnTo>
                      <a:lnTo>
                        <a:pt x="1066" y="725"/>
                      </a:lnTo>
                      <a:close/>
                      <a:moveTo>
                        <a:pt x="9289" y="1835"/>
                      </a:moveTo>
                      <a:lnTo>
                        <a:pt x="9289" y="4460"/>
                      </a:lnTo>
                      <a:lnTo>
                        <a:pt x="1066" y="4460"/>
                      </a:lnTo>
                      <a:lnTo>
                        <a:pt x="1066" y="1835"/>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2" name="Freeform: Shape 16">
                  <a:extLst>
                    <a:ext uri="{FF2B5EF4-FFF2-40B4-BE49-F238E27FC236}">
                      <a16:creationId xmlns:a16="http://schemas.microsoft.com/office/drawing/2014/main" id="{F1D0F76B-006A-4122-8205-9DC27ED0EC6C}"/>
                    </a:ext>
                  </a:extLst>
                </p:cNvPr>
                <p:cNvSpPr/>
                <p:nvPr/>
              </p:nvSpPr>
              <p:spPr>
                <a:xfrm>
                  <a:off x="-2526914" y="9760161"/>
                  <a:ext cx="346680" cy="155160"/>
                </a:xfrm>
                <a:custGeom>
                  <a:avLst/>
                  <a:gdLst/>
                  <a:ahLst/>
                  <a:cxnLst>
                    <a:cxn ang="3cd4">
                      <a:pos x="hc" y="t"/>
                    </a:cxn>
                    <a:cxn ang="cd2">
                      <a:pos x="l" y="vc"/>
                    </a:cxn>
                    <a:cxn ang="cd4">
                      <a:pos x="hc" y="b"/>
                    </a:cxn>
                    <a:cxn ang="0">
                      <a:pos x="r" y="vc"/>
                    </a:cxn>
                  </a:cxnLst>
                  <a:rect l="l" t="t" r="r" b="b"/>
                  <a:pathLst>
                    <a:path w="964" h="432">
                      <a:moveTo>
                        <a:pt x="964" y="0"/>
                      </a:moveTo>
                      <a:lnTo>
                        <a:pt x="0" y="0"/>
                      </a:lnTo>
                      <a:lnTo>
                        <a:pt x="0" y="432"/>
                      </a:lnTo>
                      <a:lnTo>
                        <a:pt x="964"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3" name="Freeform: Shape 17">
                  <a:extLst>
                    <a:ext uri="{FF2B5EF4-FFF2-40B4-BE49-F238E27FC236}">
                      <a16:creationId xmlns:a16="http://schemas.microsoft.com/office/drawing/2014/main" id="{1354CD25-7024-4231-8C08-9E88C6ECD56C}"/>
                    </a:ext>
                  </a:extLst>
                </p:cNvPr>
                <p:cNvSpPr/>
                <p:nvPr/>
              </p:nvSpPr>
              <p:spPr>
                <a:xfrm>
                  <a:off x="-1965674" y="9760161"/>
                  <a:ext cx="346320" cy="155160"/>
                </a:xfrm>
                <a:custGeom>
                  <a:avLst/>
                  <a:gdLst/>
                  <a:ahLst/>
                  <a:cxnLst>
                    <a:cxn ang="3cd4">
                      <a:pos x="hc" y="t"/>
                    </a:cxn>
                    <a:cxn ang="cd2">
                      <a:pos x="l" y="vc"/>
                    </a:cxn>
                    <a:cxn ang="cd4">
                      <a:pos x="hc" y="b"/>
                    </a:cxn>
                    <a:cxn ang="0">
                      <a:pos x="r" y="vc"/>
                    </a:cxn>
                  </a:cxnLst>
                  <a:rect l="l" t="t" r="r" b="b"/>
                  <a:pathLst>
                    <a:path w="963" h="432">
                      <a:moveTo>
                        <a:pt x="963" y="0"/>
                      </a:moveTo>
                      <a:lnTo>
                        <a:pt x="0" y="0"/>
                      </a:lnTo>
                      <a:lnTo>
                        <a:pt x="0" y="432"/>
                      </a:lnTo>
                      <a:lnTo>
                        <a:pt x="963"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4" name="Freeform: Shape 18">
                  <a:extLst>
                    <a:ext uri="{FF2B5EF4-FFF2-40B4-BE49-F238E27FC236}">
                      <a16:creationId xmlns:a16="http://schemas.microsoft.com/office/drawing/2014/main" id="{DF45F126-EA7E-468A-A1AA-78C10CC20C2A}"/>
                    </a:ext>
                  </a:extLst>
                </p:cNvPr>
                <p:cNvSpPr/>
                <p:nvPr/>
              </p:nvSpPr>
              <p:spPr>
                <a:xfrm>
                  <a:off x="-3647234" y="9760161"/>
                  <a:ext cx="346320" cy="155160"/>
                </a:xfrm>
                <a:custGeom>
                  <a:avLst/>
                  <a:gdLst/>
                  <a:ahLst/>
                  <a:cxnLst>
                    <a:cxn ang="3cd4">
                      <a:pos x="hc" y="t"/>
                    </a:cxn>
                    <a:cxn ang="cd2">
                      <a:pos x="l" y="vc"/>
                    </a:cxn>
                    <a:cxn ang="cd4">
                      <a:pos x="hc" y="b"/>
                    </a:cxn>
                    <a:cxn ang="0">
                      <a:pos x="r" y="vc"/>
                    </a:cxn>
                  </a:cxnLst>
                  <a:rect l="l" t="t" r="r" b="b"/>
                  <a:pathLst>
                    <a:path w="963" h="432">
                      <a:moveTo>
                        <a:pt x="963" y="0"/>
                      </a:moveTo>
                      <a:lnTo>
                        <a:pt x="0" y="0"/>
                      </a:lnTo>
                      <a:lnTo>
                        <a:pt x="0" y="432"/>
                      </a:lnTo>
                      <a:lnTo>
                        <a:pt x="963"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5" name="Freeform: Shape 19">
                  <a:extLst>
                    <a:ext uri="{FF2B5EF4-FFF2-40B4-BE49-F238E27FC236}">
                      <a16:creationId xmlns:a16="http://schemas.microsoft.com/office/drawing/2014/main" id="{2CC52345-8804-4995-A1E3-846375C71498}"/>
                    </a:ext>
                  </a:extLst>
                </p:cNvPr>
                <p:cNvSpPr/>
                <p:nvPr/>
              </p:nvSpPr>
              <p:spPr>
                <a:xfrm>
                  <a:off x="-3647234" y="10151481"/>
                  <a:ext cx="346320" cy="157680"/>
                </a:xfrm>
                <a:custGeom>
                  <a:avLst/>
                  <a:gdLst/>
                  <a:ahLst/>
                  <a:cxnLst>
                    <a:cxn ang="3cd4">
                      <a:pos x="hc" y="t"/>
                    </a:cxn>
                    <a:cxn ang="cd2">
                      <a:pos x="l" y="vc"/>
                    </a:cxn>
                    <a:cxn ang="cd4">
                      <a:pos x="hc" y="b"/>
                    </a:cxn>
                    <a:cxn ang="0">
                      <a:pos x="r" y="vc"/>
                    </a:cxn>
                  </a:cxnLst>
                  <a:rect l="l" t="t" r="r" b="b"/>
                  <a:pathLst>
                    <a:path w="963" h="439">
                      <a:moveTo>
                        <a:pt x="963" y="0"/>
                      </a:moveTo>
                      <a:lnTo>
                        <a:pt x="0" y="0"/>
                      </a:lnTo>
                      <a:lnTo>
                        <a:pt x="0" y="439"/>
                      </a:lnTo>
                      <a:lnTo>
                        <a:pt x="963"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6" name="Freeform: Shape 20">
                  <a:extLst>
                    <a:ext uri="{FF2B5EF4-FFF2-40B4-BE49-F238E27FC236}">
                      <a16:creationId xmlns:a16="http://schemas.microsoft.com/office/drawing/2014/main" id="{A0EDAF67-302E-4E31-B0C5-4F66F6581A08}"/>
                    </a:ext>
                  </a:extLst>
                </p:cNvPr>
                <p:cNvSpPr/>
                <p:nvPr/>
              </p:nvSpPr>
              <p:spPr>
                <a:xfrm>
                  <a:off x="-3085995" y="9760161"/>
                  <a:ext cx="344520" cy="155160"/>
                </a:xfrm>
                <a:custGeom>
                  <a:avLst/>
                  <a:gdLst/>
                  <a:ahLst/>
                  <a:cxnLst>
                    <a:cxn ang="3cd4">
                      <a:pos x="hc" y="t"/>
                    </a:cxn>
                    <a:cxn ang="cd2">
                      <a:pos x="l" y="vc"/>
                    </a:cxn>
                    <a:cxn ang="cd4">
                      <a:pos x="hc" y="b"/>
                    </a:cxn>
                    <a:cxn ang="0">
                      <a:pos x="r" y="vc"/>
                    </a:cxn>
                  </a:cxnLst>
                  <a:rect l="l" t="t" r="r" b="b"/>
                  <a:pathLst>
                    <a:path w="958" h="432">
                      <a:moveTo>
                        <a:pt x="958" y="0"/>
                      </a:moveTo>
                      <a:lnTo>
                        <a:pt x="0" y="0"/>
                      </a:lnTo>
                      <a:lnTo>
                        <a:pt x="0" y="432"/>
                      </a:lnTo>
                      <a:lnTo>
                        <a:pt x="958"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7" name="Freeform: Shape 21">
                  <a:extLst>
                    <a:ext uri="{FF2B5EF4-FFF2-40B4-BE49-F238E27FC236}">
                      <a16:creationId xmlns:a16="http://schemas.microsoft.com/office/drawing/2014/main" id="{0A6B5497-8419-4770-9517-57A4ED644C46}"/>
                    </a:ext>
                  </a:extLst>
                </p:cNvPr>
                <p:cNvSpPr/>
                <p:nvPr/>
              </p:nvSpPr>
              <p:spPr>
                <a:xfrm>
                  <a:off x="-1404794" y="9760161"/>
                  <a:ext cx="344880" cy="155160"/>
                </a:xfrm>
                <a:custGeom>
                  <a:avLst/>
                  <a:gdLst/>
                  <a:ahLst/>
                  <a:cxnLst>
                    <a:cxn ang="3cd4">
                      <a:pos x="hc" y="t"/>
                    </a:cxn>
                    <a:cxn ang="cd2">
                      <a:pos x="l" y="vc"/>
                    </a:cxn>
                    <a:cxn ang="cd4">
                      <a:pos x="hc" y="b"/>
                    </a:cxn>
                    <a:cxn ang="0">
                      <a:pos x="r" y="vc"/>
                    </a:cxn>
                  </a:cxnLst>
                  <a:rect l="l" t="t" r="r" b="b"/>
                  <a:pathLst>
                    <a:path w="959" h="432">
                      <a:moveTo>
                        <a:pt x="959" y="0"/>
                      </a:moveTo>
                      <a:lnTo>
                        <a:pt x="0" y="0"/>
                      </a:lnTo>
                      <a:lnTo>
                        <a:pt x="0" y="432"/>
                      </a:lnTo>
                      <a:lnTo>
                        <a:pt x="959"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8" name="Freeform: Shape 22">
                  <a:extLst>
                    <a:ext uri="{FF2B5EF4-FFF2-40B4-BE49-F238E27FC236}">
                      <a16:creationId xmlns:a16="http://schemas.microsoft.com/office/drawing/2014/main" id="{DE5AF882-9BEB-4849-8189-1A38B701E827}"/>
                    </a:ext>
                  </a:extLst>
                </p:cNvPr>
                <p:cNvSpPr/>
                <p:nvPr/>
              </p:nvSpPr>
              <p:spPr>
                <a:xfrm>
                  <a:off x="-1404794" y="10151481"/>
                  <a:ext cx="344880" cy="157680"/>
                </a:xfrm>
                <a:custGeom>
                  <a:avLst/>
                  <a:gdLst/>
                  <a:ahLst/>
                  <a:cxnLst>
                    <a:cxn ang="3cd4">
                      <a:pos x="hc" y="t"/>
                    </a:cxn>
                    <a:cxn ang="cd2">
                      <a:pos x="l" y="vc"/>
                    </a:cxn>
                    <a:cxn ang="cd4">
                      <a:pos x="hc" y="b"/>
                    </a:cxn>
                    <a:cxn ang="0">
                      <a:pos x="r" y="vc"/>
                    </a:cxn>
                  </a:cxnLst>
                  <a:rect l="l" t="t" r="r" b="b"/>
                  <a:pathLst>
                    <a:path w="959" h="439">
                      <a:moveTo>
                        <a:pt x="959" y="0"/>
                      </a:moveTo>
                      <a:lnTo>
                        <a:pt x="0" y="0"/>
                      </a:lnTo>
                      <a:lnTo>
                        <a:pt x="0" y="439"/>
                      </a:lnTo>
                      <a:lnTo>
                        <a:pt x="959"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9" name="Freeform: Shape 23">
                  <a:extLst>
                    <a:ext uri="{FF2B5EF4-FFF2-40B4-BE49-F238E27FC236}">
                      <a16:creationId xmlns:a16="http://schemas.microsoft.com/office/drawing/2014/main" id="{04A3B881-8AFD-4E9B-A87E-0DCBE614E5F8}"/>
                    </a:ext>
                  </a:extLst>
                </p:cNvPr>
                <p:cNvSpPr/>
                <p:nvPr/>
              </p:nvSpPr>
              <p:spPr>
                <a:xfrm>
                  <a:off x="-2526914" y="10151481"/>
                  <a:ext cx="346680" cy="157680"/>
                </a:xfrm>
                <a:custGeom>
                  <a:avLst/>
                  <a:gdLst/>
                  <a:ahLst/>
                  <a:cxnLst>
                    <a:cxn ang="3cd4">
                      <a:pos x="hc" y="t"/>
                    </a:cxn>
                    <a:cxn ang="cd2">
                      <a:pos x="l" y="vc"/>
                    </a:cxn>
                    <a:cxn ang="cd4">
                      <a:pos x="hc" y="b"/>
                    </a:cxn>
                    <a:cxn ang="0">
                      <a:pos x="r" y="vc"/>
                    </a:cxn>
                  </a:cxnLst>
                  <a:rect l="l" t="t" r="r" b="b"/>
                  <a:pathLst>
                    <a:path w="964" h="439">
                      <a:moveTo>
                        <a:pt x="964" y="0"/>
                      </a:moveTo>
                      <a:lnTo>
                        <a:pt x="0" y="0"/>
                      </a:lnTo>
                      <a:lnTo>
                        <a:pt x="0" y="439"/>
                      </a:lnTo>
                      <a:lnTo>
                        <a:pt x="964"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50" name="Freeform: Shape 24">
                  <a:extLst>
                    <a:ext uri="{FF2B5EF4-FFF2-40B4-BE49-F238E27FC236}">
                      <a16:creationId xmlns:a16="http://schemas.microsoft.com/office/drawing/2014/main" id="{088E187E-900E-46C8-B0B5-968D0F4A0ACB}"/>
                    </a:ext>
                  </a:extLst>
                </p:cNvPr>
                <p:cNvSpPr/>
                <p:nvPr/>
              </p:nvSpPr>
              <p:spPr>
                <a:xfrm>
                  <a:off x="-1965674" y="10151481"/>
                  <a:ext cx="346320" cy="157680"/>
                </a:xfrm>
                <a:custGeom>
                  <a:avLst/>
                  <a:gdLst/>
                  <a:ahLst/>
                  <a:cxnLst>
                    <a:cxn ang="3cd4">
                      <a:pos x="hc" y="t"/>
                    </a:cxn>
                    <a:cxn ang="cd2">
                      <a:pos x="l" y="vc"/>
                    </a:cxn>
                    <a:cxn ang="cd4">
                      <a:pos x="hc" y="b"/>
                    </a:cxn>
                    <a:cxn ang="0">
                      <a:pos x="r" y="vc"/>
                    </a:cxn>
                  </a:cxnLst>
                  <a:rect l="l" t="t" r="r" b="b"/>
                  <a:pathLst>
                    <a:path w="963" h="439">
                      <a:moveTo>
                        <a:pt x="963" y="0"/>
                      </a:moveTo>
                      <a:lnTo>
                        <a:pt x="0" y="0"/>
                      </a:lnTo>
                      <a:lnTo>
                        <a:pt x="0" y="439"/>
                      </a:lnTo>
                      <a:lnTo>
                        <a:pt x="963"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51" name="Freeform: Shape 25">
                  <a:extLst>
                    <a:ext uri="{FF2B5EF4-FFF2-40B4-BE49-F238E27FC236}">
                      <a16:creationId xmlns:a16="http://schemas.microsoft.com/office/drawing/2014/main" id="{F94C3316-2D9C-4F2D-9BA5-D8EAB98F0803}"/>
                    </a:ext>
                  </a:extLst>
                </p:cNvPr>
                <p:cNvSpPr/>
                <p:nvPr/>
              </p:nvSpPr>
              <p:spPr>
                <a:xfrm>
                  <a:off x="-3085995" y="10151481"/>
                  <a:ext cx="344520" cy="157680"/>
                </a:xfrm>
                <a:custGeom>
                  <a:avLst/>
                  <a:gdLst/>
                  <a:ahLst/>
                  <a:cxnLst>
                    <a:cxn ang="3cd4">
                      <a:pos x="hc" y="t"/>
                    </a:cxn>
                    <a:cxn ang="cd2">
                      <a:pos x="l" y="vc"/>
                    </a:cxn>
                    <a:cxn ang="cd4">
                      <a:pos x="hc" y="b"/>
                    </a:cxn>
                    <a:cxn ang="0">
                      <a:pos x="r" y="vc"/>
                    </a:cxn>
                  </a:cxnLst>
                  <a:rect l="l" t="t" r="r" b="b"/>
                  <a:pathLst>
                    <a:path w="958" h="439">
                      <a:moveTo>
                        <a:pt x="958" y="0"/>
                      </a:moveTo>
                      <a:lnTo>
                        <a:pt x="0" y="0"/>
                      </a:lnTo>
                      <a:lnTo>
                        <a:pt x="0" y="439"/>
                      </a:lnTo>
                      <a:lnTo>
                        <a:pt x="958"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grpSp>
          <p:sp>
            <p:nvSpPr>
              <p:cNvPr id="40" name="Freeform: Shape 39">
                <a:extLst>
                  <a:ext uri="{FF2B5EF4-FFF2-40B4-BE49-F238E27FC236}">
                    <a16:creationId xmlns:a16="http://schemas.microsoft.com/office/drawing/2014/main" id="{7E35C224-EE42-47C1-B122-FB2DB96F15FD}"/>
                  </a:ext>
                </a:extLst>
              </p:cNvPr>
              <p:cNvSpPr/>
              <p:nvPr/>
            </p:nvSpPr>
            <p:spPr>
              <a:xfrm>
                <a:off x="5400924" y="1773470"/>
                <a:ext cx="1346034" cy="762515"/>
              </a:xfrm>
              <a:custGeom>
                <a:avLst/>
                <a:gdLst>
                  <a:gd name="connsiteX0" fmla="*/ 869274 w 1346034"/>
                  <a:gd name="connsiteY0" fmla="*/ 131 h 762515"/>
                  <a:gd name="connsiteX1" fmla="*/ 1163673 w 1346034"/>
                  <a:gd name="connsiteY1" fmla="*/ 272634 h 762515"/>
                  <a:gd name="connsiteX2" fmla="*/ 1345920 w 1346034"/>
                  <a:gd name="connsiteY2" fmla="*/ 524175 h 762515"/>
                  <a:gd name="connsiteX3" fmla="*/ 1265311 w 1346034"/>
                  <a:gd name="connsiteY3" fmla="*/ 712831 h 762515"/>
                  <a:gd name="connsiteX4" fmla="*/ 1195216 w 1346034"/>
                  <a:gd name="connsiteY4" fmla="*/ 756938 h 762515"/>
                  <a:gd name="connsiteX5" fmla="*/ 1175996 w 1346034"/>
                  <a:gd name="connsiteY5" fmla="*/ 762515 h 762515"/>
                  <a:gd name="connsiteX6" fmla="*/ 1175996 w 1346034"/>
                  <a:gd name="connsiteY6" fmla="*/ 704786 h 762515"/>
                  <a:gd name="connsiteX7" fmla="*/ 1226759 w 1346034"/>
                  <a:gd name="connsiteY7" fmla="*/ 670908 h 762515"/>
                  <a:gd name="connsiteX8" fmla="*/ 1289844 w 1346034"/>
                  <a:gd name="connsiteY8" fmla="*/ 524175 h 762515"/>
                  <a:gd name="connsiteX9" fmla="*/ 1135635 w 1346034"/>
                  <a:gd name="connsiteY9" fmla="*/ 325038 h 762515"/>
                  <a:gd name="connsiteX10" fmla="*/ 1114607 w 1346034"/>
                  <a:gd name="connsiteY10" fmla="*/ 321545 h 762515"/>
                  <a:gd name="connsiteX11" fmla="*/ 1111102 w 1346034"/>
                  <a:gd name="connsiteY11" fmla="*/ 300583 h 762515"/>
                  <a:gd name="connsiteX12" fmla="*/ 865769 w 1346034"/>
                  <a:gd name="connsiteY12" fmla="*/ 56029 h 762515"/>
                  <a:gd name="connsiteX13" fmla="*/ 627445 w 1346034"/>
                  <a:gd name="connsiteY13" fmla="*/ 220229 h 762515"/>
                  <a:gd name="connsiteX14" fmla="*/ 616931 w 1346034"/>
                  <a:gd name="connsiteY14" fmla="*/ 248178 h 762515"/>
                  <a:gd name="connsiteX15" fmla="*/ 592398 w 1346034"/>
                  <a:gd name="connsiteY15" fmla="*/ 237698 h 762515"/>
                  <a:gd name="connsiteX16" fmla="*/ 504779 w 1346034"/>
                  <a:gd name="connsiteY16" fmla="*/ 216736 h 762515"/>
                  <a:gd name="connsiteX17" fmla="*/ 294494 w 1346034"/>
                  <a:gd name="connsiteY17" fmla="*/ 380937 h 762515"/>
                  <a:gd name="connsiteX18" fmla="*/ 290989 w 1346034"/>
                  <a:gd name="connsiteY18" fmla="*/ 408886 h 762515"/>
                  <a:gd name="connsiteX19" fmla="*/ 262951 w 1346034"/>
                  <a:gd name="connsiteY19" fmla="*/ 401898 h 762515"/>
                  <a:gd name="connsiteX20" fmla="*/ 220894 w 1346034"/>
                  <a:gd name="connsiteY20" fmla="*/ 394911 h 762515"/>
                  <a:gd name="connsiteX21" fmla="*/ 56170 w 1346034"/>
                  <a:gd name="connsiteY21" fmla="*/ 548631 h 762515"/>
                  <a:gd name="connsiteX22" fmla="*/ 151784 w 1346034"/>
                  <a:gd name="connsiteY22" fmla="*/ 695036 h 762515"/>
                  <a:gd name="connsiteX23" fmla="*/ 172240 w 1346034"/>
                  <a:gd name="connsiteY23" fmla="*/ 699747 h 762515"/>
                  <a:gd name="connsiteX24" fmla="*/ 172240 w 1346034"/>
                  <a:gd name="connsiteY24" fmla="*/ 760018 h 762515"/>
                  <a:gd name="connsiteX25" fmla="*/ 169335 w 1346034"/>
                  <a:gd name="connsiteY25" fmla="*/ 759654 h 762515"/>
                  <a:gd name="connsiteX26" fmla="*/ 94 w 1346034"/>
                  <a:gd name="connsiteY26" fmla="*/ 548631 h 762515"/>
                  <a:gd name="connsiteX27" fmla="*/ 220894 w 1346034"/>
                  <a:gd name="connsiteY27" fmla="*/ 339013 h 762515"/>
                  <a:gd name="connsiteX28" fmla="*/ 248932 w 1346034"/>
                  <a:gd name="connsiteY28" fmla="*/ 342507 h 762515"/>
                  <a:gd name="connsiteX29" fmla="*/ 508284 w 1346034"/>
                  <a:gd name="connsiteY29" fmla="*/ 160838 h 762515"/>
                  <a:gd name="connsiteX30" fmla="*/ 588893 w 1346034"/>
                  <a:gd name="connsiteY30" fmla="*/ 174812 h 762515"/>
                  <a:gd name="connsiteX31" fmla="*/ 869274 w 1346034"/>
                  <a:gd name="connsiteY31" fmla="*/ 131 h 76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6034" h="762515">
                    <a:moveTo>
                      <a:pt x="869274" y="131"/>
                    </a:moveTo>
                    <a:cubicBezTo>
                      <a:pt x="1016473" y="3624"/>
                      <a:pt x="1139140" y="118914"/>
                      <a:pt x="1163673" y="272634"/>
                    </a:cubicBezTo>
                    <a:cubicBezTo>
                      <a:pt x="1272321" y="293596"/>
                      <a:pt x="1349425" y="401898"/>
                      <a:pt x="1345920" y="524175"/>
                    </a:cubicBezTo>
                    <a:cubicBezTo>
                      <a:pt x="1345920" y="597542"/>
                      <a:pt x="1314378" y="667414"/>
                      <a:pt x="1265311" y="712831"/>
                    </a:cubicBezTo>
                    <a:cubicBezTo>
                      <a:pt x="1244283" y="732046"/>
                      <a:pt x="1220626" y="746894"/>
                      <a:pt x="1195216" y="756938"/>
                    </a:cubicBezTo>
                    <a:lnTo>
                      <a:pt x="1175996" y="762515"/>
                    </a:lnTo>
                    <a:lnTo>
                      <a:pt x="1175996" y="704786"/>
                    </a:lnTo>
                    <a:lnTo>
                      <a:pt x="1226759" y="670908"/>
                    </a:lnTo>
                    <a:cubicBezTo>
                      <a:pt x="1265311" y="635972"/>
                      <a:pt x="1289844" y="580073"/>
                      <a:pt x="1289844" y="524175"/>
                    </a:cubicBezTo>
                    <a:cubicBezTo>
                      <a:pt x="1293349" y="419366"/>
                      <a:pt x="1226759" y="332026"/>
                      <a:pt x="1135635" y="325038"/>
                    </a:cubicBezTo>
                    <a:cubicBezTo>
                      <a:pt x="1135635" y="325038"/>
                      <a:pt x="1135635" y="325038"/>
                      <a:pt x="1114607" y="321545"/>
                    </a:cubicBezTo>
                    <a:cubicBezTo>
                      <a:pt x="1114607" y="321545"/>
                      <a:pt x="1114607" y="321545"/>
                      <a:pt x="1111102" y="300583"/>
                    </a:cubicBezTo>
                    <a:cubicBezTo>
                      <a:pt x="1097083" y="164331"/>
                      <a:pt x="991940" y="59522"/>
                      <a:pt x="865769" y="56029"/>
                    </a:cubicBezTo>
                    <a:cubicBezTo>
                      <a:pt x="764131" y="52535"/>
                      <a:pt x="669502" y="118914"/>
                      <a:pt x="627445" y="220229"/>
                    </a:cubicBezTo>
                    <a:cubicBezTo>
                      <a:pt x="627445" y="220229"/>
                      <a:pt x="627445" y="220229"/>
                      <a:pt x="616931" y="248178"/>
                    </a:cubicBezTo>
                    <a:cubicBezTo>
                      <a:pt x="616931" y="248178"/>
                      <a:pt x="616931" y="248178"/>
                      <a:pt x="592398" y="237698"/>
                    </a:cubicBezTo>
                    <a:cubicBezTo>
                      <a:pt x="564360" y="223723"/>
                      <a:pt x="536322" y="216736"/>
                      <a:pt x="504779" y="216736"/>
                    </a:cubicBezTo>
                    <a:cubicBezTo>
                      <a:pt x="406646" y="213242"/>
                      <a:pt x="315522" y="283115"/>
                      <a:pt x="294494" y="380937"/>
                    </a:cubicBezTo>
                    <a:cubicBezTo>
                      <a:pt x="294494" y="380937"/>
                      <a:pt x="294494" y="380937"/>
                      <a:pt x="290989" y="408886"/>
                    </a:cubicBezTo>
                    <a:cubicBezTo>
                      <a:pt x="290989" y="408886"/>
                      <a:pt x="290989" y="408886"/>
                      <a:pt x="262951" y="401898"/>
                    </a:cubicBezTo>
                    <a:cubicBezTo>
                      <a:pt x="248932" y="398405"/>
                      <a:pt x="234913" y="394911"/>
                      <a:pt x="220894" y="394911"/>
                    </a:cubicBezTo>
                    <a:cubicBezTo>
                      <a:pt x="133275" y="394911"/>
                      <a:pt x="59675" y="461290"/>
                      <a:pt x="56170" y="548631"/>
                    </a:cubicBezTo>
                    <a:cubicBezTo>
                      <a:pt x="53541" y="614137"/>
                      <a:pt x="94284" y="669816"/>
                      <a:pt x="151784" y="695036"/>
                    </a:cubicBezTo>
                    <a:lnTo>
                      <a:pt x="172240" y="699747"/>
                    </a:lnTo>
                    <a:lnTo>
                      <a:pt x="172240" y="760018"/>
                    </a:lnTo>
                    <a:lnTo>
                      <a:pt x="169335" y="759654"/>
                    </a:lnTo>
                    <a:cubicBezTo>
                      <a:pt x="69094" y="737014"/>
                      <a:pt x="-2973" y="649510"/>
                      <a:pt x="94" y="548631"/>
                    </a:cubicBezTo>
                    <a:cubicBezTo>
                      <a:pt x="3599" y="429847"/>
                      <a:pt x="101732" y="335519"/>
                      <a:pt x="220894" y="339013"/>
                    </a:cubicBezTo>
                    <a:cubicBezTo>
                      <a:pt x="231408" y="339013"/>
                      <a:pt x="238417" y="339013"/>
                      <a:pt x="248932" y="342507"/>
                    </a:cubicBezTo>
                    <a:cubicBezTo>
                      <a:pt x="283979" y="230710"/>
                      <a:pt x="389122" y="157344"/>
                      <a:pt x="508284" y="160838"/>
                    </a:cubicBezTo>
                    <a:cubicBezTo>
                      <a:pt x="536322" y="160838"/>
                      <a:pt x="564360" y="167825"/>
                      <a:pt x="588893" y="174812"/>
                    </a:cubicBezTo>
                    <a:cubicBezTo>
                      <a:pt x="641464" y="63016"/>
                      <a:pt x="750112" y="-3363"/>
                      <a:pt x="869274" y="13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grpSp>
      </p:grpSp>
      <p:pic>
        <p:nvPicPr>
          <p:cNvPr id="72" name="Picture 71">
            <a:extLst>
              <a:ext uri="{FF2B5EF4-FFF2-40B4-BE49-F238E27FC236}">
                <a16:creationId xmlns:a16="http://schemas.microsoft.com/office/drawing/2014/main" id="{A0913107-497A-4D32-82E3-4A3FBEE00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889" y="2191654"/>
            <a:ext cx="846177" cy="842222"/>
          </a:xfrm>
          <a:prstGeom prst="rect">
            <a:avLst/>
          </a:prstGeom>
        </p:spPr>
      </p:pic>
      <p:grpSp>
        <p:nvGrpSpPr>
          <p:cNvPr id="2" name="Group 1">
            <a:extLst>
              <a:ext uri="{FF2B5EF4-FFF2-40B4-BE49-F238E27FC236}">
                <a16:creationId xmlns:a16="http://schemas.microsoft.com/office/drawing/2014/main" id="{31FF87B4-C384-4046-8E9D-5DDC793FE566}"/>
              </a:ext>
            </a:extLst>
          </p:cNvPr>
          <p:cNvGrpSpPr/>
          <p:nvPr/>
        </p:nvGrpSpPr>
        <p:grpSpPr>
          <a:xfrm>
            <a:off x="10101577" y="2548568"/>
            <a:ext cx="1168143" cy="930300"/>
            <a:chOff x="5553432" y="2548568"/>
            <a:chExt cx="1168143" cy="930300"/>
          </a:xfrm>
        </p:grpSpPr>
        <p:grpSp>
          <p:nvGrpSpPr>
            <p:cNvPr id="77" name="Shape 3032">
              <a:extLst>
                <a:ext uri="{FF2B5EF4-FFF2-40B4-BE49-F238E27FC236}">
                  <a16:creationId xmlns:a16="http://schemas.microsoft.com/office/drawing/2014/main" id="{307D450E-9108-4726-A7D1-6AAD6FDDA370}"/>
                </a:ext>
              </a:extLst>
            </p:cNvPr>
            <p:cNvGrpSpPr/>
            <p:nvPr/>
          </p:nvGrpSpPr>
          <p:grpSpPr>
            <a:xfrm>
              <a:off x="5553432" y="2679072"/>
              <a:ext cx="809484" cy="799796"/>
              <a:chOff x="3463" y="1834"/>
              <a:chExt cx="752" cy="743"/>
            </a:xfrm>
          </p:grpSpPr>
          <p:sp>
            <p:nvSpPr>
              <p:cNvPr id="78" name="Shape 3033">
                <a:extLst>
                  <a:ext uri="{FF2B5EF4-FFF2-40B4-BE49-F238E27FC236}">
                    <a16:creationId xmlns:a16="http://schemas.microsoft.com/office/drawing/2014/main" id="{F9F15012-CD88-47D9-9779-838D11553B16}"/>
                  </a:ext>
                </a:extLst>
              </p:cNvPr>
              <p:cNvSpPr/>
              <p:nvPr/>
            </p:nvSpPr>
            <p:spPr>
              <a:xfrm>
                <a:off x="3669" y="2200"/>
                <a:ext cx="546" cy="377"/>
              </a:xfrm>
              <a:custGeom>
                <a:avLst/>
                <a:gdLst/>
                <a:ahLst/>
                <a:cxnLst/>
                <a:rect l="0" t="0" r="0" b="0"/>
                <a:pathLst>
                  <a:path w="193" h="119" extrusionOk="0">
                    <a:moveTo>
                      <a:pt x="125" y="0"/>
                    </a:moveTo>
                    <a:cubicBezTo>
                      <a:pt x="108" y="0"/>
                      <a:pt x="92" y="11"/>
                      <a:pt x="86" y="28"/>
                    </a:cubicBezTo>
                    <a:cubicBezTo>
                      <a:pt x="81" y="26"/>
                      <a:pt x="76" y="25"/>
                      <a:pt x="71" y="24"/>
                    </a:cubicBezTo>
                    <a:cubicBezTo>
                      <a:pt x="54" y="24"/>
                      <a:pt x="39" y="36"/>
                      <a:pt x="36" y="52"/>
                    </a:cubicBezTo>
                    <a:cubicBezTo>
                      <a:pt x="34" y="51"/>
                      <a:pt x="31" y="51"/>
                      <a:pt x="29" y="51"/>
                    </a:cubicBezTo>
                    <a:cubicBezTo>
                      <a:pt x="13" y="51"/>
                      <a:pt x="0" y="63"/>
                      <a:pt x="0" y="78"/>
                    </a:cubicBezTo>
                    <a:cubicBezTo>
                      <a:pt x="0" y="93"/>
                      <a:pt x="12" y="106"/>
                      <a:pt x="28" y="107"/>
                    </a:cubicBezTo>
                    <a:cubicBezTo>
                      <a:pt x="32" y="107"/>
                      <a:pt x="37" y="106"/>
                      <a:pt x="41" y="103"/>
                    </a:cubicBezTo>
                    <a:cubicBezTo>
                      <a:pt x="48" y="111"/>
                      <a:pt x="59" y="115"/>
                      <a:pt x="72" y="116"/>
                    </a:cubicBezTo>
                    <a:cubicBezTo>
                      <a:pt x="82" y="116"/>
                      <a:pt x="91" y="113"/>
                      <a:pt x="98" y="109"/>
                    </a:cubicBezTo>
                    <a:cubicBezTo>
                      <a:pt x="104" y="115"/>
                      <a:pt x="112" y="119"/>
                      <a:pt x="121" y="119"/>
                    </a:cubicBezTo>
                    <a:cubicBezTo>
                      <a:pt x="133" y="119"/>
                      <a:pt x="144" y="113"/>
                      <a:pt x="149" y="104"/>
                    </a:cubicBezTo>
                    <a:cubicBezTo>
                      <a:pt x="153" y="106"/>
                      <a:pt x="158" y="107"/>
                      <a:pt x="162" y="107"/>
                    </a:cubicBezTo>
                    <a:cubicBezTo>
                      <a:pt x="178" y="108"/>
                      <a:pt x="192" y="93"/>
                      <a:pt x="192" y="75"/>
                    </a:cubicBezTo>
                    <a:cubicBezTo>
                      <a:pt x="193" y="57"/>
                      <a:pt x="181" y="42"/>
                      <a:pt x="166" y="41"/>
                    </a:cubicBezTo>
                    <a:cubicBezTo>
                      <a:pt x="164" y="18"/>
                      <a:pt x="146" y="1"/>
                      <a:pt x="12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9" name="Shape 3034">
                <a:extLst>
                  <a:ext uri="{FF2B5EF4-FFF2-40B4-BE49-F238E27FC236}">
                    <a16:creationId xmlns:a16="http://schemas.microsoft.com/office/drawing/2014/main" id="{72E29723-DD6A-40A8-AFB5-6FD7F89D8CC4}"/>
                  </a:ext>
                </a:extLst>
              </p:cNvPr>
              <p:cNvSpPr/>
              <p:nvPr/>
            </p:nvSpPr>
            <p:spPr>
              <a:xfrm>
                <a:off x="3867" y="2083"/>
                <a:ext cx="19" cy="100"/>
              </a:xfrm>
              <a:custGeom>
                <a:avLst/>
                <a:gdLst/>
                <a:ahLst/>
                <a:cxnLst/>
                <a:rect l="0" t="0" r="0" b="0"/>
                <a:pathLst>
                  <a:path w="8" h="42" extrusionOk="0">
                    <a:moveTo>
                      <a:pt x="4" y="42"/>
                    </a:moveTo>
                    <a:cubicBezTo>
                      <a:pt x="1" y="42"/>
                      <a:pt x="0" y="40"/>
                      <a:pt x="0" y="38"/>
                    </a:cubicBezTo>
                    <a:cubicBezTo>
                      <a:pt x="0" y="37"/>
                      <a:pt x="0" y="37"/>
                      <a:pt x="0" y="37"/>
                    </a:cubicBezTo>
                    <a:cubicBezTo>
                      <a:pt x="0" y="35"/>
                      <a:pt x="1" y="33"/>
                      <a:pt x="4" y="33"/>
                    </a:cubicBezTo>
                    <a:cubicBezTo>
                      <a:pt x="6" y="33"/>
                      <a:pt x="8" y="35"/>
                      <a:pt x="8" y="37"/>
                    </a:cubicBezTo>
                    <a:cubicBezTo>
                      <a:pt x="8" y="38"/>
                      <a:pt x="8" y="38"/>
                      <a:pt x="8" y="38"/>
                    </a:cubicBezTo>
                    <a:cubicBezTo>
                      <a:pt x="8" y="40"/>
                      <a:pt x="6" y="42"/>
                      <a:pt x="4" y="42"/>
                    </a:cubicBezTo>
                    <a:close/>
                    <a:moveTo>
                      <a:pt x="4" y="25"/>
                    </a:moveTo>
                    <a:cubicBezTo>
                      <a:pt x="1" y="25"/>
                      <a:pt x="0" y="24"/>
                      <a:pt x="0" y="21"/>
                    </a:cubicBezTo>
                    <a:cubicBezTo>
                      <a:pt x="0" y="21"/>
                      <a:pt x="0" y="21"/>
                      <a:pt x="0" y="21"/>
                    </a:cubicBezTo>
                    <a:cubicBezTo>
                      <a:pt x="0" y="19"/>
                      <a:pt x="1" y="17"/>
                      <a:pt x="4" y="17"/>
                    </a:cubicBezTo>
                    <a:cubicBezTo>
                      <a:pt x="6" y="17"/>
                      <a:pt x="8" y="19"/>
                      <a:pt x="8" y="21"/>
                    </a:cubicBezTo>
                    <a:cubicBezTo>
                      <a:pt x="8" y="21"/>
                      <a:pt x="8" y="21"/>
                      <a:pt x="8" y="21"/>
                    </a:cubicBezTo>
                    <a:cubicBezTo>
                      <a:pt x="8" y="24"/>
                      <a:pt x="6" y="25"/>
                      <a:pt x="4" y="25"/>
                    </a:cubicBezTo>
                    <a:close/>
                    <a:moveTo>
                      <a:pt x="4" y="9"/>
                    </a:moveTo>
                    <a:cubicBezTo>
                      <a:pt x="1" y="9"/>
                      <a:pt x="0" y="7"/>
                      <a:pt x="0" y="5"/>
                    </a:cubicBezTo>
                    <a:cubicBezTo>
                      <a:pt x="0" y="4"/>
                      <a:pt x="0" y="4"/>
                      <a:pt x="0" y="4"/>
                    </a:cubicBezTo>
                    <a:cubicBezTo>
                      <a:pt x="0" y="2"/>
                      <a:pt x="1" y="0"/>
                      <a:pt x="4" y="0"/>
                    </a:cubicBezTo>
                    <a:cubicBezTo>
                      <a:pt x="6" y="0"/>
                      <a:pt x="8" y="2"/>
                      <a:pt x="8" y="4"/>
                    </a:cubicBezTo>
                    <a:cubicBezTo>
                      <a:pt x="8" y="5"/>
                      <a:pt x="8" y="5"/>
                      <a:pt x="8" y="5"/>
                    </a:cubicBezTo>
                    <a:cubicBezTo>
                      <a:pt x="8" y="7"/>
                      <a:pt x="6" y="9"/>
                      <a:pt x="4"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0" name="Shape 3035">
                <a:extLst>
                  <a:ext uri="{FF2B5EF4-FFF2-40B4-BE49-F238E27FC236}">
                    <a16:creationId xmlns:a16="http://schemas.microsoft.com/office/drawing/2014/main" id="{C77E4AB3-7FB4-46F6-90DE-21EF99593432}"/>
                  </a:ext>
                </a:extLst>
              </p:cNvPr>
              <p:cNvSpPr/>
              <p:nvPr/>
            </p:nvSpPr>
            <p:spPr>
              <a:xfrm>
                <a:off x="3463" y="1834"/>
                <a:ext cx="466" cy="294"/>
              </a:xfrm>
              <a:custGeom>
                <a:avLst/>
                <a:gdLst/>
                <a:ahLst/>
                <a:cxnLst/>
                <a:rect l="0" t="0" r="0" b="0"/>
                <a:pathLst>
                  <a:path w="195" h="123" extrusionOk="0">
                    <a:moveTo>
                      <a:pt x="122" y="123"/>
                    </a:moveTo>
                    <a:cubicBezTo>
                      <a:pt x="113" y="123"/>
                      <a:pt x="105" y="119"/>
                      <a:pt x="99" y="114"/>
                    </a:cubicBezTo>
                    <a:cubicBezTo>
                      <a:pt x="92" y="118"/>
                      <a:pt x="83" y="120"/>
                      <a:pt x="74" y="119"/>
                    </a:cubicBezTo>
                    <a:cubicBezTo>
                      <a:pt x="62" y="119"/>
                      <a:pt x="51" y="115"/>
                      <a:pt x="43" y="108"/>
                    </a:cubicBezTo>
                    <a:cubicBezTo>
                      <a:pt x="40" y="110"/>
                      <a:pt x="35" y="111"/>
                      <a:pt x="31" y="111"/>
                    </a:cubicBezTo>
                    <a:cubicBezTo>
                      <a:pt x="14" y="110"/>
                      <a:pt x="0" y="96"/>
                      <a:pt x="1" y="79"/>
                    </a:cubicBezTo>
                    <a:cubicBezTo>
                      <a:pt x="1" y="62"/>
                      <a:pt x="15" y="49"/>
                      <a:pt x="33" y="49"/>
                    </a:cubicBezTo>
                    <a:cubicBezTo>
                      <a:pt x="34" y="49"/>
                      <a:pt x="35" y="49"/>
                      <a:pt x="36" y="49"/>
                    </a:cubicBezTo>
                    <a:cubicBezTo>
                      <a:pt x="42" y="34"/>
                      <a:pt x="56" y="23"/>
                      <a:pt x="74" y="23"/>
                    </a:cubicBezTo>
                    <a:cubicBezTo>
                      <a:pt x="78" y="23"/>
                      <a:pt x="82" y="24"/>
                      <a:pt x="85" y="25"/>
                    </a:cubicBezTo>
                    <a:cubicBezTo>
                      <a:pt x="93" y="9"/>
                      <a:pt x="108" y="0"/>
                      <a:pt x="126" y="0"/>
                    </a:cubicBezTo>
                    <a:cubicBezTo>
                      <a:pt x="147" y="0"/>
                      <a:pt x="165" y="17"/>
                      <a:pt x="168" y="39"/>
                    </a:cubicBezTo>
                    <a:cubicBezTo>
                      <a:pt x="183" y="43"/>
                      <a:pt x="195" y="58"/>
                      <a:pt x="194" y="76"/>
                    </a:cubicBezTo>
                    <a:cubicBezTo>
                      <a:pt x="186" y="76"/>
                      <a:pt x="186" y="76"/>
                      <a:pt x="186" y="76"/>
                    </a:cubicBezTo>
                    <a:cubicBezTo>
                      <a:pt x="187" y="61"/>
                      <a:pt x="177" y="48"/>
                      <a:pt x="164" y="47"/>
                    </a:cubicBezTo>
                    <a:cubicBezTo>
                      <a:pt x="161" y="47"/>
                      <a:pt x="161" y="47"/>
                      <a:pt x="161" y="47"/>
                    </a:cubicBezTo>
                    <a:cubicBezTo>
                      <a:pt x="161" y="43"/>
                      <a:pt x="161" y="43"/>
                      <a:pt x="161" y="43"/>
                    </a:cubicBezTo>
                    <a:cubicBezTo>
                      <a:pt x="159" y="24"/>
                      <a:pt x="144" y="8"/>
                      <a:pt x="125" y="8"/>
                    </a:cubicBezTo>
                    <a:cubicBezTo>
                      <a:pt x="110" y="8"/>
                      <a:pt x="97" y="17"/>
                      <a:pt x="91" y="32"/>
                    </a:cubicBezTo>
                    <a:cubicBezTo>
                      <a:pt x="89" y="36"/>
                      <a:pt x="89" y="36"/>
                      <a:pt x="89" y="36"/>
                    </a:cubicBezTo>
                    <a:cubicBezTo>
                      <a:pt x="86" y="34"/>
                      <a:pt x="86" y="34"/>
                      <a:pt x="86" y="34"/>
                    </a:cubicBezTo>
                    <a:cubicBezTo>
                      <a:pt x="82" y="32"/>
                      <a:pt x="78" y="31"/>
                      <a:pt x="73" y="31"/>
                    </a:cubicBezTo>
                    <a:cubicBezTo>
                      <a:pt x="59" y="31"/>
                      <a:pt x="46" y="41"/>
                      <a:pt x="43" y="55"/>
                    </a:cubicBezTo>
                    <a:cubicBezTo>
                      <a:pt x="42" y="59"/>
                      <a:pt x="42" y="59"/>
                      <a:pt x="42" y="59"/>
                    </a:cubicBezTo>
                    <a:cubicBezTo>
                      <a:pt x="38" y="58"/>
                      <a:pt x="38" y="58"/>
                      <a:pt x="38" y="58"/>
                    </a:cubicBezTo>
                    <a:cubicBezTo>
                      <a:pt x="36" y="57"/>
                      <a:pt x="34" y="57"/>
                      <a:pt x="32" y="57"/>
                    </a:cubicBezTo>
                    <a:cubicBezTo>
                      <a:pt x="19" y="57"/>
                      <a:pt x="9" y="67"/>
                      <a:pt x="9" y="79"/>
                    </a:cubicBezTo>
                    <a:cubicBezTo>
                      <a:pt x="8" y="92"/>
                      <a:pt x="18" y="102"/>
                      <a:pt x="31" y="103"/>
                    </a:cubicBezTo>
                    <a:cubicBezTo>
                      <a:pt x="35" y="103"/>
                      <a:pt x="39" y="102"/>
                      <a:pt x="42" y="100"/>
                    </a:cubicBezTo>
                    <a:cubicBezTo>
                      <a:pt x="45" y="99"/>
                      <a:pt x="45" y="99"/>
                      <a:pt x="45" y="99"/>
                    </a:cubicBezTo>
                    <a:cubicBezTo>
                      <a:pt x="47" y="101"/>
                      <a:pt x="47" y="101"/>
                      <a:pt x="47" y="101"/>
                    </a:cubicBezTo>
                    <a:cubicBezTo>
                      <a:pt x="53" y="107"/>
                      <a:pt x="63" y="111"/>
                      <a:pt x="74" y="111"/>
                    </a:cubicBezTo>
                    <a:cubicBezTo>
                      <a:pt x="83" y="112"/>
                      <a:pt x="91" y="109"/>
                      <a:pt x="97" y="105"/>
                    </a:cubicBezTo>
                    <a:cubicBezTo>
                      <a:pt x="100" y="103"/>
                      <a:pt x="100" y="103"/>
                      <a:pt x="100" y="103"/>
                    </a:cubicBezTo>
                    <a:cubicBezTo>
                      <a:pt x="102" y="106"/>
                      <a:pt x="102" y="106"/>
                      <a:pt x="102" y="106"/>
                    </a:cubicBezTo>
                    <a:cubicBezTo>
                      <a:pt x="107" y="111"/>
                      <a:pt x="114" y="115"/>
                      <a:pt x="122" y="115"/>
                    </a:cubicBezTo>
                    <a:lnTo>
                      <a:pt x="122" y="123"/>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cxnSp>
            <p:nvCxnSpPr>
              <p:cNvPr id="81" name="Shape 3036">
                <a:extLst>
                  <a:ext uri="{FF2B5EF4-FFF2-40B4-BE49-F238E27FC236}">
                    <a16:creationId xmlns:a16="http://schemas.microsoft.com/office/drawing/2014/main" id="{EA9BBD2E-7041-44EE-90E1-EF519211D487}"/>
                  </a:ext>
                </a:extLst>
              </p:cNvPr>
              <p:cNvCxnSpPr/>
              <p:nvPr/>
            </p:nvCxnSpPr>
            <p:spPr>
              <a:xfrm>
                <a:off x="3838" y="2264"/>
                <a:ext cx="0" cy="0"/>
              </a:xfrm>
              <a:prstGeom prst="straightConnector1">
                <a:avLst/>
              </a:prstGeom>
              <a:solidFill>
                <a:srgbClr val="FFFFFF"/>
              </a:solidFill>
              <a:ln w="30150" cap="flat" cmpd="sng">
                <a:solidFill>
                  <a:srgbClr val="000000"/>
                </a:solidFill>
                <a:prstDash val="solid"/>
                <a:miter lim="800000"/>
                <a:headEnd type="none" w="med" len="med"/>
                <a:tailEnd type="none" w="med" len="med"/>
              </a:ln>
            </p:spPr>
          </p:cxnSp>
          <p:sp>
            <p:nvSpPr>
              <p:cNvPr id="82" name="Shape 3037">
                <a:extLst>
                  <a:ext uri="{FF2B5EF4-FFF2-40B4-BE49-F238E27FC236}">
                    <a16:creationId xmlns:a16="http://schemas.microsoft.com/office/drawing/2014/main" id="{573D9C70-F511-492E-9807-868054902BD0}"/>
                  </a:ext>
                </a:extLst>
              </p:cNvPr>
              <p:cNvSpPr/>
              <p:nvPr/>
            </p:nvSpPr>
            <p:spPr>
              <a:xfrm>
                <a:off x="3845" y="2035"/>
                <a:ext cx="60" cy="36"/>
              </a:xfrm>
              <a:custGeom>
                <a:avLst/>
                <a:gdLst/>
                <a:ahLst/>
                <a:cxnLst/>
                <a:rect l="0" t="0" r="0" b="0"/>
                <a:pathLst>
                  <a:path w="60" h="36" extrusionOk="0">
                    <a:moveTo>
                      <a:pt x="0" y="36"/>
                    </a:moveTo>
                    <a:lnTo>
                      <a:pt x="31" y="0"/>
                    </a:lnTo>
                    <a:lnTo>
                      <a:pt x="60" y="36"/>
                    </a:lnTo>
                    <a:lnTo>
                      <a:pt x="0" y="36"/>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3" name="Shape 3038">
                <a:extLst>
                  <a:ext uri="{FF2B5EF4-FFF2-40B4-BE49-F238E27FC236}">
                    <a16:creationId xmlns:a16="http://schemas.microsoft.com/office/drawing/2014/main" id="{31B265B5-DBE1-4043-9E70-9A6DCB51800A}"/>
                  </a:ext>
                </a:extLst>
              </p:cNvPr>
              <p:cNvSpPr/>
              <p:nvPr/>
            </p:nvSpPr>
            <p:spPr>
              <a:xfrm>
                <a:off x="3809" y="2116"/>
                <a:ext cx="19" cy="98"/>
              </a:xfrm>
              <a:custGeom>
                <a:avLst/>
                <a:gdLst/>
                <a:ahLst/>
                <a:cxnLst/>
                <a:rect l="0" t="0" r="0" b="0"/>
                <a:pathLst>
                  <a:path w="8" h="41" extrusionOk="0">
                    <a:moveTo>
                      <a:pt x="4" y="41"/>
                    </a:moveTo>
                    <a:cubicBezTo>
                      <a:pt x="1" y="41"/>
                      <a:pt x="0" y="40"/>
                      <a:pt x="0" y="37"/>
                    </a:cubicBezTo>
                    <a:cubicBezTo>
                      <a:pt x="0" y="37"/>
                      <a:pt x="0" y="37"/>
                      <a:pt x="0" y="37"/>
                    </a:cubicBezTo>
                    <a:cubicBezTo>
                      <a:pt x="0" y="35"/>
                      <a:pt x="1" y="33"/>
                      <a:pt x="4" y="33"/>
                    </a:cubicBezTo>
                    <a:cubicBezTo>
                      <a:pt x="6" y="33"/>
                      <a:pt x="8" y="35"/>
                      <a:pt x="8" y="37"/>
                    </a:cubicBezTo>
                    <a:cubicBezTo>
                      <a:pt x="8" y="37"/>
                      <a:pt x="8" y="37"/>
                      <a:pt x="8" y="37"/>
                    </a:cubicBezTo>
                    <a:cubicBezTo>
                      <a:pt x="8" y="40"/>
                      <a:pt x="6" y="41"/>
                      <a:pt x="4" y="41"/>
                    </a:cubicBezTo>
                    <a:close/>
                    <a:moveTo>
                      <a:pt x="4" y="25"/>
                    </a:moveTo>
                    <a:cubicBezTo>
                      <a:pt x="1" y="25"/>
                      <a:pt x="0" y="23"/>
                      <a:pt x="0" y="21"/>
                    </a:cubicBezTo>
                    <a:cubicBezTo>
                      <a:pt x="0" y="20"/>
                      <a:pt x="0" y="20"/>
                      <a:pt x="0" y="20"/>
                    </a:cubicBezTo>
                    <a:cubicBezTo>
                      <a:pt x="0" y="18"/>
                      <a:pt x="1" y="16"/>
                      <a:pt x="4" y="16"/>
                    </a:cubicBezTo>
                    <a:cubicBezTo>
                      <a:pt x="6" y="16"/>
                      <a:pt x="8" y="18"/>
                      <a:pt x="8" y="20"/>
                    </a:cubicBezTo>
                    <a:cubicBezTo>
                      <a:pt x="8" y="21"/>
                      <a:pt x="8" y="21"/>
                      <a:pt x="8" y="21"/>
                    </a:cubicBezTo>
                    <a:cubicBezTo>
                      <a:pt x="8" y="23"/>
                      <a:pt x="6" y="25"/>
                      <a:pt x="4" y="25"/>
                    </a:cubicBezTo>
                    <a:close/>
                    <a:moveTo>
                      <a:pt x="4" y="8"/>
                    </a:moveTo>
                    <a:cubicBezTo>
                      <a:pt x="1" y="8"/>
                      <a:pt x="0" y="7"/>
                      <a:pt x="0" y="4"/>
                    </a:cubicBezTo>
                    <a:cubicBezTo>
                      <a:pt x="0" y="4"/>
                      <a:pt x="0" y="4"/>
                      <a:pt x="0" y="4"/>
                    </a:cubicBezTo>
                    <a:cubicBezTo>
                      <a:pt x="0" y="2"/>
                      <a:pt x="1" y="0"/>
                      <a:pt x="4" y="0"/>
                    </a:cubicBezTo>
                    <a:cubicBezTo>
                      <a:pt x="6" y="0"/>
                      <a:pt x="8" y="2"/>
                      <a:pt x="8" y="4"/>
                    </a:cubicBezTo>
                    <a:cubicBezTo>
                      <a:pt x="8" y="4"/>
                      <a:pt x="8" y="4"/>
                      <a:pt x="8" y="4"/>
                    </a:cubicBezTo>
                    <a:cubicBezTo>
                      <a:pt x="8" y="7"/>
                      <a:pt x="6" y="8"/>
                      <a:pt x="4"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4" name="Shape 3039">
                <a:extLst>
                  <a:ext uri="{FF2B5EF4-FFF2-40B4-BE49-F238E27FC236}">
                    <a16:creationId xmlns:a16="http://schemas.microsoft.com/office/drawing/2014/main" id="{5C4070BE-4CC7-49A8-8045-9C78669CCC8C}"/>
                  </a:ext>
                </a:extLst>
              </p:cNvPr>
              <p:cNvSpPr/>
              <p:nvPr/>
            </p:nvSpPr>
            <p:spPr>
              <a:xfrm>
                <a:off x="3788" y="2226"/>
                <a:ext cx="59" cy="38"/>
              </a:xfrm>
              <a:custGeom>
                <a:avLst/>
                <a:gdLst/>
                <a:ahLst/>
                <a:cxnLst/>
                <a:rect l="0" t="0" r="0" b="0"/>
                <a:pathLst>
                  <a:path w="59" h="38" extrusionOk="0">
                    <a:moveTo>
                      <a:pt x="59" y="0"/>
                    </a:moveTo>
                    <a:lnTo>
                      <a:pt x="31" y="38"/>
                    </a:lnTo>
                    <a:lnTo>
                      <a:pt x="0"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85" name="Shape 3072">
              <a:extLst>
                <a:ext uri="{FF2B5EF4-FFF2-40B4-BE49-F238E27FC236}">
                  <a16:creationId xmlns:a16="http://schemas.microsoft.com/office/drawing/2014/main" id="{EF90DC6A-7DD6-4044-A844-1E1C8A5F37ED}"/>
                </a:ext>
              </a:extLst>
            </p:cNvPr>
            <p:cNvGrpSpPr/>
            <p:nvPr/>
          </p:nvGrpSpPr>
          <p:grpSpPr>
            <a:xfrm>
              <a:off x="5892506" y="2548568"/>
              <a:ext cx="829069" cy="649133"/>
              <a:chOff x="6399213" y="2120901"/>
              <a:chExt cx="1155700" cy="904874"/>
            </a:xfrm>
          </p:grpSpPr>
          <p:sp>
            <p:nvSpPr>
              <p:cNvPr id="86" name="Shape 3073">
                <a:extLst>
                  <a:ext uri="{FF2B5EF4-FFF2-40B4-BE49-F238E27FC236}">
                    <a16:creationId xmlns:a16="http://schemas.microsoft.com/office/drawing/2014/main" id="{110CB4CA-B38A-4AD7-943B-D78C44C432AC}"/>
                  </a:ext>
                </a:extLst>
              </p:cNvPr>
              <p:cNvSpPr/>
              <p:nvPr/>
            </p:nvSpPr>
            <p:spPr>
              <a:xfrm>
                <a:off x="7235826" y="2706688"/>
                <a:ext cx="204788" cy="207962"/>
              </a:xfrm>
              <a:custGeom>
                <a:avLst/>
                <a:gdLst/>
                <a:ahLst/>
                <a:cxnLst/>
                <a:rect l="0" t="0" r="0" b="0"/>
                <a:pathLst>
                  <a:path w="54" h="55" extrusionOk="0">
                    <a:moveTo>
                      <a:pt x="27" y="55"/>
                    </a:moveTo>
                    <a:cubicBezTo>
                      <a:pt x="12" y="55"/>
                      <a:pt x="0" y="42"/>
                      <a:pt x="0" y="27"/>
                    </a:cubicBezTo>
                    <a:cubicBezTo>
                      <a:pt x="0" y="12"/>
                      <a:pt x="12" y="0"/>
                      <a:pt x="27" y="0"/>
                    </a:cubicBezTo>
                    <a:cubicBezTo>
                      <a:pt x="42" y="0"/>
                      <a:pt x="54" y="12"/>
                      <a:pt x="54" y="27"/>
                    </a:cubicBezTo>
                    <a:cubicBezTo>
                      <a:pt x="54" y="42"/>
                      <a:pt x="42" y="55"/>
                      <a:pt x="27" y="55"/>
                    </a:cubicBezTo>
                    <a:close/>
                    <a:moveTo>
                      <a:pt x="27" y="8"/>
                    </a:moveTo>
                    <a:cubicBezTo>
                      <a:pt x="17" y="8"/>
                      <a:pt x="8" y="17"/>
                      <a:pt x="8" y="27"/>
                    </a:cubicBezTo>
                    <a:cubicBezTo>
                      <a:pt x="8" y="38"/>
                      <a:pt x="17" y="47"/>
                      <a:pt x="27" y="47"/>
                    </a:cubicBezTo>
                    <a:cubicBezTo>
                      <a:pt x="37" y="47"/>
                      <a:pt x="46" y="38"/>
                      <a:pt x="46" y="27"/>
                    </a:cubicBezTo>
                    <a:cubicBezTo>
                      <a:pt x="46" y="17"/>
                      <a:pt x="37" y="8"/>
                      <a:pt x="27" y="8"/>
                    </a:cubicBez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sp>
            <p:nvSpPr>
              <p:cNvPr id="87" name="Shape 3074">
                <a:extLst>
                  <a:ext uri="{FF2B5EF4-FFF2-40B4-BE49-F238E27FC236}">
                    <a16:creationId xmlns:a16="http://schemas.microsoft.com/office/drawing/2014/main" id="{65DCFD25-4DEF-4B07-8F34-9B8EB29A8584}"/>
                  </a:ext>
                </a:extLst>
              </p:cNvPr>
              <p:cNvSpPr/>
              <p:nvPr/>
            </p:nvSpPr>
            <p:spPr>
              <a:xfrm>
                <a:off x="6399213" y="2120901"/>
                <a:ext cx="1101725" cy="695325"/>
              </a:xfrm>
              <a:custGeom>
                <a:avLst/>
                <a:gdLst/>
                <a:ahLst/>
                <a:cxnLst/>
                <a:rect l="0" t="0" r="0" b="0"/>
                <a:pathLst>
                  <a:path w="291" h="183" extrusionOk="0">
                    <a:moveTo>
                      <a:pt x="182" y="183"/>
                    </a:moveTo>
                    <a:cubicBezTo>
                      <a:pt x="169" y="183"/>
                      <a:pt x="157" y="178"/>
                      <a:pt x="148" y="169"/>
                    </a:cubicBezTo>
                    <a:cubicBezTo>
                      <a:pt x="137" y="175"/>
                      <a:pt x="123" y="179"/>
                      <a:pt x="109" y="178"/>
                    </a:cubicBezTo>
                    <a:cubicBezTo>
                      <a:pt x="92" y="178"/>
                      <a:pt x="75" y="171"/>
                      <a:pt x="64" y="161"/>
                    </a:cubicBezTo>
                    <a:cubicBezTo>
                      <a:pt x="58" y="164"/>
                      <a:pt x="51" y="165"/>
                      <a:pt x="45" y="165"/>
                    </a:cubicBezTo>
                    <a:cubicBezTo>
                      <a:pt x="20" y="164"/>
                      <a:pt x="0" y="144"/>
                      <a:pt x="0" y="119"/>
                    </a:cubicBezTo>
                    <a:cubicBezTo>
                      <a:pt x="1" y="94"/>
                      <a:pt x="22" y="75"/>
                      <a:pt x="47" y="76"/>
                    </a:cubicBezTo>
                    <a:cubicBezTo>
                      <a:pt x="49" y="76"/>
                      <a:pt x="52" y="76"/>
                      <a:pt x="54" y="76"/>
                    </a:cubicBezTo>
                    <a:cubicBezTo>
                      <a:pt x="61" y="52"/>
                      <a:pt x="83" y="36"/>
                      <a:pt x="109" y="36"/>
                    </a:cubicBezTo>
                    <a:cubicBezTo>
                      <a:pt x="116" y="37"/>
                      <a:pt x="122" y="38"/>
                      <a:pt x="128" y="40"/>
                    </a:cubicBezTo>
                    <a:cubicBezTo>
                      <a:pt x="139" y="16"/>
                      <a:pt x="162" y="0"/>
                      <a:pt x="188" y="1"/>
                    </a:cubicBezTo>
                    <a:cubicBezTo>
                      <a:pt x="220" y="2"/>
                      <a:pt x="246" y="27"/>
                      <a:pt x="251" y="61"/>
                    </a:cubicBezTo>
                    <a:cubicBezTo>
                      <a:pt x="274" y="65"/>
                      <a:pt x="291" y="87"/>
                      <a:pt x="290" y="114"/>
                    </a:cubicBezTo>
                    <a:cubicBezTo>
                      <a:pt x="290" y="115"/>
                      <a:pt x="290" y="124"/>
                      <a:pt x="288" y="130"/>
                    </a:cubicBezTo>
                    <a:cubicBezTo>
                      <a:pt x="280" y="127"/>
                      <a:pt x="280" y="127"/>
                      <a:pt x="280" y="127"/>
                    </a:cubicBezTo>
                    <a:cubicBezTo>
                      <a:pt x="282" y="123"/>
                      <a:pt x="282" y="116"/>
                      <a:pt x="282" y="114"/>
                    </a:cubicBezTo>
                    <a:cubicBezTo>
                      <a:pt x="283" y="90"/>
                      <a:pt x="267" y="70"/>
                      <a:pt x="247" y="68"/>
                    </a:cubicBezTo>
                    <a:cubicBezTo>
                      <a:pt x="243" y="68"/>
                      <a:pt x="243" y="68"/>
                      <a:pt x="243" y="68"/>
                    </a:cubicBezTo>
                    <a:cubicBezTo>
                      <a:pt x="243" y="65"/>
                      <a:pt x="243" y="65"/>
                      <a:pt x="243" y="65"/>
                    </a:cubicBezTo>
                    <a:cubicBezTo>
                      <a:pt x="240" y="34"/>
                      <a:pt x="216" y="10"/>
                      <a:pt x="188" y="9"/>
                    </a:cubicBezTo>
                    <a:cubicBezTo>
                      <a:pt x="164" y="8"/>
                      <a:pt x="143" y="23"/>
                      <a:pt x="134" y="47"/>
                    </a:cubicBezTo>
                    <a:cubicBezTo>
                      <a:pt x="132" y="51"/>
                      <a:pt x="132" y="51"/>
                      <a:pt x="132" y="51"/>
                    </a:cubicBezTo>
                    <a:cubicBezTo>
                      <a:pt x="128" y="49"/>
                      <a:pt x="128" y="49"/>
                      <a:pt x="128" y="49"/>
                    </a:cubicBezTo>
                    <a:cubicBezTo>
                      <a:pt x="122" y="46"/>
                      <a:pt x="116" y="45"/>
                      <a:pt x="109" y="44"/>
                    </a:cubicBezTo>
                    <a:cubicBezTo>
                      <a:pt x="86" y="44"/>
                      <a:pt x="66" y="60"/>
                      <a:pt x="61" y="82"/>
                    </a:cubicBezTo>
                    <a:cubicBezTo>
                      <a:pt x="60" y="86"/>
                      <a:pt x="60" y="86"/>
                      <a:pt x="60" y="86"/>
                    </a:cubicBezTo>
                    <a:cubicBezTo>
                      <a:pt x="56" y="85"/>
                      <a:pt x="56" y="85"/>
                      <a:pt x="56" y="85"/>
                    </a:cubicBezTo>
                    <a:cubicBezTo>
                      <a:pt x="53" y="84"/>
                      <a:pt x="50" y="84"/>
                      <a:pt x="47" y="84"/>
                    </a:cubicBezTo>
                    <a:cubicBezTo>
                      <a:pt x="26" y="83"/>
                      <a:pt x="9" y="99"/>
                      <a:pt x="8" y="119"/>
                    </a:cubicBezTo>
                    <a:cubicBezTo>
                      <a:pt x="8" y="139"/>
                      <a:pt x="24" y="156"/>
                      <a:pt x="45" y="157"/>
                    </a:cubicBezTo>
                    <a:cubicBezTo>
                      <a:pt x="51" y="157"/>
                      <a:pt x="57" y="156"/>
                      <a:pt x="63" y="153"/>
                    </a:cubicBezTo>
                    <a:cubicBezTo>
                      <a:pt x="65" y="151"/>
                      <a:pt x="65" y="151"/>
                      <a:pt x="65" y="151"/>
                    </a:cubicBezTo>
                    <a:cubicBezTo>
                      <a:pt x="67" y="154"/>
                      <a:pt x="67" y="154"/>
                      <a:pt x="67" y="154"/>
                    </a:cubicBezTo>
                    <a:cubicBezTo>
                      <a:pt x="77" y="164"/>
                      <a:pt x="93" y="170"/>
                      <a:pt x="110" y="170"/>
                    </a:cubicBezTo>
                    <a:cubicBezTo>
                      <a:pt x="123" y="171"/>
                      <a:pt x="136" y="167"/>
                      <a:pt x="146" y="161"/>
                    </a:cubicBezTo>
                    <a:cubicBezTo>
                      <a:pt x="149" y="159"/>
                      <a:pt x="149" y="159"/>
                      <a:pt x="149" y="159"/>
                    </a:cubicBezTo>
                    <a:cubicBezTo>
                      <a:pt x="151" y="161"/>
                      <a:pt x="151" y="161"/>
                      <a:pt x="151" y="161"/>
                    </a:cubicBezTo>
                    <a:cubicBezTo>
                      <a:pt x="159" y="170"/>
                      <a:pt x="170" y="175"/>
                      <a:pt x="182" y="175"/>
                    </a:cubicBezTo>
                    <a:lnTo>
                      <a:pt x="182" y="183"/>
                    </a:ln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sp>
            <p:nvSpPr>
              <p:cNvPr id="88" name="Shape 3075">
                <a:extLst>
                  <a:ext uri="{FF2B5EF4-FFF2-40B4-BE49-F238E27FC236}">
                    <a16:creationId xmlns:a16="http://schemas.microsoft.com/office/drawing/2014/main" id="{D81EE128-EBE8-400C-8607-37AA72C5BF52}"/>
                  </a:ext>
                </a:extLst>
              </p:cNvPr>
              <p:cNvSpPr/>
              <p:nvPr/>
            </p:nvSpPr>
            <p:spPr>
              <a:xfrm>
                <a:off x="7126288" y="2595563"/>
                <a:ext cx="428625" cy="430212"/>
              </a:xfrm>
              <a:custGeom>
                <a:avLst/>
                <a:gdLst/>
                <a:ahLst/>
                <a:cxnLst/>
                <a:rect l="0" t="0" r="0" b="0"/>
                <a:pathLst>
                  <a:path w="113" h="113" extrusionOk="0">
                    <a:moveTo>
                      <a:pt x="64" y="113"/>
                    </a:moveTo>
                    <a:cubicBezTo>
                      <a:pt x="49" y="113"/>
                      <a:pt x="49" y="113"/>
                      <a:pt x="49" y="113"/>
                    </a:cubicBezTo>
                    <a:cubicBezTo>
                      <a:pt x="46" y="113"/>
                      <a:pt x="45" y="111"/>
                      <a:pt x="45" y="109"/>
                    </a:cubicBezTo>
                    <a:cubicBezTo>
                      <a:pt x="45" y="99"/>
                      <a:pt x="45" y="99"/>
                      <a:pt x="45" y="99"/>
                    </a:cubicBezTo>
                    <a:cubicBezTo>
                      <a:pt x="41" y="98"/>
                      <a:pt x="37" y="97"/>
                      <a:pt x="34" y="95"/>
                    </a:cubicBezTo>
                    <a:cubicBezTo>
                      <a:pt x="27" y="102"/>
                      <a:pt x="27" y="102"/>
                      <a:pt x="27" y="102"/>
                    </a:cubicBezTo>
                    <a:cubicBezTo>
                      <a:pt x="26" y="103"/>
                      <a:pt x="23" y="103"/>
                      <a:pt x="21" y="102"/>
                    </a:cubicBezTo>
                    <a:cubicBezTo>
                      <a:pt x="11" y="91"/>
                      <a:pt x="11" y="91"/>
                      <a:pt x="11" y="91"/>
                    </a:cubicBezTo>
                    <a:cubicBezTo>
                      <a:pt x="9" y="89"/>
                      <a:pt x="9" y="87"/>
                      <a:pt x="11" y="85"/>
                    </a:cubicBezTo>
                    <a:cubicBezTo>
                      <a:pt x="18" y="78"/>
                      <a:pt x="18" y="78"/>
                      <a:pt x="18" y="78"/>
                    </a:cubicBezTo>
                    <a:cubicBezTo>
                      <a:pt x="16" y="75"/>
                      <a:pt x="14" y="72"/>
                      <a:pt x="14" y="68"/>
                    </a:cubicBezTo>
                    <a:cubicBezTo>
                      <a:pt x="4" y="68"/>
                      <a:pt x="4" y="68"/>
                      <a:pt x="4" y="68"/>
                    </a:cubicBezTo>
                    <a:cubicBezTo>
                      <a:pt x="1" y="68"/>
                      <a:pt x="0" y="66"/>
                      <a:pt x="0" y="64"/>
                    </a:cubicBezTo>
                    <a:cubicBezTo>
                      <a:pt x="0" y="49"/>
                      <a:pt x="0" y="49"/>
                      <a:pt x="0" y="49"/>
                    </a:cubicBezTo>
                    <a:cubicBezTo>
                      <a:pt x="0" y="47"/>
                      <a:pt x="1" y="45"/>
                      <a:pt x="4" y="45"/>
                    </a:cubicBezTo>
                    <a:cubicBezTo>
                      <a:pt x="14" y="45"/>
                      <a:pt x="14" y="45"/>
                      <a:pt x="14" y="45"/>
                    </a:cubicBezTo>
                    <a:cubicBezTo>
                      <a:pt x="14" y="41"/>
                      <a:pt x="16" y="38"/>
                      <a:pt x="18" y="34"/>
                    </a:cubicBezTo>
                    <a:cubicBezTo>
                      <a:pt x="11" y="27"/>
                      <a:pt x="11" y="27"/>
                      <a:pt x="11" y="27"/>
                    </a:cubicBezTo>
                    <a:cubicBezTo>
                      <a:pt x="9" y="26"/>
                      <a:pt x="9" y="23"/>
                      <a:pt x="11" y="22"/>
                    </a:cubicBezTo>
                    <a:cubicBezTo>
                      <a:pt x="21" y="11"/>
                      <a:pt x="21" y="11"/>
                      <a:pt x="21" y="11"/>
                    </a:cubicBezTo>
                    <a:cubicBezTo>
                      <a:pt x="23" y="10"/>
                      <a:pt x="26" y="10"/>
                      <a:pt x="27" y="11"/>
                    </a:cubicBezTo>
                    <a:cubicBezTo>
                      <a:pt x="34" y="18"/>
                      <a:pt x="34" y="18"/>
                      <a:pt x="34" y="18"/>
                    </a:cubicBezTo>
                    <a:cubicBezTo>
                      <a:pt x="37" y="16"/>
                      <a:pt x="41" y="15"/>
                      <a:pt x="45" y="14"/>
                    </a:cubicBezTo>
                    <a:cubicBezTo>
                      <a:pt x="45" y="4"/>
                      <a:pt x="45" y="4"/>
                      <a:pt x="45" y="4"/>
                    </a:cubicBezTo>
                    <a:cubicBezTo>
                      <a:pt x="45" y="2"/>
                      <a:pt x="46" y="0"/>
                      <a:pt x="49" y="0"/>
                    </a:cubicBezTo>
                    <a:cubicBezTo>
                      <a:pt x="64" y="0"/>
                      <a:pt x="64" y="0"/>
                      <a:pt x="64" y="0"/>
                    </a:cubicBezTo>
                    <a:cubicBezTo>
                      <a:pt x="66" y="0"/>
                      <a:pt x="68" y="2"/>
                      <a:pt x="68" y="4"/>
                    </a:cubicBezTo>
                    <a:cubicBezTo>
                      <a:pt x="68" y="14"/>
                      <a:pt x="68" y="14"/>
                      <a:pt x="68" y="14"/>
                    </a:cubicBezTo>
                    <a:cubicBezTo>
                      <a:pt x="71" y="15"/>
                      <a:pt x="75" y="16"/>
                      <a:pt x="78" y="18"/>
                    </a:cubicBezTo>
                    <a:cubicBezTo>
                      <a:pt x="85" y="11"/>
                      <a:pt x="85" y="11"/>
                      <a:pt x="85" y="11"/>
                    </a:cubicBezTo>
                    <a:cubicBezTo>
                      <a:pt x="86" y="10"/>
                      <a:pt x="87" y="10"/>
                      <a:pt x="88" y="10"/>
                    </a:cubicBezTo>
                    <a:cubicBezTo>
                      <a:pt x="88" y="10"/>
                      <a:pt x="88" y="10"/>
                      <a:pt x="88" y="10"/>
                    </a:cubicBezTo>
                    <a:cubicBezTo>
                      <a:pt x="89" y="10"/>
                      <a:pt x="90" y="10"/>
                      <a:pt x="91" y="11"/>
                    </a:cubicBezTo>
                    <a:cubicBezTo>
                      <a:pt x="101" y="22"/>
                      <a:pt x="101" y="22"/>
                      <a:pt x="101" y="22"/>
                    </a:cubicBezTo>
                    <a:cubicBezTo>
                      <a:pt x="103" y="23"/>
                      <a:pt x="103" y="26"/>
                      <a:pt x="101" y="27"/>
                    </a:cubicBezTo>
                    <a:cubicBezTo>
                      <a:pt x="94" y="34"/>
                      <a:pt x="94" y="34"/>
                      <a:pt x="94" y="34"/>
                    </a:cubicBezTo>
                    <a:cubicBezTo>
                      <a:pt x="96" y="38"/>
                      <a:pt x="98" y="41"/>
                      <a:pt x="99" y="45"/>
                    </a:cubicBezTo>
                    <a:cubicBezTo>
                      <a:pt x="109" y="45"/>
                      <a:pt x="109" y="45"/>
                      <a:pt x="109" y="45"/>
                    </a:cubicBezTo>
                    <a:cubicBezTo>
                      <a:pt x="111" y="45"/>
                      <a:pt x="113" y="47"/>
                      <a:pt x="113" y="49"/>
                    </a:cubicBezTo>
                    <a:cubicBezTo>
                      <a:pt x="113" y="64"/>
                      <a:pt x="113" y="64"/>
                      <a:pt x="113" y="64"/>
                    </a:cubicBezTo>
                    <a:cubicBezTo>
                      <a:pt x="113" y="66"/>
                      <a:pt x="111" y="68"/>
                      <a:pt x="109" y="68"/>
                    </a:cubicBezTo>
                    <a:cubicBezTo>
                      <a:pt x="99" y="68"/>
                      <a:pt x="99" y="68"/>
                      <a:pt x="99" y="68"/>
                    </a:cubicBezTo>
                    <a:cubicBezTo>
                      <a:pt x="98" y="72"/>
                      <a:pt x="96" y="75"/>
                      <a:pt x="94" y="78"/>
                    </a:cubicBezTo>
                    <a:cubicBezTo>
                      <a:pt x="101" y="85"/>
                      <a:pt x="101" y="85"/>
                      <a:pt x="101" y="85"/>
                    </a:cubicBezTo>
                    <a:cubicBezTo>
                      <a:pt x="103" y="87"/>
                      <a:pt x="103" y="89"/>
                      <a:pt x="101" y="91"/>
                    </a:cubicBezTo>
                    <a:cubicBezTo>
                      <a:pt x="91" y="102"/>
                      <a:pt x="91" y="102"/>
                      <a:pt x="91" y="102"/>
                    </a:cubicBezTo>
                    <a:cubicBezTo>
                      <a:pt x="89" y="103"/>
                      <a:pt x="87" y="103"/>
                      <a:pt x="85" y="102"/>
                    </a:cubicBezTo>
                    <a:cubicBezTo>
                      <a:pt x="78" y="95"/>
                      <a:pt x="78" y="95"/>
                      <a:pt x="78" y="95"/>
                    </a:cubicBezTo>
                    <a:cubicBezTo>
                      <a:pt x="75" y="97"/>
                      <a:pt x="71" y="98"/>
                      <a:pt x="68" y="99"/>
                    </a:cubicBezTo>
                    <a:cubicBezTo>
                      <a:pt x="68" y="109"/>
                      <a:pt x="68" y="109"/>
                      <a:pt x="68" y="109"/>
                    </a:cubicBezTo>
                    <a:cubicBezTo>
                      <a:pt x="68" y="111"/>
                      <a:pt x="66" y="113"/>
                      <a:pt x="64" y="113"/>
                    </a:cubicBezTo>
                    <a:close/>
                    <a:moveTo>
                      <a:pt x="53" y="105"/>
                    </a:moveTo>
                    <a:cubicBezTo>
                      <a:pt x="60" y="105"/>
                      <a:pt x="60" y="105"/>
                      <a:pt x="60" y="105"/>
                    </a:cubicBezTo>
                    <a:cubicBezTo>
                      <a:pt x="60" y="96"/>
                      <a:pt x="60" y="96"/>
                      <a:pt x="60" y="96"/>
                    </a:cubicBezTo>
                    <a:cubicBezTo>
                      <a:pt x="60" y="94"/>
                      <a:pt x="61" y="93"/>
                      <a:pt x="63" y="92"/>
                    </a:cubicBezTo>
                    <a:cubicBezTo>
                      <a:pt x="68" y="91"/>
                      <a:pt x="72" y="89"/>
                      <a:pt x="76" y="86"/>
                    </a:cubicBezTo>
                    <a:cubicBezTo>
                      <a:pt x="78" y="85"/>
                      <a:pt x="80" y="86"/>
                      <a:pt x="82" y="87"/>
                    </a:cubicBezTo>
                    <a:cubicBezTo>
                      <a:pt x="88" y="93"/>
                      <a:pt x="88" y="93"/>
                      <a:pt x="88" y="93"/>
                    </a:cubicBezTo>
                    <a:cubicBezTo>
                      <a:pt x="93" y="88"/>
                      <a:pt x="93" y="88"/>
                      <a:pt x="93" y="88"/>
                    </a:cubicBezTo>
                    <a:cubicBezTo>
                      <a:pt x="86" y="82"/>
                      <a:pt x="86" y="82"/>
                      <a:pt x="86" y="82"/>
                    </a:cubicBezTo>
                    <a:cubicBezTo>
                      <a:pt x="85" y="81"/>
                      <a:pt x="85" y="78"/>
                      <a:pt x="86" y="77"/>
                    </a:cubicBezTo>
                    <a:cubicBezTo>
                      <a:pt x="89" y="73"/>
                      <a:pt x="91" y="68"/>
                      <a:pt x="92" y="63"/>
                    </a:cubicBezTo>
                    <a:cubicBezTo>
                      <a:pt x="92" y="61"/>
                      <a:pt x="94" y="60"/>
                      <a:pt x="95" y="60"/>
                    </a:cubicBezTo>
                    <a:cubicBezTo>
                      <a:pt x="105" y="60"/>
                      <a:pt x="105" y="60"/>
                      <a:pt x="105" y="60"/>
                    </a:cubicBezTo>
                    <a:cubicBezTo>
                      <a:pt x="105" y="53"/>
                      <a:pt x="105" y="53"/>
                      <a:pt x="105" y="53"/>
                    </a:cubicBezTo>
                    <a:cubicBezTo>
                      <a:pt x="95" y="53"/>
                      <a:pt x="95" y="53"/>
                      <a:pt x="95" y="53"/>
                    </a:cubicBezTo>
                    <a:cubicBezTo>
                      <a:pt x="94" y="53"/>
                      <a:pt x="92" y="52"/>
                      <a:pt x="92" y="50"/>
                    </a:cubicBezTo>
                    <a:cubicBezTo>
                      <a:pt x="91" y="45"/>
                      <a:pt x="89" y="40"/>
                      <a:pt x="86" y="36"/>
                    </a:cubicBezTo>
                    <a:cubicBezTo>
                      <a:pt x="85" y="34"/>
                      <a:pt x="85" y="32"/>
                      <a:pt x="86" y="31"/>
                    </a:cubicBezTo>
                    <a:cubicBezTo>
                      <a:pt x="93" y="25"/>
                      <a:pt x="93" y="25"/>
                      <a:pt x="93" y="25"/>
                    </a:cubicBezTo>
                    <a:cubicBezTo>
                      <a:pt x="88" y="20"/>
                      <a:pt x="88" y="20"/>
                      <a:pt x="88" y="20"/>
                    </a:cubicBezTo>
                    <a:cubicBezTo>
                      <a:pt x="82" y="26"/>
                      <a:pt x="82" y="26"/>
                      <a:pt x="82" y="26"/>
                    </a:cubicBezTo>
                    <a:cubicBezTo>
                      <a:pt x="80" y="27"/>
                      <a:pt x="78" y="28"/>
                      <a:pt x="76" y="26"/>
                    </a:cubicBezTo>
                    <a:cubicBezTo>
                      <a:pt x="72" y="24"/>
                      <a:pt x="68" y="22"/>
                      <a:pt x="63" y="21"/>
                    </a:cubicBezTo>
                    <a:cubicBezTo>
                      <a:pt x="61" y="20"/>
                      <a:pt x="60" y="19"/>
                      <a:pt x="60" y="17"/>
                    </a:cubicBezTo>
                    <a:cubicBezTo>
                      <a:pt x="60" y="8"/>
                      <a:pt x="60" y="8"/>
                      <a:pt x="60" y="8"/>
                    </a:cubicBezTo>
                    <a:cubicBezTo>
                      <a:pt x="53" y="8"/>
                      <a:pt x="53" y="8"/>
                      <a:pt x="53" y="8"/>
                    </a:cubicBezTo>
                    <a:cubicBezTo>
                      <a:pt x="53" y="17"/>
                      <a:pt x="53" y="17"/>
                      <a:pt x="53" y="17"/>
                    </a:cubicBezTo>
                    <a:cubicBezTo>
                      <a:pt x="53" y="19"/>
                      <a:pt x="51" y="20"/>
                      <a:pt x="49" y="21"/>
                    </a:cubicBezTo>
                    <a:cubicBezTo>
                      <a:pt x="44" y="22"/>
                      <a:pt x="40" y="24"/>
                      <a:pt x="36" y="26"/>
                    </a:cubicBezTo>
                    <a:cubicBezTo>
                      <a:pt x="34" y="28"/>
                      <a:pt x="32" y="27"/>
                      <a:pt x="31" y="26"/>
                    </a:cubicBezTo>
                    <a:cubicBezTo>
                      <a:pt x="24" y="20"/>
                      <a:pt x="24" y="20"/>
                      <a:pt x="24" y="20"/>
                    </a:cubicBezTo>
                    <a:cubicBezTo>
                      <a:pt x="19" y="25"/>
                      <a:pt x="19" y="25"/>
                      <a:pt x="19" y="25"/>
                    </a:cubicBezTo>
                    <a:cubicBezTo>
                      <a:pt x="26" y="31"/>
                      <a:pt x="26" y="31"/>
                      <a:pt x="26" y="31"/>
                    </a:cubicBezTo>
                    <a:cubicBezTo>
                      <a:pt x="27" y="32"/>
                      <a:pt x="27" y="34"/>
                      <a:pt x="26" y="36"/>
                    </a:cubicBezTo>
                    <a:cubicBezTo>
                      <a:pt x="23" y="40"/>
                      <a:pt x="22" y="45"/>
                      <a:pt x="21" y="50"/>
                    </a:cubicBezTo>
                    <a:cubicBezTo>
                      <a:pt x="20" y="52"/>
                      <a:pt x="19" y="53"/>
                      <a:pt x="17" y="53"/>
                    </a:cubicBezTo>
                    <a:cubicBezTo>
                      <a:pt x="8" y="53"/>
                      <a:pt x="8" y="53"/>
                      <a:pt x="8" y="53"/>
                    </a:cubicBezTo>
                    <a:cubicBezTo>
                      <a:pt x="8" y="60"/>
                      <a:pt x="8" y="60"/>
                      <a:pt x="8" y="60"/>
                    </a:cubicBezTo>
                    <a:cubicBezTo>
                      <a:pt x="17" y="60"/>
                      <a:pt x="17" y="60"/>
                      <a:pt x="17" y="60"/>
                    </a:cubicBezTo>
                    <a:cubicBezTo>
                      <a:pt x="19" y="60"/>
                      <a:pt x="20" y="61"/>
                      <a:pt x="21" y="63"/>
                    </a:cubicBezTo>
                    <a:cubicBezTo>
                      <a:pt x="22" y="68"/>
                      <a:pt x="23" y="73"/>
                      <a:pt x="26" y="77"/>
                    </a:cubicBezTo>
                    <a:cubicBezTo>
                      <a:pt x="27" y="78"/>
                      <a:pt x="27" y="80"/>
                      <a:pt x="26" y="82"/>
                    </a:cubicBezTo>
                    <a:cubicBezTo>
                      <a:pt x="19" y="88"/>
                      <a:pt x="19" y="88"/>
                      <a:pt x="19" y="88"/>
                    </a:cubicBezTo>
                    <a:cubicBezTo>
                      <a:pt x="24" y="93"/>
                      <a:pt x="24" y="93"/>
                      <a:pt x="24" y="93"/>
                    </a:cubicBezTo>
                    <a:cubicBezTo>
                      <a:pt x="31" y="87"/>
                      <a:pt x="31" y="87"/>
                      <a:pt x="31" y="87"/>
                    </a:cubicBezTo>
                    <a:cubicBezTo>
                      <a:pt x="32" y="85"/>
                      <a:pt x="34" y="85"/>
                      <a:pt x="36" y="86"/>
                    </a:cubicBezTo>
                    <a:cubicBezTo>
                      <a:pt x="40" y="89"/>
                      <a:pt x="44" y="91"/>
                      <a:pt x="49" y="92"/>
                    </a:cubicBezTo>
                    <a:cubicBezTo>
                      <a:pt x="51" y="93"/>
                      <a:pt x="53" y="94"/>
                      <a:pt x="53" y="96"/>
                    </a:cubicBezTo>
                    <a:lnTo>
                      <a:pt x="53" y="105"/>
                    </a:ln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grpSp>
      </p:grpSp>
      <p:sp>
        <p:nvSpPr>
          <p:cNvPr id="93" name="Freeform 14">
            <a:extLst>
              <a:ext uri="{FF2B5EF4-FFF2-40B4-BE49-F238E27FC236}">
                <a16:creationId xmlns:a16="http://schemas.microsoft.com/office/drawing/2014/main" id="{E8F0131A-A295-4883-940E-B118FC99BB2A}"/>
              </a:ext>
            </a:extLst>
          </p:cNvPr>
          <p:cNvSpPr>
            <a:spLocks noChangeAspect="1" noEditPoints="1"/>
          </p:cNvSpPr>
          <p:nvPr/>
        </p:nvSpPr>
        <p:spPr bwMode="auto">
          <a:xfrm>
            <a:off x="3262386" y="2448848"/>
            <a:ext cx="1099981" cy="1104159"/>
          </a:xfrm>
          <a:custGeom>
            <a:avLst/>
            <a:gdLst>
              <a:gd name="T0" fmla="*/ 1 w 385"/>
              <a:gd name="T1" fmla="*/ 0 h 386"/>
              <a:gd name="T2" fmla="*/ 0 w 385"/>
              <a:gd name="T3" fmla="*/ 277 h 386"/>
              <a:gd name="T4" fmla="*/ 1 w 385"/>
              <a:gd name="T5" fmla="*/ 370 h 386"/>
              <a:gd name="T6" fmla="*/ 1 w 385"/>
              <a:gd name="T7" fmla="*/ 371 h 386"/>
              <a:gd name="T8" fmla="*/ 1 w 385"/>
              <a:gd name="T9" fmla="*/ 384 h 386"/>
              <a:gd name="T10" fmla="*/ 106 w 385"/>
              <a:gd name="T11" fmla="*/ 386 h 386"/>
              <a:gd name="T12" fmla="*/ 385 w 385"/>
              <a:gd name="T13" fmla="*/ 384 h 386"/>
              <a:gd name="T14" fmla="*/ 369 w 385"/>
              <a:gd name="T15" fmla="*/ 368 h 386"/>
              <a:gd name="T16" fmla="*/ 260 w 385"/>
              <a:gd name="T17" fmla="*/ 232 h 386"/>
              <a:gd name="T18" fmla="*/ 284 w 385"/>
              <a:gd name="T19" fmla="*/ 208 h 386"/>
              <a:gd name="T20" fmla="*/ 301 w 385"/>
              <a:gd name="T21" fmla="*/ 179 h 386"/>
              <a:gd name="T22" fmla="*/ 273 w 385"/>
              <a:gd name="T23" fmla="*/ 196 h 386"/>
              <a:gd name="T24" fmla="*/ 121 w 385"/>
              <a:gd name="T25" fmla="*/ 348 h 386"/>
              <a:gd name="T26" fmla="*/ 25 w 385"/>
              <a:gd name="T27" fmla="*/ 368 h 386"/>
              <a:gd name="T28" fmla="*/ 332 w 385"/>
              <a:gd name="T29" fmla="*/ 96 h 386"/>
              <a:gd name="T30" fmla="*/ 287 w 385"/>
              <a:gd name="T31" fmla="*/ 53 h 386"/>
              <a:gd name="T32" fmla="*/ 17 w 385"/>
              <a:gd name="T33" fmla="*/ 354 h 386"/>
              <a:gd name="T34" fmla="*/ 164 w 385"/>
              <a:gd name="T35" fmla="*/ 136 h 386"/>
              <a:gd name="T36" fmla="*/ 179 w 385"/>
              <a:gd name="T37" fmla="*/ 106 h 386"/>
              <a:gd name="T38" fmla="*/ 153 w 385"/>
              <a:gd name="T39" fmla="*/ 124 h 386"/>
              <a:gd name="T40" fmla="*/ 17 w 385"/>
              <a:gd name="T41" fmla="*/ 16 h 386"/>
              <a:gd name="T42" fmla="*/ 369 w 385"/>
              <a:gd name="T43" fmla="*/ 368 h 386"/>
              <a:gd name="T44" fmla="*/ 58 w 385"/>
              <a:gd name="T45" fmla="*/ 116 h 386"/>
              <a:gd name="T46" fmla="*/ 63 w 385"/>
              <a:gd name="T47" fmla="*/ 128 h 386"/>
              <a:gd name="T48" fmla="*/ 69 w 385"/>
              <a:gd name="T49" fmla="*/ 117 h 386"/>
              <a:gd name="T50" fmla="*/ 69 w 385"/>
              <a:gd name="T51" fmla="*/ 70 h 386"/>
              <a:gd name="T52" fmla="*/ 81 w 385"/>
              <a:gd name="T53" fmla="*/ 53 h 386"/>
              <a:gd name="T54" fmla="*/ 91 w 385"/>
              <a:gd name="T55" fmla="*/ 48 h 386"/>
              <a:gd name="T56" fmla="*/ 69 w 385"/>
              <a:gd name="T57" fmla="*/ 36 h 386"/>
              <a:gd name="T58" fmla="*/ 63 w 385"/>
              <a:gd name="T59" fmla="*/ 29 h 386"/>
              <a:gd name="T60" fmla="*/ 58 w 385"/>
              <a:gd name="T61" fmla="*/ 36 h 386"/>
              <a:gd name="T62" fmla="*/ 63 w 385"/>
              <a:gd name="T63" fmla="*/ 82 h 386"/>
              <a:gd name="T64" fmla="*/ 45 w 385"/>
              <a:gd name="T65" fmla="*/ 97 h 386"/>
              <a:gd name="T66" fmla="*/ 33 w 385"/>
              <a:gd name="T67" fmla="*/ 102 h 386"/>
              <a:gd name="T68" fmla="*/ 69 w 385"/>
              <a:gd name="T69" fmla="*/ 84 h 386"/>
              <a:gd name="T70" fmla="*/ 69 w 385"/>
              <a:gd name="T71" fmla="*/ 105 h 386"/>
              <a:gd name="T72" fmla="*/ 52 w 385"/>
              <a:gd name="T73" fmla="*/ 57 h 386"/>
              <a:gd name="T74" fmla="*/ 63 w 385"/>
              <a:gd name="T75" fmla="*/ 6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5" h="386">
                <a:moveTo>
                  <a:pt x="385" y="0"/>
                </a:moveTo>
                <a:cubicBezTo>
                  <a:pt x="1" y="0"/>
                  <a:pt x="1" y="0"/>
                  <a:pt x="1" y="0"/>
                </a:cubicBezTo>
                <a:cubicBezTo>
                  <a:pt x="1" y="276"/>
                  <a:pt x="1" y="276"/>
                  <a:pt x="1" y="276"/>
                </a:cubicBezTo>
                <a:cubicBezTo>
                  <a:pt x="0" y="277"/>
                  <a:pt x="0" y="277"/>
                  <a:pt x="0" y="277"/>
                </a:cubicBezTo>
                <a:cubicBezTo>
                  <a:pt x="1" y="278"/>
                  <a:pt x="1" y="278"/>
                  <a:pt x="1" y="278"/>
                </a:cubicBezTo>
                <a:cubicBezTo>
                  <a:pt x="1" y="370"/>
                  <a:pt x="1" y="370"/>
                  <a:pt x="1" y="370"/>
                </a:cubicBezTo>
                <a:cubicBezTo>
                  <a:pt x="0" y="370"/>
                  <a:pt x="0" y="370"/>
                  <a:pt x="0" y="370"/>
                </a:cubicBezTo>
                <a:cubicBezTo>
                  <a:pt x="1" y="371"/>
                  <a:pt x="1" y="371"/>
                  <a:pt x="1" y="371"/>
                </a:cubicBezTo>
                <a:cubicBezTo>
                  <a:pt x="1" y="381"/>
                  <a:pt x="1" y="381"/>
                  <a:pt x="1" y="381"/>
                </a:cubicBezTo>
                <a:cubicBezTo>
                  <a:pt x="1" y="384"/>
                  <a:pt x="1" y="384"/>
                  <a:pt x="1" y="384"/>
                </a:cubicBezTo>
                <a:cubicBezTo>
                  <a:pt x="104" y="384"/>
                  <a:pt x="104" y="384"/>
                  <a:pt x="104" y="384"/>
                </a:cubicBezTo>
                <a:cubicBezTo>
                  <a:pt x="106" y="386"/>
                  <a:pt x="106" y="386"/>
                  <a:pt x="106" y="386"/>
                </a:cubicBezTo>
                <a:cubicBezTo>
                  <a:pt x="108" y="384"/>
                  <a:pt x="108" y="384"/>
                  <a:pt x="108" y="384"/>
                </a:cubicBezTo>
                <a:cubicBezTo>
                  <a:pt x="385" y="384"/>
                  <a:pt x="385" y="384"/>
                  <a:pt x="385" y="384"/>
                </a:cubicBezTo>
                <a:lnTo>
                  <a:pt x="385" y="0"/>
                </a:lnTo>
                <a:close/>
                <a:moveTo>
                  <a:pt x="369" y="368"/>
                </a:moveTo>
                <a:cubicBezTo>
                  <a:pt x="124" y="368"/>
                  <a:pt x="124" y="368"/>
                  <a:pt x="124" y="368"/>
                </a:cubicBezTo>
                <a:cubicBezTo>
                  <a:pt x="260" y="232"/>
                  <a:pt x="260" y="232"/>
                  <a:pt x="260" y="232"/>
                </a:cubicBezTo>
                <a:cubicBezTo>
                  <a:pt x="260" y="232"/>
                  <a:pt x="260" y="232"/>
                  <a:pt x="260" y="232"/>
                </a:cubicBezTo>
                <a:cubicBezTo>
                  <a:pt x="284" y="208"/>
                  <a:pt x="284" y="208"/>
                  <a:pt x="284" y="208"/>
                </a:cubicBezTo>
                <a:cubicBezTo>
                  <a:pt x="301" y="224"/>
                  <a:pt x="301" y="224"/>
                  <a:pt x="301" y="224"/>
                </a:cubicBezTo>
                <a:cubicBezTo>
                  <a:pt x="301" y="179"/>
                  <a:pt x="301" y="179"/>
                  <a:pt x="301" y="179"/>
                </a:cubicBezTo>
                <a:cubicBezTo>
                  <a:pt x="256" y="179"/>
                  <a:pt x="256" y="179"/>
                  <a:pt x="256" y="179"/>
                </a:cubicBezTo>
                <a:cubicBezTo>
                  <a:pt x="273" y="196"/>
                  <a:pt x="273" y="196"/>
                  <a:pt x="273" y="196"/>
                </a:cubicBezTo>
                <a:cubicBezTo>
                  <a:pt x="121" y="348"/>
                  <a:pt x="121" y="348"/>
                  <a:pt x="121" y="348"/>
                </a:cubicBezTo>
                <a:cubicBezTo>
                  <a:pt x="121" y="348"/>
                  <a:pt x="121" y="348"/>
                  <a:pt x="121" y="348"/>
                </a:cubicBezTo>
                <a:cubicBezTo>
                  <a:pt x="101" y="368"/>
                  <a:pt x="101" y="368"/>
                  <a:pt x="101" y="368"/>
                </a:cubicBezTo>
                <a:cubicBezTo>
                  <a:pt x="25" y="368"/>
                  <a:pt x="25" y="368"/>
                  <a:pt x="25" y="368"/>
                </a:cubicBezTo>
                <a:cubicBezTo>
                  <a:pt x="315" y="79"/>
                  <a:pt x="315" y="79"/>
                  <a:pt x="315" y="79"/>
                </a:cubicBezTo>
                <a:cubicBezTo>
                  <a:pt x="332" y="96"/>
                  <a:pt x="332" y="96"/>
                  <a:pt x="332" y="96"/>
                </a:cubicBezTo>
                <a:cubicBezTo>
                  <a:pt x="332" y="53"/>
                  <a:pt x="332" y="53"/>
                  <a:pt x="332" y="53"/>
                </a:cubicBezTo>
                <a:cubicBezTo>
                  <a:pt x="287" y="53"/>
                  <a:pt x="287" y="53"/>
                  <a:pt x="287" y="53"/>
                </a:cubicBezTo>
                <a:cubicBezTo>
                  <a:pt x="303" y="68"/>
                  <a:pt x="303" y="68"/>
                  <a:pt x="303" y="68"/>
                </a:cubicBezTo>
                <a:cubicBezTo>
                  <a:pt x="17" y="354"/>
                  <a:pt x="17" y="354"/>
                  <a:pt x="17" y="354"/>
                </a:cubicBezTo>
                <a:cubicBezTo>
                  <a:pt x="17" y="283"/>
                  <a:pt x="17" y="283"/>
                  <a:pt x="17" y="283"/>
                </a:cubicBezTo>
                <a:cubicBezTo>
                  <a:pt x="164" y="136"/>
                  <a:pt x="164" y="136"/>
                  <a:pt x="164" y="136"/>
                </a:cubicBezTo>
                <a:cubicBezTo>
                  <a:pt x="179" y="151"/>
                  <a:pt x="179" y="151"/>
                  <a:pt x="179" y="151"/>
                </a:cubicBezTo>
                <a:cubicBezTo>
                  <a:pt x="179" y="106"/>
                  <a:pt x="179" y="106"/>
                  <a:pt x="179" y="106"/>
                </a:cubicBezTo>
                <a:cubicBezTo>
                  <a:pt x="135" y="106"/>
                  <a:pt x="135" y="106"/>
                  <a:pt x="135" y="106"/>
                </a:cubicBezTo>
                <a:cubicBezTo>
                  <a:pt x="153" y="124"/>
                  <a:pt x="153" y="124"/>
                  <a:pt x="153" y="124"/>
                </a:cubicBezTo>
                <a:cubicBezTo>
                  <a:pt x="17" y="260"/>
                  <a:pt x="17" y="260"/>
                  <a:pt x="17" y="260"/>
                </a:cubicBezTo>
                <a:cubicBezTo>
                  <a:pt x="17" y="16"/>
                  <a:pt x="17" y="16"/>
                  <a:pt x="17" y="16"/>
                </a:cubicBezTo>
                <a:cubicBezTo>
                  <a:pt x="369" y="16"/>
                  <a:pt x="369" y="16"/>
                  <a:pt x="369" y="16"/>
                </a:cubicBezTo>
                <a:lnTo>
                  <a:pt x="369" y="368"/>
                </a:lnTo>
                <a:close/>
                <a:moveTo>
                  <a:pt x="36" y="107"/>
                </a:moveTo>
                <a:cubicBezTo>
                  <a:pt x="43" y="112"/>
                  <a:pt x="53" y="115"/>
                  <a:pt x="58" y="116"/>
                </a:cubicBezTo>
                <a:cubicBezTo>
                  <a:pt x="58" y="123"/>
                  <a:pt x="58" y="123"/>
                  <a:pt x="58" y="123"/>
                </a:cubicBezTo>
                <a:cubicBezTo>
                  <a:pt x="58" y="126"/>
                  <a:pt x="61" y="128"/>
                  <a:pt x="63" y="128"/>
                </a:cubicBezTo>
                <a:cubicBezTo>
                  <a:pt x="66" y="128"/>
                  <a:pt x="69" y="126"/>
                  <a:pt x="69" y="123"/>
                </a:cubicBezTo>
                <a:cubicBezTo>
                  <a:pt x="69" y="117"/>
                  <a:pt x="69" y="117"/>
                  <a:pt x="69" y="117"/>
                </a:cubicBezTo>
                <a:cubicBezTo>
                  <a:pt x="84" y="115"/>
                  <a:pt x="93" y="107"/>
                  <a:pt x="93" y="94"/>
                </a:cubicBezTo>
                <a:cubicBezTo>
                  <a:pt x="93" y="82"/>
                  <a:pt x="90" y="75"/>
                  <a:pt x="69" y="70"/>
                </a:cubicBezTo>
                <a:cubicBezTo>
                  <a:pt x="69" y="48"/>
                  <a:pt x="69" y="48"/>
                  <a:pt x="69" y="48"/>
                </a:cubicBezTo>
                <a:cubicBezTo>
                  <a:pt x="74" y="49"/>
                  <a:pt x="77" y="51"/>
                  <a:pt x="81" y="53"/>
                </a:cubicBezTo>
                <a:cubicBezTo>
                  <a:pt x="82" y="54"/>
                  <a:pt x="84" y="54"/>
                  <a:pt x="85" y="54"/>
                </a:cubicBezTo>
                <a:cubicBezTo>
                  <a:pt x="89" y="54"/>
                  <a:pt x="91" y="52"/>
                  <a:pt x="91" y="48"/>
                </a:cubicBezTo>
                <a:cubicBezTo>
                  <a:pt x="91" y="45"/>
                  <a:pt x="89" y="44"/>
                  <a:pt x="87" y="43"/>
                </a:cubicBezTo>
                <a:cubicBezTo>
                  <a:pt x="82" y="39"/>
                  <a:pt x="79" y="37"/>
                  <a:pt x="69" y="36"/>
                </a:cubicBezTo>
                <a:cubicBezTo>
                  <a:pt x="69" y="34"/>
                  <a:pt x="69" y="34"/>
                  <a:pt x="69" y="34"/>
                </a:cubicBezTo>
                <a:cubicBezTo>
                  <a:pt x="69" y="31"/>
                  <a:pt x="66" y="29"/>
                  <a:pt x="63" y="29"/>
                </a:cubicBezTo>
                <a:cubicBezTo>
                  <a:pt x="61" y="29"/>
                  <a:pt x="58" y="31"/>
                  <a:pt x="58" y="34"/>
                </a:cubicBezTo>
                <a:cubicBezTo>
                  <a:pt x="58" y="36"/>
                  <a:pt x="58" y="36"/>
                  <a:pt x="58" y="36"/>
                </a:cubicBezTo>
                <a:cubicBezTo>
                  <a:pt x="48" y="37"/>
                  <a:pt x="36" y="46"/>
                  <a:pt x="36" y="58"/>
                </a:cubicBezTo>
                <a:cubicBezTo>
                  <a:pt x="36" y="71"/>
                  <a:pt x="42" y="77"/>
                  <a:pt x="63" y="82"/>
                </a:cubicBezTo>
                <a:cubicBezTo>
                  <a:pt x="63" y="104"/>
                  <a:pt x="63" y="104"/>
                  <a:pt x="63" y="104"/>
                </a:cubicBezTo>
                <a:cubicBezTo>
                  <a:pt x="53" y="103"/>
                  <a:pt x="50" y="101"/>
                  <a:pt x="45" y="97"/>
                </a:cubicBezTo>
                <a:cubicBezTo>
                  <a:pt x="44" y="96"/>
                  <a:pt x="41" y="96"/>
                  <a:pt x="40" y="96"/>
                </a:cubicBezTo>
                <a:cubicBezTo>
                  <a:pt x="36" y="96"/>
                  <a:pt x="33" y="98"/>
                  <a:pt x="33" y="102"/>
                </a:cubicBezTo>
                <a:cubicBezTo>
                  <a:pt x="33" y="104"/>
                  <a:pt x="34" y="106"/>
                  <a:pt x="36" y="107"/>
                </a:cubicBezTo>
                <a:close/>
                <a:moveTo>
                  <a:pt x="69" y="84"/>
                </a:moveTo>
                <a:cubicBezTo>
                  <a:pt x="79" y="87"/>
                  <a:pt x="80" y="90"/>
                  <a:pt x="80" y="95"/>
                </a:cubicBezTo>
                <a:cubicBezTo>
                  <a:pt x="80" y="100"/>
                  <a:pt x="79" y="104"/>
                  <a:pt x="69" y="105"/>
                </a:cubicBezTo>
                <a:lnTo>
                  <a:pt x="69" y="84"/>
                </a:lnTo>
                <a:close/>
                <a:moveTo>
                  <a:pt x="52" y="57"/>
                </a:moveTo>
                <a:cubicBezTo>
                  <a:pt x="52" y="52"/>
                  <a:pt x="53" y="48"/>
                  <a:pt x="63" y="48"/>
                </a:cubicBezTo>
                <a:cubicBezTo>
                  <a:pt x="63" y="68"/>
                  <a:pt x="63" y="68"/>
                  <a:pt x="63" y="68"/>
                </a:cubicBezTo>
                <a:cubicBezTo>
                  <a:pt x="53" y="65"/>
                  <a:pt x="52" y="62"/>
                  <a:pt x="52"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94" name="Group 13">
            <a:extLst>
              <a:ext uri="{FF2B5EF4-FFF2-40B4-BE49-F238E27FC236}">
                <a16:creationId xmlns:a16="http://schemas.microsoft.com/office/drawing/2014/main" id="{3038E4DF-994E-41B9-9B3D-F52C37212456}"/>
              </a:ext>
            </a:extLst>
          </p:cNvPr>
          <p:cNvGrpSpPr>
            <a:grpSpLocks noChangeAspect="1"/>
          </p:cNvGrpSpPr>
          <p:nvPr/>
        </p:nvGrpSpPr>
        <p:grpSpPr bwMode="auto">
          <a:xfrm>
            <a:off x="5671547" y="2339617"/>
            <a:ext cx="914400" cy="1268412"/>
            <a:chOff x="2123" y="2789"/>
            <a:chExt cx="576" cy="799"/>
          </a:xfrm>
          <a:solidFill>
            <a:schemeClr val="bg1"/>
          </a:solidFill>
        </p:grpSpPr>
        <p:sp>
          <p:nvSpPr>
            <p:cNvPr id="95" name="Freeform 14">
              <a:extLst>
                <a:ext uri="{FF2B5EF4-FFF2-40B4-BE49-F238E27FC236}">
                  <a16:creationId xmlns:a16="http://schemas.microsoft.com/office/drawing/2014/main" id="{7F941A57-AF06-4C44-8A0A-E2E01FEDA70F}"/>
                </a:ext>
              </a:extLst>
            </p:cNvPr>
            <p:cNvSpPr>
              <a:spLocks noEditPoints="1"/>
            </p:cNvSpPr>
            <p:nvPr/>
          </p:nvSpPr>
          <p:spPr bwMode="auto">
            <a:xfrm>
              <a:off x="2123" y="2789"/>
              <a:ext cx="576" cy="799"/>
            </a:xfrm>
            <a:custGeom>
              <a:avLst/>
              <a:gdLst>
                <a:gd name="T0" fmla="*/ 513 w 576"/>
                <a:gd name="T1" fmla="*/ 458 h 799"/>
                <a:gd name="T2" fmla="*/ 513 w 576"/>
                <a:gd name="T3" fmla="*/ 331 h 799"/>
                <a:gd name="T4" fmla="*/ 309 w 576"/>
                <a:gd name="T5" fmla="*/ 331 h 799"/>
                <a:gd name="T6" fmla="*/ 309 w 576"/>
                <a:gd name="T7" fmla="*/ 310 h 799"/>
                <a:gd name="T8" fmla="*/ 490 w 576"/>
                <a:gd name="T9" fmla="*/ 310 h 799"/>
                <a:gd name="T10" fmla="*/ 490 w 576"/>
                <a:gd name="T11" fmla="*/ 0 h 799"/>
                <a:gd name="T12" fmla="*/ 96 w 576"/>
                <a:gd name="T13" fmla="*/ 0 h 799"/>
                <a:gd name="T14" fmla="*/ 96 w 576"/>
                <a:gd name="T15" fmla="*/ 310 h 799"/>
                <a:gd name="T16" fmla="*/ 275 w 576"/>
                <a:gd name="T17" fmla="*/ 310 h 799"/>
                <a:gd name="T18" fmla="*/ 275 w 576"/>
                <a:gd name="T19" fmla="*/ 331 h 799"/>
                <a:gd name="T20" fmla="*/ 63 w 576"/>
                <a:gd name="T21" fmla="*/ 331 h 799"/>
                <a:gd name="T22" fmla="*/ 63 w 576"/>
                <a:gd name="T23" fmla="*/ 458 h 799"/>
                <a:gd name="T24" fmla="*/ 0 w 576"/>
                <a:gd name="T25" fmla="*/ 458 h 799"/>
                <a:gd name="T26" fmla="*/ 0 w 576"/>
                <a:gd name="T27" fmla="*/ 757 h 799"/>
                <a:gd name="T28" fmla="*/ 161 w 576"/>
                <a:gd name="T29" fmla="*/ 757 h 799"/>
                <a:gd name="T30" fmla="*/ 161 w 576"/>
                <a:gd name="T31" fmla="*/ 458 h 799"/>
                <a:gd name="T32" fmla="*/ 96 w 576"/>
                <a:gd name="T33" fmla="*/ 458 h 799"/>
                <a:gd name="T34" fmla="*/ 96 w 576"/>
                <a:gd name="T35" fmla="*/ 364 h 799"/>
                <a:gd name="T36" fmla="*/ 275 w 576"/>
                <a:gd name="T37" fmla="*/ 364 h 799"/>
                <a:gd name="T38" fmla="*/ 275 w 576"/>
                <a:gd name="T39" fmla="*/ 383 h 799"/>
                <a:gd name="T40" fmla="*/ 179 w 576"/>
                <a:gd name="T41" fmla="*/ 383 h 799"/>
                <a:gd name="T42" fmla="*/ 179 w 576"/>
                <a:gd name="T43" fmla="*/ 799 h 799"/>
                <a:gd name="T44" fmla="*/ 394 w 576"/>
                <a:gd name="T45" fmla="*/ 799 h 799"/>
                <a:gd name="T46" fmla="*/ 394 w 576"/>
                <a:gd name="T47" fmla="*/ 383 h 799"/>
                <a:gd name="T48" fmla="*/ 309 w 576"/>
                <a:gd name="T49" fmla="*/ 383 h 799"/>
                <a:gd name="T50" fmla="*/ 309 w 576"/>
                <a:gd name="T51" fmla="*/ 364 h 799"/>
                <a:gd name="T52" fmla="*/ 480 w 576"/>
                <a:gd name="T53" fmla="*/ 364 h 799"/>
                <a:gd name="T54" fmla="*/ 480 w 576"/>
                <a:gd name="T55" fmla="*/ 458 h 799"/>
                <a:gd name="T56" fmla="*/ 415 w 576"/>
                <a:gd name="T57" fmla="*/ 458 h 799"/>
                <a:gd name="T58" fmla="*/ 415 w 576"/>
                <a:gd name="T59" fmla="*/ 757 h 799"/>
                <a:gd name="T60" fmla="*/ 576 w 576"/>
                <a:gd name="T61" fmla="*/ 757 h 799"/>
                <a:gd name="T62" fmla="*/ 576 w 576"/>
                <a:gd name="T63" fmla="*/ 458 h 799"/>
                <a:gd name="T64" fmla="*/ 513 w 576"/>
                <a:gd name="T65" fmla="*/ 458 h 799"/>
                <a:gd name="T66" fmla="*/ 457 w 576"/>
                <a:gd name="T67" fmla="*/ 33 h 799"/>
                <a:gd name="T68" fmla="*/ 457 w 576"/>
                <a:gd name="T69" fmla="*/ 75 h 799"/>
                <a:gd name="T70" fmla="*/ 129 w 576"/>
                <a:gd name="T71" fmla="*/ 75 h 799"/>
                <a:gd name="T72" fmla="*/ 129 w 576"/>
                <a:gd name="T73" fmla="*/ 33 h 799"/>
                <a:gd name="T74" fmla="*/ 457 w 576"/>
                <a:gd name="T75" fmla="*/ 33 h 799"/>
                <a:gd name="T76" fmla="*/ 129 w 576"/>
                <a:gd name="T77" fmla="*/ 108 h 799"/>
                <a:gd name="T78" fmla="*/ 457 w 576"/>
                <a:gd name="T79" fmla="*/ 108 h 799"/>
                <a:gd name="T80" fmla="*/ 457 w 576"/>
                <a:gd name="T81" fmla="*/ 277 h 799"/>
                <a:gd name="T82" fmla="*/ 129 w 576"/>
                <a:gd name="T83" fmla="*/ 277 h 799"/>
                <a:gd name="T84" fmla="*/ 129 w 576"/>
                <a:gd name="T85" fmla="*/ 108 h 799"/>
                <a:gd name="T86" fmla="*/ 127 w 576"/>
                <a:gd name="T87" fmla="*/ 724 h 799"/>
                <a:gd name="T88" fmla="*/ 33 w 576"/>
                <a:gd name="T89" fmla="*/ 724 h 799"/>
                <a:gd name="T90" fmla="*/ 33 w 576"/>
                <a:gd name="T91" fmla="*/ 491 h 799"/>
                <a:gd name="T92" fmla="*/ 127 w 576"/>
                <a:gd name="T93" fmla="*/ 491 h 799"/>
                <a:gd name="T94" fmla="*/ 127 w 576"/>
                <a:gd name="T95" fmla="*/ 724 h 799"/>
                <a:gd name="T96" fmla="*/ 361 w 576"/>
                <a:gd name="T97" fmla="*/ 766 h 799"/>
                <a:gd name="T98" fmla="*/ 213 w 576"/>
                <a:gd name="T99" fmla="*/ 766 h 799"/>
                <a:gd name="T100" fmla="*/ 213 w 576"/>
                <a:gd name="T101" fmla="*/ 416 h 799"/>
                <a:gd name="T102" fmla="*/ 361 w 576"/>
                <a:gd name="T103" fmla="*/ 416 h 799"/>
                <a:gd name="T104" fmla="*/ 361 w 576"/>
                <a:gd name="T105" fmla="*/ 766 h 799"/>
                <a:gd name="T106" fmla="*/ 543 w 576"/>
                <a:gd name="T107" fmla="*/ 724 h 799"/>
                <a:gd name="T108" fmla="*/ 449 w 576"/>
                <a:gd name="T109" fmla="*/ 724 h 799"/>
                <a:gd name="T110" fmla="*/ 449 w 576"/>
                <a:gd name="T111" fmla="*/ 491 h 799"/>
                <a:gd name="T112" fmla="*/ 543 w 576"/>
                <a:gd name="T113" fmla="*/ 491 h 799"/>
                <a:gd name="T114" fmla="*/ 543 w 576"/>
                <a:gd name="T115" fmla="*/ 72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 h="799">
                  <a:moveTo>
                    <a:pt x="513" y="458"/>
                  </a:moveTo>
                  <a:lnTo>
                    <a:pt x="513" y="331"/>
                  </a:lnTo>
                  <a:lnTo>
                    <a:pt x="309" y="331"/>
                  </a:lnTo>
                  <a:lnTo>
                    <a:pt x="309" y="310"/>
                  </a:lnTo>
                  <a:lnTo>
                    <a:pt x="490" y="310"/>
                  </a:lnTo>
                  <a:lnTo>
                    <a:pt x="490" y="0"/>
                  </a:lnTo>
                  <a:lnTo>
                    <a:pt x="96" y="0"/>
                  </a:lnTo>
                  <a:lnTo>
                    <a:pt x="96" y="310"/>
                  </a:lnTo>
                  <a:lnTo>
                    <a:pt x="275" y="310"/>
                  </a:lnTo>
                  <a:lnTo>
                    <a:pt x="275" y="331"/>
                  </a:lnTo>
                  <a:lnTo>
                    <a:pt x="63" y="331"/>
                  </a:lnTo>
                  <a:lnTo>
                    <a:pt x="63" y="458"/>
                  </a:lnTo>
                  <a:lnTo>
                    <a:pt x="0" y="458"/>
                  </a:lnTo>
                  <a:lnTo>
                    <a:pt x="0" y="757"/>
                  </a:lnTo>
                  <a:lnTo>
                    <a:pt x="161" y="757"/>
                  </a:lnTo>
                  <a:lnTo>
                    <a:pt x="161" y="458"/>
                  </a:lnTo>
                  <a:lnTo>
                    <a:pt x="96" y="458"/>
                  </a:lnTo>
                  <a:lnTo>
                    <a:pt x="96" y="364"/>
                  </a:lnTo>
                  <a:lnTo>
                    <a:pt x="275" y="364"/>
                  </a:lnTo>
                  <a:lnTo>
                    <a:pt x="275" y="383"/>
                  </a:lnTo>
                  <a:lnTo>
                    <a:pt x="179" y="383"/>
                  </a:lnTo>
                  <a:lnTo>
                    <a:pt x="179" y="799"/>
                  </a:lnTo>
                  <a:lnTo>
                    <a:pt x="394" y="799"/>
                  </a:lnTo>
                  <a:lnTo>
                    <a:pt x="394" y="383"/>
                  </a:lnTo>
                  <a:lnTo>
                    <a:pt x="309" y="383"/>
                  </a:lnTo>
                  <a:lnTo>
                    <a:pt x="309" y="364"/>
                  </a:lnTo>
                  <a:lnTo>
                    <a:pt x="480" y="364"/>
                  </a:lnTo>
                  <a:lnTo>
                    <a:pt x="480" y="458"/>
                  </a:lnTo>
                  <a:lnTo>
                    <a:pt x="415" y="458"/>
                  </a:lnTo>
                  <a:lnTo>
                    <a:pt x="415" y="757"/>
                  </a:lnTo>
                  <a:lnTo>
                    <a:pt x="576" y="757"/>
                  </a:lnTo>
                  <a:lnTo>
                    <a:pt x="576" y="458"/>
                  </a:lnTo>
                  <a:lnTo>
                    <a:pt x="513" y="458"/>
                  </a:lnTo>
                  <a:close/>
                  <a:moveTo>
                    <a:pt x="457" y="33"/>
                  </a:moveTo>
                  <a:lnTo>
                    <a:pt x="457" y="75"/>
                  </a:lnTo>
                  <a:lnTo>
                    <a:pt x="129" y="75"/>
                  </a:lnTo>
                  <a:lnTo>
                    <a:pt x="129" y="33"/>
                  </a:lnTo>
                  <a:lnTo>
                    <a:pt x="457" y="33"/>
                  </a:lnTo>
                  <a:close/>
                  <a:moveTo>
                    <a:pt x="129" y="108"/>
                  </a:moveTo>
                  <a:lnTo>
                    <a:pt x="457" y="108"/>
                  </a:lnTo>
                  <a:lnTo>
                    <a:pt x="457" y="277"/>
                  </a:lnTo>
                  <a:lnTo>
                    <a:pt x="129" y="277"/>
                  </a:lnTo>
                  <a:lnTo>
                    <a:pt x="129" y="108"/>
                  </a:lnTo>
                  <a:close/>
                  <a:moveTo>
                    <a:pt x="127" y="724"/>
                  </a:moveTo>
                  <a:lnTo>
                    <a:pt x="33" y="724"/>
                  </a:lnTo>
                  <a:lnTo>
                    <a:pt x="33" y="491"/>
                  </a:lnTo>
                  <a:lnTo>
                    <a:pt x="127" y="491"/>
                  </a:lnTo>
                  <a:lnTo>
                    <a:pt x="127" y="724"/>
                  </a:lnTo>
                  <a:close/>
                  <a:moveTo>
                    <a:pt x="361" y="766"/>
                  </a:moveTo>
                  <a:lnTo>
                    <a:pt x="213" y="766"/>
                  </a:lnTo>
                  <a:lnTo>
                    <a:pt x="213" y="416"/>
                  </a:lnTo>
                  <a:lnTo>
                    <a:pt x="361" y="416"/>
                  </a:lnTo>
                  <a:lnTo>
                    <a:pt x="361" y="766"/>
                  </a:lnTo>
                  <a:close/>
                  <a:moveTo>
                    <a:pt x="543" y="724"/>
                  </a:moveTo>
                  <a:lnTo>
                    <a:pt x="449" y="724"/>
                  </a:lnTo>
                  <a:lnTo>
                    <a:pt x="449" y="491"/>
                  </a:lnTo>
                  <a:lnTo>
                    <a:pt x="543" y="491"/>
                  </a:lnTo>
                  <a:lnTo>
                    <a:pt x="543" y="7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
              <a:extLst>
                <a:ext uri="{FF2B5EF4-FFF2-40B4-BE49-F238E27FC236}">
                  <a16:creationId xmlns:a16="http://schemas.microsoft.com/office/drawing/2014/main" id="{965345A0-A44A-4DCD-AF08-482CDC975247}"/>
                </a:ext>
              </a:extLst>
            </p:cNvPr>
            <p:cNvSpPr>
              <a:spLocks noChangeArrowheads="1"/>
            </p:cNvSpPr>
            <p:nvPr/>
          </p:nvSpPr>
          <p:spPr bwMode="auto">
            <a:xfrm>
              <a:off x="2586" y="3465"/>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6">
              <a:extLst>
                <a:ext uri="{FF2B5EF4-FFF2-40B4-BE49-F238E27FC236}">
                  <a16:creationId xmlns:a16="http://schemas.microsoft.com/office/drawing/2014/main" id="{D7C7C57D-44E8-41EA-B15B-78BD52F652C5}"/>
                </a:ext>
              </a:extLst>
            </p:cNvPr>
            <p:cNvSpPr>
              <a:spLocks noChangeArrowheads="1"/>
            </p:cNvSpPr>
            <p:nvPr/>
          </p:nvSpPr>
          <p:spPr bwMode="auto">
            <a:xfrm>
              <a:off x="2586" y="341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7">
              <a:extLst>
                <a:ext uri="{FF2B5EF4-FFF2-40B4-BE49-F238E27FC236}">
                  <a16:creationId xmlns:a16="http://schemas.microsoft.com/office/drawing/2014/main" id="{A1A4D78C-F635-4F2E-A72D-403C2F8451C2}"/>
                </a:ext>
              </a:extLst>
            </p:cNvPr>
            <p:cNvSpPr>
              <a:spLocks noChangeArrowheads="1"/>
            </p:cNvSpPr>
            <p:nvPr/>
          </p:nvSpPr>
          <p:spPr bwMode="auto">
            <a:xfrm>
              <a:off x="2586" y="3357"/>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
              <a:extLst>
                <a:ext uri="{FF2B5EF4-FFF2-40B4-BE49-F238E27FC236}">
                  <a16:creationId xmlns:a16="http://schemas.microsoft.com/office/drawing/2014/main" id="{05241152-6A25-4628-93F4-73D694E8DA73}"/>
                </a:ext>
              </a:extLst>
            </p:cNvPr>
            <p:cNvSpPr>
              <a:spLocks noChangeArrowheads="1"/>
            </p:cNvSpPr>
            <p:nvPr/>
          </p:nvSpPr>
          <p:spPr bwMode="auto">
            <a:xfrm>
              <a:off x="2586" y="330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9">
              <a:extLst>
                <a:ext uri="{FF2B5EF4-FFF2-40B4-BE49-F238E27FC236}">
                  <a16:creationId xmlns:a16="http://schemas.microsoft.com/office/drawing/2014/main" id="{9FEE5BD6-85E3-4315-B571-A5ABC0B00185}"/>
                </a:ext>
              </a:extLst>
            </p:cNvPr>
            <p:cNvSpPr>
              <a:spLocks noChangeArrowheads="1"/>
            </p:cNvSpPr>
            <p:nvPr/>
          </p:nvSpPr>
          <p:spPr bwMode="auto">
            <a:xfrm>
              <a:off x="2171" y="3465"/>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0">
              <a:extLst>
                <a:ext uri="{FF2B5EF4-FFF2-40B4-BE49-F238E27FC236}">
                  <a16:creationId xmlns:a16="http://schemas.microsoft.com/office/drawing/2014/main" id="{E60D7EAB-C519-497C-BBA7-9A729F66C090}"/>
                </a:ext>
              </a:extLst>
            </p:cNvPr>
            <p:cNvSpPr>
              <a:spLocks noChangeArrowheads="1"/>
            </p:cNvSpPr>
            <p:nvPr/>
          </p:nvSpPr>
          <p:spPr bwMode="auto">
            <a:xfrm>
              <a:off x="2171" y="341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1">
              <a:extLst>
                <a:ext uri="{FF2B5EF4-FFF2-40B4-BE49-F238E27FC236}">
                  <a16:creationId xmlns:a16="http://schemas.microsoft.com/office/drawing/2014/main" id="{6AC48200-315C-406E-B933-0EC625DF6321}"/>
                </a:ext>
              </a:extLst>
            </p:cNvPr>
            <p:cNvSpPr>
              <a:spLocks noChangeArrowheads="1"/>
            </p:cNvSpPr>
            <p:nvPr/>
          </p:nvSpPr>
          <p:spPr bwMode="auto">
            <a:xfrm>
              <a:off x="2171" y="3357"/>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2">
              <a:extLst>
                <a:ext uri="{FF2B5EF4-FFF2-40B4-BE49-F238E27FC236}">
                  <a16:creationId xmlns:a16="http://schemas.microsoft.com/office/drawing/2014/main" id="{4824CD1D-50C6-4BD3-A99D-2D9CBCCF891A}"/>
                </a:ext>
              </a:extLst>
            </p:cNvPr>
            <p:cNvSpPr>
              <a:spLocks noChangeArrowheads="1"/>
            </p:cNvSpPr>
            <p:nvPr/>
          </p:nvSpPr>
          <p:spPr bwMode="auto">
            <a:xfrm>
              <a:off x="2171" y="330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3">
              <a:extLst>
                <a:ext uri="{FF2B5EF4-FFF2-40B4-BE49-F238E27FC236}">
                  <a16:creationId xmlns:a16="http://schemas.microsoft.com/office/drawing/2014/main" id="{45C29895-DE1F-428C-91B0-CD91072F754E}"/>
                </a:ext>
              </a:extLst>
            </p:cNvPr>
            <p:cNvSpPr>
              <a:spLocks noChangeArrowheads="1"/>
            </p:cNvSpPr>
            <p:nvPr/>
          </p:nvSpPr>
          <p:spPr bwMode="auto">
            <a:xfrm>
              <a:off x="2353" y="3455"/>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4">
              <a:extLst>
                <a:ext uri="{FF2B5EF4-FFF2-40B4-BE49-F238E27FC236}">
                  <a16:creationId xmlns:a16="http://schemas.microsoft.com/office/drawing/2014/main" id="{93A01496-81BF-4384-B96B-CE384680CE56}"/>
                </a:ext>
              </a:extLst>
            </p:cNvPr>
            <p:cNvSpPr>
              <a:spLocks noChangeArrowheads="1"/>
            </p:cNvSpPr>
            <p:nvPr/>
          </p:nvSpPr>
          <p:spPr bwMode="auto">
            <a:xfrm>
              <a:off x="2353" y="3401"/>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5">
              <a:extLst>
                <a:ext uri="{FF2B5EF4-FFF2-40B4-BE49-F238E27FC236}">
                  <a16:creationId xmlns:a16="http://schemas.microsoft.com/office/drawing/2014/main" id="{38436E3A-652D-4885-805D-914F8F0697C1}"/>
                </a:ext>
              </a:extLst>
            </p:cNvPr>
            <p:cNvSpPr>
              <a:spLocks noChangeArrowheads="1"/>
            </p:cNvSpPr>
            <p:nvPr/>
          </p:nvSpPr>
          <p:spPr bwMode="auto">
            <a:xfrm>
              <a:off x="2353" y="3347"/>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6">
              <a:extLst>
                <a:ext uri="{FF2B5EF4-FFF2-40B4-BE49-F238E27FC236}">
                  <a16:creationId xmlns:a16="http://schemas.microsoft.com/office/drawing/2014/main" id="{788AB55C-BE67-4AD5-96F8-AF8DF6313727}"/>
                </a:ext>
              </a:extLst>
            </p:cNvPr>
            <p:cNvSpPr>
              <a:spLocks noChangeArrowheads="1"/>
            </p:cNvSpPr>
            <p:nvPr/>
          </p:nvSpPr>
          <p:spPr bwMode="auto">
            <a:xfrm>
              <a:off x="2353" y="3293"/>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7">
              <a:extLst>
                <a:ext uri="{FF2B5EF4-FFF2-40B4-BE49-F238E27FC236}">
                  <a16:creationId xmlns:a16="http://schemas.microsoft.com/office/drawing/2014/main" id="{B8EEC01B-61E7-4A8C-9B9C-6A0FD97629AC}"/>
                </a:ext>
              </a:extLst>
            </p:cNvPr>
            <p:cNvSpPr>
              <a:spLocks noChangeArrowheads="1"/>
            </p:cNvSpPr>
            <p:nvPr/>
          </p:nvSpPr>
          <p:spPr bwMode="auto">
            <a:xfrm>
              <a:off x="2353" y="3509"/>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8">
              <a:extLst>
                <a:ext uri="{FF2B5EF4-FFF2-40B4-BE49-F238E27FC236}">
                  <a16:creationId xmlns:a16="http://schemas.microsoft.com/office/drawing/2014/main" id="{D2D582B0-CECA-4A2A-9B63-67C80134D3CD}"/>
                </a:ext>
              </a:extLst>
            </p:cNvPr>
            <p:cNvSpPr>
              <a:spLocks noChangeArrowheads="1"/>
            </p:cNvSpPr>
            <p:nvPr/>
          </p:nvSpPr>
          <p:spPr bwMode="auto">
            <a:xfrm>
              <a:off x="2353" y="3238"/>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9">
              <a:extLst>
                <a:ext uri="{FF2B5EF4-FFF2-40B4-BE49-F238E27FC236}">
                  <a16:creationId xmlns:a16="http://schemas.microsoft.com/office/drawing/2014/main" id="{ABD35124-6562-492B-86FD-0DD64958CC42}"/>
                </a:ext>
              </a:extLst>
            </p:cNvPr>
            <p:cNvSpPr>
              <a:spLocks/>
            </p:cNvSpPr>
            <p:nvPr/>
          </p:nvSpPr>
          <p:spPr bwMode="auto">
            <a:xfrm>
              <a:off x="2361" y="2918"/>
              <a:ext cx="102" cy="102"/>
            </a:xfrm>
            <a:custGeom>
              <a:avLst/>
              <a:gdLst>
                <a:gd name="T0" fmla="*/ 75 w 102"/>
                <a:gd name="T1" fmla="*/ 21 h 102"/>
                <a:gd name="T2" fmla="*/ 37 w 102"/>
                <a:gd name="T3" fmla="*/ 10 h 102"/>
                <a:gd name="T4" fmla="*/ 0 w 102"/>
                <a:gd name="T5" fmla="*/ 0 h 102"/>
                <a:gd name="T6" fmla="*/ 10 w 102"/>
                <a:gd name="T7" fmla="*/ 40 h 102"/>
                <a:gd name="T8" fmla="*/ 21 w 102"/>
                <a:gd name="T9" fmla="*/ 77 h 102"/>
                <a:gd name="T10" fmla="*/ 40 w 102"/>
                <a:gd name="T11" fmla="*/ 58 h 102"/>
                <a:gd name="T12" fmla="*/ 83 w 102"/>
                <a:gd name="T13" fmla="*/ 102 h 102"/>
                <a:gd name="T14" fmla="*/ 102 w 102"/>
                <a:gd name="T15" fmla="*/ 85 h 102"/>
                <a:gd name="T16" fmla="*/ 56 w 102"/>
                <a:gd name="T17" fmla="*/ 40 h 102"/>
                <a:gd name="T18" fmla="*/ 75 w 102"/>
                <a:gd name="T19"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75" y="21"/>
                  </a:moveTo>
                  <a:lnTo>
                    <a:pt x="37" y="10"/>
                  </a:lnTo>
                  <a:lnTo>
                    <a:pt x="0" y="0"/>
                  </a:lnTo>
                  <a:lnTo>
                    <a:pt x="10" y="40"/>
                  </a:lnTo>
                  <a:lnTo>
                    <a:pt x="21" y="77"/>
                  </a:lnTo>
                  <a:lnTo>
                    <a:pt x="40" y="58"/>
                  </a:lnTo>
                  <a:lnTo>
                    <a:pt x="83" y="102"/>
                  </a:lnTo>
                  <a:lnTo>
                    <a:pt x="102" y="85"/>
                  </a:lnTo>
                  <a:lnTo>
                    <a:pt x="56" y="40"/>
                  </a:lnTo>
                  <a:lnTo>
                    <a:pt x="75"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30">
              <a:extLst>
                <a:ext uri="{FF2B5EF4-FFF2-40B4-BE49-F238E27FC236}">
                  <a16:creationId xmlns:a16="http://schemas.microsoft.com/office/drawing/2014/main" id="{4FE73DB9-79D7-435F-9CAC-8B1E8C441A34}"/>
                </a:ext>
              </a:extLst>
            </p:cNvPr>
            <p:cNvSpPr>
              <a:spLocks noChangeArrowheads="1"/>
            </p:cNvSpPr>
            <p:nvPr/>
          </p:nvSpPr>
          <p:spPr bwMode="auto">
            <a:xfrm>
              <a:off x="2257"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31">
              <a:extLst>
                <a:ext uri="{FF2B5EF4-FFF2-40B4-BE49-F238E27FC236}">
                  <a16:creationId xmlns:a16="http://schemas.microsoft.com/office/drawing/2014/main" id="{90AA38EB-009B-4B60-8C4A-626A294BE0E7}"/>
                </a:ext>
              </a:extLst>
            </p:cNvPr>
            <p:cNvSpPr>
              <a:spLocks noChangeArrowheads="1"/>
            </p:cNvSpPr>
            <p:nvPr/>
          </p:nvSpPr>
          <p:spPr bwMode="auto">
            <a:xfrm>
              <a:off x="2288"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32">
              <a:extLst>
                <a:ext uri="{FF2B5EF4-FFF2-40B4-BE49-F238E27FC236}">
                  <a16:creationId xmlns:a16="http://schemas.microsoft.com/office/drawing/2014/main" id="{51A270AF-A235-46D7-9B8A-BF48177916F7}"/>
                </a:ext>
              </a:extLst>
            </p:cNvPr>
            <p:cNvSpPr>
              <a:spLocks noChangeArrowheads="1"/>
            </p:cNvSpPr>
            <p:nvPr/>
          </p:nvSpPr>
          <p:spPr bwMode="auto">
            <a:xfrm>
              <a:off x="2319"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29">
            <a:extLst>
              <a:ext uri="{FF2B5EF4-FFF2-40B4-BE49-F238E27FC236}">
                <a16:creationId xmlns:a16="http://schemas.microsoft.com/office/drawing/2014/main" id="{8B6C2C3F-3B4E-448F-8C44-B5B9E7A86ECD}"/>
              </a:ext>
            </a:extLst>
          </p:cNvPr>
          <p:cNvSpPr>
            <a:spLocks noChangeAspect="1" noEditPoints="1"/>
          </p:cNvSpPr>
          <p:nvPr/>
        </p:nvSpPr>
        <p:spPr bwMode="auto">
          <a:xfrm>
            <a:off x="7889472" y="2496797"/>
            <a:ext cx="1093643" cy="990600"/>
          </a:xfrm>
          <a:custGeom>
            <a:avLst/>
            <a:gdLst>
              <a:gd name="T0" fmla="*/ 703 w 796"/>
              <a:gd name="T1" fmla="*/ 334 h 721"/>
              <a:gd name="T2" fmla="*/ 720 w 796"/>
              <a:gd name="T3" fmla="*/ 318 h 721"/>
              <a:gd name="T4" fmla="*/ 720 w 796"/>
              <a:gd name="T5" fmla="*/ 721 h 721"/>
              <a:gd name="T6" fmla="*/ 0 w 796"/>
              <a:gd name="T7" fmla="*/ 721 h 721"/>
              <a:gd name="T8" fmla="*/ 0 w 796"/>
              <a:gd name="T9" fmla="*/ 0 h 721"/>
              <a:gd name="T10" fmla="*/ 720 w 796"/>
              <a:gd name="T11" fmla="*/ 0 h 721"/>
              <a:gd name="T12" fmla="*/ 720 w 796"/>
              <a:gd name="T13" fmla="*/ 69 h 721"/>
              <a:gd name="T14" fmla="*/ 703 w 796"/>
              <a:gd name="T15" fmla="*/ 86 h 721"/>
              <a:gd name="T16" fmla="*/ 687 w 796"/>
              <a:gd name="T17" fmla="*/ 102 h 721"/>
              <a:gd name="T18" fmla="*/ 687 w 796"/>
              <a:gd name="T19" fmla="*/ 32 h 721"/>
              <a:gd name="T20" fmla="*/ 32 w 796"/>
              <a:gd name="T21" fmla="*/ 32 h 721"/>
              <a:gd name="T22" fmla="*/ 32 w 796"/>
              <a:gd name="T23" fmla="*/ 688 h 721"/>
              <a:gd name="T24" fmla="*/ 687 w 796"/>
              <a:gd name="T25" fmla="*/ 688 h 721"/>
              <a:gd name="T26" fmla="*/ 687 w 796"/>
              <a:gd name="T27" fmla="*/ 351 h 721"/>
              <a:gd name="T28" fmla="*/ 703 w 796"/>
              <a:gd name="T29" fmla="*/ 334 h 721"/>
              <a:gd name="T30" fmla="*/ 162 w 796"/>
              <a:gd name="T31" fmla="*/ 671 h 721"/>
              <a:gd name="T32" fmla="*/ 560 w 796"/>
              <a:gd name="T33" fmla="*/ 671 h 721"/>
              <a:gd name="T34" fmla="*/ 560 w 796"/>
              <a:gd name="T35" fmla="*/ 638 h 721"/>
              <a:gd name="T36" fmla="*/ 162 w 796"/>
              <a:gd name="T37" fmla="*/ 638 h 721"/>
              <a:gd name="T38" fmla="*/ 162 w 796"/>
              <a:gd name="T39" fmla="*/ 671 h 721"/>
              <a:gd name="T40" fmla="*/ 796 w 796"/>
              <a:gd name="T41" fmla="*/ 191 h 721"/>
              <a:gd name="T42" fmla="*/ 359 w 796"/>
              <a:gd name="T43" fmla="*/ 628 h 721"/>
              <a:gd name="T44" fmla="*/ 133 w 796"/>
              <a:gd name="T45" fmla="*/ 402 h 721"/>
              <a:gd name="T46" fmla="*/ 215 w 796"/>
              <a:gd name="T47" fmla="*/ 320 h 721"/>
              <a:gd name="T48" fmla="*/ 359 w 796"/>
              <a:gd name="T49" fmla="*/ 466 h 721"/>
              <a:gd name="T50" fmla="*/ 718 w 796"/>
              <a:gd name="T51" fmla="*/ 106 h 721"/>
              <a:gd name="T52" fmla="*/ 796 w 796"/>
              <a:gd name="T53" fmla="*/ 191 h 721"/>
              <a:gd name="T54" fmla="*/ 359 w 796"/>
              <a:gd name="T55" fmla="*/ 581 h 721"/>
              <a:gd name="T56" fmla="*/ 749 w 796"/>
              <a:gd name="T57" fmla="*/ 191 h 721"/>
              <a:gd name="T58" fmla="*/ 716 w 796"/>
              <a:gd name="T59" fmla="*/ 154 h 721"/>
              <a:gd name="T60" fmla="*/ 359 w 796"/>
              <a:gd name="T61" fmla="*/ 511 h 721"/>
              <a:gd name="T62" fmla="*/ 215 w 796"/>
              <a:gd name="T63" fmla="*/ 367 h 721"/>
              <a:gd name="T64" fmla="*/ 180 w 796"/>
              <a:gd name="T65" fmla="*/ 402 h 721"/>
              <a:gd name="T66" fmla="*/ 359 w 796"/>
              <a:gd name="T67" fmla="*/ 58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6" h="721">
                <a:moveTo>
                  <a:pt x="703" y="334"/>
                </a:moveTo>
                <a:lnTo>
                  <a:pt x="720" y="318"/>
                </a:lnTo>
                <a:lnTo>
                  <a:pt x="720" y="721"/>
                </a:lnTo>
                <a:lnTo>
                  <a:pt x="0" y="721"/>
                </a:lnTo>
                <a:lnTo>
                  <a:pt x="0" y="0"/>
                </a:lnTo>
                <a:lnTo>
                  <a:pt x="720" y="0"/>
                </a:lnTo>
                <a:lnTo>
                  <a:pt x="720" y="69"/>
                </a:lnTo>
                <a:lnTo>
                  <a:pt x="703" y="86"/>
                </a:lnTo>
                <a:lnTo>
                  <a:pt x="687" y="102"/>
                </a:lnTo>
                <a:lnTo>
                  <a:pt x="687" y="32"/>
                </a:lnTo>
                <a:lnTo>
                  <a:pt x="32" y="32"/>
                </a:lnTo>
                <a:lnTo>
                  <a:pt x="32" y="688"/>
                </a:lnTo>
                <a:lnTo>
                  <a:pt x="687" y="688"/>
                </a:lnTo>
                <a:lnTo>
                  <a:pt x="687" y="351"/>
                </a:lnTo>
                <a:lnTo>
                  <a:pt x="703" y="334"/>
                </a:lnTo>
                <a:close/>
                <a:moveTo>
                  <a:pt x="162" y="671"/>
                </a:moveTo>
                <a:lnTo>
                  <a:pt x="560" y="671"/>
                </a:lnTo>
                <a:lnTo>
                  <a:pt x="560" y="638"/>
                </a:lnTo>
                <a:lnTo>
                  <a:pt x="162" y="638"/>
                </a:lnTo>
                <a:lnTo>
                  <a:pt x="162" y="671"/>
                </a:lnTo>
                <a:close/>
                <a:moveTo>
                  <a:pt x="796" y="191"/>
                </a:moveTo>
                <a:lnTo>
                  <a:pt x="359" y="628"/>
                </a:lnTo>
                <a:lnTo>
                  <a:pt x="133" y="402"/>
                </a:lnTo>
                <a:lnTo>
                  <a:pt x="215" y="320"/>
                </a:lnTo>
                <a:lnTo>
                  <a:pt x="359" y="466"/>
                </a:lnTo>
                <a:lnTo>
                  <a:pt x="718" y="106"/>
                </a:lnTo>
                <a:lnTo>
                  <a:pt x="796" y="191"/>
                </a:lnTo>
                <a:close/>
                <a:moveTo>
                  <a:pt x="359" y="581"/>
                </a:moveTo>
                <a:lnTo>
                  <a:pt x="749" y="191"/>
                </a:lnTo>
                <a:lnTo>
                  <a:pt x="716" y="154"/>
                </a:lnTo>
                <a:lnTo>
                  <a:pt x="359" y="511"/>
                </a:lnTo>
                <a:lnTo>
                  <a:pt x="215" y="367"/>
                </a:lnTo>
                <a:lnTo>
                  <a:pt x="180" y="402"/>
                </a:lnTo>
                <a:lnTo>
                  <a:pt x="359" y="5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Tree>
    <p:extLst>
      <p:ext uri="{BB962C8B-B14F-4D97-AF65-F5344CB8AC3E}">
        <p14:creationId xmlns:p14="http://schemas.microsoft.com/office/powerpoint/2010/main" val="11648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template-light.pptx  -  Read-Only" id="{BD8BD5AF-56D4-4FA7-B69F-37E469FFBA47}" vid="{E43D2CF5-ADD4-473C-AB90-A86BA321F8D5}"/>
    </a:ext>
  </a:extLst>
</a:theme>
</file>

<file path=ppt/theme/theme2.xml><?xml version="1.0" encoding="utf-8"?>
<a:theme xmlns:a="http://schemas.openxmlformats.org/drawingml/2006/main" name="VMWX_2022">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vmw-ppt-light[bgronas]</Template>
  <TotalTime>1003</TotalTime>
  <Words>5262</Words>
  <Application>Microsoft Office PowerPoint</Application>
  <PresentationFormat>Custom</PresentationFormat>
  <Paragraphs>871</Paragraphs>
  <Slides>36</Slides>
  <Notes>34</Notes>
  <HiddenSlides>3</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36</vt:i4>
      </vt:variant>
    </vt:vector>
  </HeadingPairs>
  <TitlesOfParts>
    <vt:vector size="52" baseType="lpstr">
      <vt:lpstr>-apple-system</vt:lpstr>
      <vt:lpstr>Arial</vt:lpstr>
      <vt:lpstr>Calibri</vt:lpstr>
      <vt:lpstr>Camphor Std</vt:lpstr>
      <vt:lpstr>Courier New</vt:lpstr>
      <vt:lpstr>Metropolis</vt:lpstr>
      <vt:lpstr>Metropolis Light</vt:lpstr>
      <vt:lpstr>Metropolis Semi Bold</vt:lpstr>
      <vt:lpstr>Metropolis-Light</vt:lpstr>
      <vt:lpstr>Open Sans</vt:lpstr>
      <vt:lpstr>System Font Regular</vt:lpstr>
      <vt:lpstr>TwitterChirp</vt:lpstr>
      <vt:lpstr>Ubuntu Light</vt:lpstr>
      <vt:lpstr>Wingdings</vt:lpstr>
      <vt:lpstr>VMware_white_16x9</vt:lpstr>
      <vt:lpstr>VMWX_2022</vt:lpstr>
      <vt:lpstr>Aria Operations</vt:lpstr>
      <vt:lpstr>Introduction</vt:lpstr>
      <vt:lpstr>VMware Cloud Management: vRealize, Skyline, CloudHealth</vt:lpstr>
      <vt:lpstr>Cloud Management New Family Brand: VMware Aria</vt:lpstr>
      <vt:lpstr>New approach: integrate to deliver customer outcomes anchored by near real-time map of apps and cloud</vt:lpstr>
      <vt:lpstr>Why Aria Operations?</vt:lpstr>
      <vt:lpstr>Why Aria Operations Cloud?</vt:lpstr>
      <vt:lpstr>Aria Operations / Aria Operations Cloud</vt:lpstr>
      <vt:lpstr>Use Cases Unlocked by vRealize Operations </vt:lpstr>
      <vt:lpstr>Initial Recommendations / Quick win</vt:lpstr>
      <vt:lpstr>VMware Cloud Management</vt:lpstr>
      <vt:lpstr>PowerPoint Presentation</vt:lpstr>
      <vt:lpstr>Self-Driving Operations with vRealize Operations</vt:lpstr>
      <vt:lpstr>Self-driving operations: vRealize Operations Key Capabilities</vt:lpstr>
      <vt:lpstr>Feature Parity: vRealize Operations / vRealize Operations Cloud</vt:lpstr>
      <vt:lpstr>Continuous Performance Optimization</vt:lpstr>
      <vt:lpstr>Intent-Driven Continuous Performance Optimization</vt:lpstr>
      <vt:lpstr>Optimize &amp; Plan Capacity across Private, Hybrid and Public Clouds</vt:lpstr>
      <vt:lpstr>Efficient Capacity and Cost Management</vt:lpstr>
      <vt:lpstr>Intelligent Remediation  </vt:lpstr>
      <vt:lpstr>Intelligent Remediation</vt:lpstr>
      <vt:lpstr>Integrated Compliance, Configuration, and Sustainability</vt:lpstr>
      <vt:lpstr>Integrated Compliance &amp; Configuration</vt:lpstr>
      <vt:lpstr>SUSTAINABILITY</vt:lpstr>
      <vt:lpstr>vRealize True Visibility Suite</vt:lpstr>
      <vt:lpstr>Extending vRealize Operations</vt:lpstr>
      <vt:lpstr>Open source telegraf support</vt:lpstr>
      <vt:lpstr>Enhanced visibility with predictive alerts, dashboard and reports</vt:lpstr>
      <vt:lpstr>Intelligent monitoring and root cause analysis</vt:lpstr>
      <vt:lpstr>Connecting to Aria Operations</vt:lpstr>
      <vt:lpstr>With Log Insight</vt:lpstr>
      <vt:lpstr>Aria Operations and Aria Automation Integration</vt:lpstr>
      <vt:lpstr>Deep Troubleshooting Paths </vt:lpstr>
      <vt:lpstr>The same application, two perspectives</vt:lpstr>
      <vt:lpstr>Q&amp;A</vt:lpstr>
      <vt:lpstr>Account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Aria Operations</dc:title>
  <dc:creator>bgronas</dc:creator>
  <cp:lastModifiedBy>bgronas</cp:lastModifiedBy>
  <cp:revision>9</cp:revision>
  <dcterms:created xsi:type="dcterms:W3CDTF">2023-03-27T13:06:18Z</dcterms:created>
  <dcterms:modified xsi:type="dcterms:W3CDTF">2023-03-29T21:53:11Z</dcterms:modified>
</cp:coreProperties>
</file>